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1"/>
  </p:notesMasterIdLst>
  <p:sldIdLst>
    <p:sldId id="291" r:id="rId2"/>
    <p:sldId id="296" r:id="rId3"/>
    <p:sldId id="295" r:id="rId4"/>
    <p:sldId id="297" r:id="rId5"/>
    <p:sldId id="298" r:id="rId6"/>
    <p:sldId id="299" r:id="rId7"/>
    <p:sldId id="300" r:id="rId8"/>
    <p:sldId id="301" r:id="rId9"/>
    <p:sldId id="302" r:id="rId10"/>
    <p:sldId id="303" r:id="rId11"/>
    <p:sldId id="304" r:id="rId12"/>
    <p:sldId id="305" r:id="rId13"/>
    <p:sldId id="306" r:id="rId14"/>
    <p:sldId id="307" r:id="rId15"/>
    <p:sldId id="308" r:id="rId16"/>
    <p:sldId id="309" r:id="rId17"/>
    <p:sldId id="310" r:id="rId18"/>
    <p:sldId id="311" r:id="rId19"/>
    <p:sldId id="312" r:id="rId20"/>
    <p:sldId id="313" r:id="rId21"/>
    <p:sldId id="314" r:id="rId22"/>
    <p:sldId id="315" r:id="rId23"/>
    <p:sldId id="316" r:id="rId24"/>
    <p:sldId id="317" r:id="rId25"/>
    <p:sldId id="318" r:id="rId26"/>
    <p:sldId id="319" r:id="rId27"/>
    <p:sldId id="320" r:id="rId28"/>
    <p:sldId id="321" r:id="rId29"/>
    <p:sldId id="322" r:id="rId30"/>
    <p:sldId id="323" r:id="rId31"/>
    <p:sldId id="324" r:id="rId32"/>
    <p:sldId id="325" r:id="rId33"/>
    <p:sldId id="326" r:id="rId34"/>
    <p:sldId id="327" r:id="rId35"/>
    <p:sldId id="328" r:id="rId36"/>
    <p:sldId id="329" r:id="rId37"/>
    <p:sldId id="330" r:id="rId38"/>
    <p:sldId id="331" r:id="rId39"/>
    <p:sldId id="332" r:id="rId40"/>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B9B1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中度样式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56" d="100"/>
          <a:sy n="56" d="100"/>
        </p:scale>
        <p:origin x="-90" y="-522"/>
      </p:cViewPr>
      <p:guideLst>
        <p:guide orient="horz" pos="162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3B77AB3-BF30-4177-A1C2-7D1238AA7578}" type="datetimeFigureOut">
              <a:rPr lang="zh-CN" altLang="en-US" smtClean="0"/>
              <a:t>2023/5/1</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D237B6A-8C0D-4907-B647-9B4416D306BC}" type="slidenum">
              <a:rPr lang="zh-CN" altLang="en-US" smtClean="0"/>
              <a:t>‹#›</a:t>
            </a:fld>
            <a:endParaRPr lang="zh-CN" altLang="en-US"/>
          </a:p>
        </p:txBody>
      </p:sp>
    </p:spTree>
    <p:extLst>
      <p:ext uri="{BB962C8B-B14F-4D97-AF65-F5344CB8AC3E}">
        <p14:creationId xmlns:p14="http://schemas.microsoft.com/office/powerpoint/2010/main" val="268928077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4AD3E8-DEE5-44EE-81B3-C1447FAEBEF8}" type="slidenum">
              <a:rPr lang="zh-CN" altLang="en-US" smtClean="0"/>
              <a:pPr/>
              <a:t>2</a:t>
            </a:fld>
            <a:endParaRPr lang="zh-CN" altLang="en-US" dirty="0"/>
          </a:p>
        </p:txBody>
      </p:sp>
    </p:spTree>
    <p:extLst>
      <p:ext uri="{BB962C8B-B14F-4D97-AF65-F5344CB8AC3E}">
        <p14:creationId xmlns:p14="http://schemas.microsoft.com/office/powerpoint/2010/main" val="35728240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25845F-51E1-4BAA-95C0-611A8FF7485D}" type="slidenum">
              <a:rPr lang="zh-CN" altLang="en-US" smtClean="0"/>
              <a:t>11</a:t>
            </a:fld>
            <a:endParaRPr lang="zh-CN" altLang="en-US"/>
          </a:p>
        </p:txBody>
      </p:sp>
    </p:spTree>
    <p:extLst>
      <p:ext uri="{BB962C8B-B14F-4D97-AF65-F5344CB8AC3E}">
        <p14:creationId xmlns:p14="http://schemas.microsoft.com/office/powerpoint/2010/main" val="315753127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25845F-51E1-4BAA-95C0-611A8FF7485D}" type="slidenum">
              <a:rPr lang="zh-CN" altLang="en-US" smtClean="0"/>
              <a:t>12</a:t>
            </a:fld>
            <a:endParaRPr lang="zh-CN" altLang="en-US"/>
          </a:p>
        </p:txBody>
      </p:sp>
    </p:spTree>
    <p:extLst>
      <p:ext uri="{BB962C8B-B14F-4D97-AF65-F5344CB8AC3E}">
        <p14:creationId xmlns:p14="http://schemas.microsoft.com/office/powerpoint/2010/main" val="315753127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25845F-51E1-4BAA-95C0-611A8FF7485D}" type="slidenum">
              <a:rPr lang="zh-CN" altLang="en-US" smtClean="0"/>
              <a:t>13</a:t>
            </a:fld>
            <a:endParaRPr lang="zh-CN" altLang="en-US"/>
          </a:p>
        </p:txBody>
      </p:sp>
    </p:spTree>
    <p:extLst>
      <p:ext uri="{BB962C8B-B14F-4D97-AF65-F5344CB8AC3E}">
        <p14:creationId xmlns:p14="http://schemas.microsoft.com/office/powerpoint/2010/main" val="315753127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25845F-51E1-4BAA-95C0-611A8FF7485D}" type="slidenum">
              <a:rPr lang="zh-CN" altLang="en-US" smtClean="0"/>
              <a:t>14</a:t>
            </a:fld>
            <a:endParaRPr lang="zh-CN" altLang="en-US"/>
          </a:p>
        </p:txBody>
      </p:sp>
    </p:spTree>
    <p:extLst>
      <p:ext uri="{BB962C8B-B14F-4D97-AF65-F5344CB8AC3E}">
        <p14:creationId xmlns:p14="http://schemas.microsoft.com/office/powerpoint/2010/main" val="315753127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25845F-51E1-4BAA-95C0-611A8FF7485D}" type="slidenum">
              <a:rPr lang="zh-CN" altLang="en-US" smtClean="0"/>
              <a:t>15</a:t>
            </a:fld>
            <a:endParaRPr lang="zh-CN" altLang="en-US"/>
          </a:p>
        </p:txBody>
      </p:sp>
    </p:spTree>
    <p:extLst>
      <p:ext uri="{BB962C8B-B14F-4D97-AF65-F5344CB8AC3E}">
        <p14:creationId xmlns:p14="http://schemas.microsoft.com/office/powerpoint/2010/main" val="315753127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25845F-51E1-4BAA-95C0-611A8FF7485D}" type="slidenum">
              <a:rPr lang="zh-CN" altLang="en-US" smtClean="0"/>
              <a:t>16</a:t>
            </a:fld>
            <a:endParaRPr lang="zh-CN" altLang="en-US"/>
          </a:p>
        </p:txBody>
      </p:sp>
    </p:spTree>
    <p:extLst>
      <p:ext uri="{BB962C8B-B14F-4D97-AF65-F5344CB8AC3E}">
        <p14:creationId xmlns:p14="http://schemas.microsoft.com/office/powerpoint/2010/main" val="315753127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25845F-51E1-4BAA-95C0-611A8FF7485D}" type="slidenum">
              <a:rPr lang="zh-CN" altLang="en-US" smtClean="0"/>
              <a:t>17</a:t>
            </a:fld>
            <a:endParaRPr lang="zh-CN" altLang="en-US"/>
          </a:p>
        </p:txBody>
      </p:sp>
    </p:spTree>
    <p:extLst>
      <p:ext uri="{BB962C8B-B14F-4D97-AF65-F5344CB8AC3E}">
        <p14:creationId xmlns:p14="http://schemas.microsoft.com/office/powerpoint/2010/main" val="315753127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25845F-51E1-4BAA-95C0-611A8FF7485D}" type="slidenum">
              <a:rPr lang="zh-CN" altLang="en-US" smtClean="0"/>
              <a:t>18</a:t>
            </a:fld>
            <a:endParaRPr lang="zh-CN" altLang="en-US"/>
          </a:p>
        </p:txBody>
      </p:sp>
    </p:spTree>
    <p:extLst>
      <p:ext uri="{BB962C8B-B14F-4D97-AF65-F5344CB8AC3E}">
        <p14:creationId xmlns:p14="http://schemas.microsoft.com/office/powerpoint/2010/main" val="315753127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25845F-51E1-4BAA-95C0-611A8FF7485D}" type="slidenum">
              <a:rPr lang="zh-CN" altLang="en-US" smtClean="0"/>
              <a:t>19</a:t>
            </a:fld>
            <a:endParaRPr lang="zh-CN" altLang="en-US"/>
          </a:p>
        </p:txBody>
      </p:sp>
    </p:spTree>
    <p:extLst>
      <p:ext uri="{BB962C8B-B14F-4D97-AF65-F5344CB8AC3E}">
        <p14:creationId xmlns:p14="http://schemas.microsoft.com/office/powerpoint/2010/main" val="315753127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25845F-51E1-4BAA-95C0-611A8FF7485D}" type="slidenum">
              <a:rPr lang="zh-CN" altLang="en-US" smtClean="0"/>
              <a:t>20</a:t>
            </a:fld>
            <a:endParaRPr lang="zh-CN" altLang="en-US"/>
          </a:p>
        </p:txBody>
      </p:sp>
    </p:spTree>
    <p:extLst>
      <p:ext uri="{BB962C8B-B14F-4D97-AF65-F5344CB8AC3E}">
        <p14:creationId xmlns:p14="http://schemas.microsoft.com/office/powerpoint/2010/main" val="315753127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25845F-51E1-4BAA-95C0-611A8FF7485D}" type="slidenum">
              <a:rPr lang="zh-CN" altLang="en-US" smtClean="0"/>
              <a:t>3</a:t>
            </a:fld>
            <a:endParaRPr lang="zh-CN" altLang="en-US"/>
          </a:p>
        </p:txBody>
      </p:sp>
    </p:spTree>
    <p:extLst>
      <p:ext uri="{BB962C8B-B14F-4D97-AF65-F5344CB8AC3E}">
        <p14:creationId xmlns:p14="http://schemas.microsoft.com/office/powerpoint/2010/main" val="315753127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25845F-51E1-4BAA-95C0-611A8FF7485D}" type="slidenum">
              <a:rPr lang="zh-CN" altLang="en-US" smtClean="0"/>
              <a:t>21</a:t>
            </a:fld>
            <a:endParaRPr lang="zh-CN" altLang="en-US"/>
          </a:p>
        </p:txBody>
      </p:sp>
    </p:spTree>
    <p:extLst>
      <p:ext uri="{BB962C8B-B14F-4D97-AF65-F5344CB8AC3E}">
        <p14:creationId xmlns:p14="http://schemas.microsoft.com/office/powerpoint/2010/main" val="315753127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25845F-51E1-4BAA-95C0-611A8FF7485D}" type="slidenum">
              <a:rPr lang="zh-CN" altLang="en-US" smtClean="0"/>
              <a:t>22</a:t>
            </a:fld>
            <a:endParaRPr lang="zh-CN" altLang="en-US"/>
          </a:p>
        </p:txBody>
      </p:sp>
    </p:spTree>
    <p:extLst>
      <p:ext uri="{BB962C8B-B14F-4D97-AF65-F5344CB8AC3E}">
        <p14:creationId xmlns:p14="http://schemas.microsoft.com/office/powerpoint/2010/main" val="315753127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25845F-51E1-4BAA-95C0-611A8FF7485D}" type="slidenum">
              <a:rPr lang="zh-CN" altLang="en-US" smtClean="0"/>
              <a:t>23</a:t>
            </a:fld>
            <a:endParaRPr lang="zh-CN" altLang="en-US"/>
          </a:p>
        </p:txBody>
      </p:sp>
    </p:spTree>
    <p:extLst>
      <p:ext uri="{BB962C8B-B14F-4D97-AF65-F5344CB8AC3E}">
        <p14:creationId xmlns:p14="http://schemas.microsoft.com/office/powerpoint/2010/main" val="315753127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25845F-51E1-4BAA-95C0-611A8FF7485D}" type="slidenum">
              <a:rPr lang="zh-CN" altLang="en-US" smtClean="0"/>
              <a:t>24</a:t>
            </a:fld>
            <a:endParaRPr lang="zh-CN" altLang="en-US"/>
          </a:p>
        </p:txBody>
      </p:sp>
    </p:spTree>
    <p:extLst>
      <p:ext uri="{BB962C8B-B14F-4D97-AF65-F5344CB8AC3E}">
        <p14:creationId xmlns:p14="http://schemas.microsoft.com/office/powerpoint/2010/main" val="315753127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25845F-51E1-4BAA-95C0-611A8FF7485D}" type="slidenum">
              <a:rPr lang="zh-CN" altLang="en-US" smtClean="0"/>
              <a:t>25</a:t>
            </a:fld>
            <a:endParaRPr lang="zh-CN" altLang="en-US"/>
          </a:p>
        </p:txBody>
      </p:sp>
    </p:spTree>
    <p:extLst>
      <p:ext uri="{BB962C8B-B14F-4D97-AF65-F5344CB8AC3E}">
        <p14:creationId xmlns:p14="http://schemas.microsoft.com/office/powerpoint/2010/main" val="315753127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25845F-51E1-4BAA-95C0-611A8FF7485D}" type="slidenum">
              <a:rPr lang="zh-CN" altLang="en-US" smtClean="0"/>
              <a:t>26</a:t>
            </a:fld>
            <a:endParaRPr lang="zh-CN" altLang="en-US"/>
          </a:p>
        </p:txBody>
      </p:sp>
    </p:spTree>
    <p:extLst>
      <p:ext uri="{BB962C8B-B14F-4D97-AF65-F5344CB8AC3E}">
        <p14:creationId xmlns:p14="http://schemas.microsoft.com/office/powerpoint/2010/main" val="315753127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25845F-51E1-4BAA-95C0-611A8FF7485D}" type="slidenum">
              <a:rPr lang="zh-CN" altLang="en-US" smtClean="0"/>
              <a:t>27</a:t>
            </a:fld>
            <a:endParaRPr lang="zh-CN" altLang="en-US"/>
          </a:p>
        </p:txBody>
      </p:sp>
    </p:spTree>
    <p:extLst>
      <p:ext uri="{BB962C8B-B14F-4D97-AF65-F5344CB8AC3E}">
        <p14:creationId xmlns:p14="http://schemas.microsoft.com/office/powerpoint/2010/main" val="315753127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25845F-51E1-4BAA-95C0-611A8FF7485D}" type="slidenum">
              <a:rPr lang="zh-CN" altLang="en-US" smtClean="0"/>
              <a:t>28</a:t>
            </a:fld>
            <a:endParaRPr lang="zh-CN" altLang="en-US"/>
          </a:p>
        </p:txBody>
      </p:sp>
    </p:spTree>
    <p:extLst>
      <p:ext uri="{BB962C8B-B14F-4D97-AF65-F5344CB8AC3E}">
        <p14:creationId xmlns:p14="http://schemas.microsoft.com/office/powerpoint/2010/main" val="315753127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25845F-51E1-4BAA-95C0-611A8FF7485D}" type="slidenum">
              <a:rPr lang="zh-CN" altLang="en-US" smtClean="0"/>
              <a:t>29</a:t>
            </a:fld>
            <a:endParaRPr lang="zh-CN" altLang="en-US"/>
          </a:p>
        </p:txBody>
      </p:sp>
    </p:spTree>
    <p:extLst>
      <p:ext uri="{BB962C8B-B14F-4D97-AF65-F5344CB8AC3E}">
        <p14:creationId xmlns:p14="http://schemas.microsoft.com/office/powerpoint/2010/main" val="315753127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25845F-51E1-4BAA-95C0-611A8FF7485D}" type="slidenum">
              <a:rPr lang="zh-CN" altLang="en-US" smtClean="0"/>
              <a:t>30</a:t>
            </a:fld>
            <a:endParaRPr lang="zh-CN" altLang="en-US"/>
          </a:p>
        </p:txBody>
      </p:sp>
    </p:spTree>
    <p:extLst>
      <p:ext uri="{BB962C8B-B14F-4D97-AF65-F5344CB8AC3E}">
        <p14:creationId xmlns:p14="http://schemas.microsoft.com/office/powerpoint/2010/main" val="315753127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25845F-51E1-4BAA-95C0-611A8FF7485D}" type="slidenum">
              <a:rPr lang="zh-CN" altLang="en-US" smtClean="0"/>
              <a:t>4</a:t>
            </a:fld>
            <a:endParaRPr lang="zh-CN" altLang="en-US"/>
          </a:p>
        </p:txBody>
      </p:sp>
    </p:spTree>
    <p:extLst>
      <p:ext uri="{BB962C8B-B14F-4D97-AF65-F5344CB8AC3E}">
        <p14:creationId xmlns:p14="http://schemas.microsoft.com/office/powerpoint/2010/main" val="315753127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25845F-51E1-4BAA-95C0-611A8FF7485D}" type="slidenum">
              <a:rPr lang="zh-CN" altLang="en-US" smtClean="0"/>
              <a:t>31</a:t>
            </a:fld>
            <a:endParaRPr lang="zh-CN" altLang="en-US"/>
          </a:p>
        </p:txBody>
      </p:sp>
    </p:spTree>
    <p:extLst>
      <p:ext uri="{BB962C8B-B14F-4D97-AF65-F5344CB8AC3E}">
        <p14:creationId xmlns:p14="http://schemas.microsoft.com/office/powerpoint/2010/main" val="315753127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25845F-51E1-4BAA-95C0-611A8FF7485D}" type="slidenum">
              <a:rPr lang="zh-CN" altLang="en-US" smtClean="0"/>
              <a:t>32</a:t>
            </a:fld>
            <a:endParaRPr lang="zh-CN" altLang="en-US"/>
          </a:p>
        </p:txBody>
      </p:sp>
    </p:spTree>
    <p:extLst>
      <p:ext uri="{BB962C8B-B14F-4D97-AF65-F5344CB8AC3E}">
        <p14:creationId xmlns:p14="http://schemas.microsoft.com/office/powerpoint/2010/main" val="315753127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25845F-51E1-4BAA-95C0-611A8FF7485D}" type="slidenum">
              <a:rPr lang="zh-CN" altLang="en-US" smtClean="0"/>
              <a:t>33</a:t>
            </a:fld>
            <a:endParaRPr lang="zh-CN" altLang="en-US"/>
          </a:p>
        </p:txBody>
      </p:sp>
    </p:spTree>
    <p:extLst>
      <p:ext uri="{BB962C8B-B14F-4D97-AF65-F5344CB8AC3E}">
        <p14:creationId xmlns:p14="http://schemas.microsoft.com/office/powerpoint/2010/main" val="315753127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25845F-51E1-4BAA-95C0-611A8FF7485D}" type="slidenum">
              <a:rPr lang="zh-CN" altLang="en-US" smtClean="0"/>
              <a:t>34</a:t>
            </a:fld>
            <a:endParaRPr lang="zh-CN" altLang="en-US"/>
          </a:p>
        </p:txBody>
      </p:sp>
    </p:spTree>
    <p:extLst>
      <p:ext uri="{BB962C8B-B14F-4D97-AF65-F5344CB8AC3E}">
        <p14:creationId xmlns:p14="http://schemas.microsoft.com/office/powerpoint/2010/main" val="315753127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25845F-51E1-4BAA-95C0-611A8FF7485D}" type="slidenum">
              <a:rPr lang="zh-CN" altLang="en-US" smtClean="0"/>
              <a:t>35</a:t>
            </a:fld>
            <a:endParaRPr lang="zh-CN" altLang="en-US"/>
          </a:p>
        </p:txBody>
      </p:sp>
    </p:spTree>
    <p:extLst>
      <p:ext uri="{BB962C8B-B14F-4D97-AF65-F5344CB8AC3E}">
        <p14:creationId xmlns:p14="http://schemas.microsoft.com/office/powerpoint/2010/main" val="315753127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25845F-51E1-4BAA-95C0-611A8FF7485D}" type="slidenum">
              <a:rPr lang="zh-CN" altLang="en-US" smtClean="0"/>
              <a:t>36</a:t>
            </a:fld>
            <a:endParaRPr lang="zh-CN" altLang="en-US"/>
          </a:p>
        </p:txBody>
      </p:sp>
    </p:spTree>
    <p:extLst>
      <p:ext uri="{BB962C8B-B14F-4D97-AF65-F5344CB8AC3E}">
        <p14:creationId xmlns:p14="http://schemas.microsoft.com/office/powerpoint/2010/main" val="315753127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25845F-51E1-4BAA-95C0-611A8FF7485D}" type="slidenum">
              <a:rPr lang="zh-CN" altLang="en-US" smtClean="0"/>
              <a:t>37</a:t>
            </a:fld>
            <a:endParaRPr lang="zh-CN" altLang="en-US"/>
          </a:p>
        </p:txBody>
      </p:sp>
    </p:spTree>
    <p:extLst>
      <p:ext uri="{BB962C8B-B14F-4D97-AF65-F5344CB8AC3E}">
        <p14:creationId xmlns:p14="http://schemas.microsoft.com/office/powerpoint/2010/main" val="315753127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25845F-51E1-4BAA-95C0-611A8FF7485D}" type="slidenum">
              <a:rPr lang="zh-CN" altLang="en-US" smtClean="0"/>
              <a:t>38</a:t>
            </a:fld>
            <a:endParaRPr lang="zh-CN" altLang="en-US"/>
          </a:p>
        </p:txBody>
      </p:sp>
    </p:spTree>
    <p:extLst>
      <p:ext uri="{BB962C8B-B14F-4D97-AF65-F5344CB8AC3E}">
        <p14:creationId xmlns:p14="http://schemas.microsoft.com/office/powerpoint/2010/main" val="315753127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25845F-51E1-4BAA-95C0-611A8FF7485D}" type="slidenum">
              <a:rPr lang="zh-CN" altLang="en-US" smtClean="0"/>
              <a:t>5</a:t>
            </a:fld>
            <a:endParaRPr lang="zh-CN" altLang="en-US"/>
          </a:p>
        </p:txBody>
      </p:sp>
    </p:spTree>
    <p:extLst>
      <p:ext uri="{BB962C8B-B14F-4D97-AF65-F5344CB8AC3E}">
        <p14:creationId xmlns:p14="http://schemas.microsoft.com/office/powerpoint/2010/main" val="315753127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25845F-51E1-4BAA-95C0-611A8FF7485D}" type="slidenum">
              <a:rPr lang="zh-CN" altLang="en-US" smtClean="0"/>
              <a:t>6</a:t>
            </a:fld>
            <a:endParaRPr lang="zh-CN" altLang="en-US"/>
          </a:p>
        </p:txBody>
      </p:sp>
    </p:spTree>
    <p:extLst>
      <p:ext uri="{BB962C8B-B14F-4D97-AF65-F5344CB8AC3E}">
        <p14:creationId xmlns:p14="http://schemas.microsoft.com/office/powerpoint/2010/main" val="315753127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25845F-51E1-4BAA-95C0-611A8FF7485D}" type="slidenum">
              <a:rPr lang="zh-CN" altLang="en-US" smtClean="0"/>
              <a:t>7</a:t>
            </a:fld>
            <a:endParaRPr lang="zh-CN" altLang="en-US"/>
          </a:p>
        </p:txBody>
      </p:sp>
    </p:spTree>
    <p:extLst>
      <p:ext uri="{BB962C8B-B14F-4D97-AF65-F5344CB8AC3E}">
        <p14:creationId xmlns:p14="http://schemas.microsoft.com/office/powerpoint/2010/main" val="315753127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25845F-51E1-4BAA-95C0-611A8FF7485D}" type="slidenum">
              <a:rPr lang="zh-CN" altLang="en-US" smtClean="0"/>
              <a:t>8</a:t>
            </a:fld>
            <a:endParaRPr lang="zh-CN" altLang="en-US"/>
          </a:p>
        </p:txBody>
      </p:sp>
    </p:spTree>
    <p:extLst>
      <p:ext uri="{BB962C8B-B14F-4D97-AF65-F5344CB8AC3E}">
        <p14:creationId xmlns:p14="http://schemas.microsoft.com/office/powerpoint/2010/main" val="315753127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25845F-51E1-4BAA-95C0-611A8FF7485D}" type="slidenum">
              <a:rPr lang="zh-CN" altLang="en-US" smtClean="0"/>
              <a:t>9</a:t>
            </a:fld>
            <a:endParaRPr lang="zh-CN" altLang="en-US"/>
          </a:p>
        </p:txBody>
      </p:sp>
    </p:spTree>
    <p:extLst>
      <p:ext uri="{BB962C8B-B14F-4D97-AF65-F5344CB8AC3E}">
        <p14:creationId xmlns:p14="http://schemas.microsoft.com/office/powerpoint/2010/main" val="315753127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25845F-51E1-4BAA-95C0-611A8FF7485D}" type="slidenum">
              <a:rPr lang="zh-CN" altLang="en-US" smtClean="0"/>
              <a:t>10</a:t>
            </a:fld>
            <a:endParaRPr lang="zh-CN" altLang="en-US"/>
          </a:p>
        </p:txBody>
      </p:sp>
    </p:spTree>
    <p:extLst>
      <p:ext uri="{BB962C8B-B14F-4D97-AF65-F5344CB8AC3E}">
        <p14:creationId xmlns:p14="http://schemas.microsoft.com/office/powerpoint/2010/main" val="315753127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2023/5/1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2023/5/1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979"/>
            <a:ext cx="6019800" cy="438864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2023/5/1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2023/5/1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2023/5/1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t>2023/5/1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t>2023/5/1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t>2023/5/1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2023/5/1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2023/5/1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2023/5/1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2023/5/1</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35.gif"/><Relationship Id="rId2" Type="http://schemas.openxmlformats.org/officeDocument/2006/relationships/notesSlide" Target="../notesSlides/notesSlide36.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2" cstate="print">
            <a:extLst>
              <a:ext uri="{28A0092B-C50C-407E-A947-70E740481C1C}">
                <a14:useLocalDpi xmlns:a14="http://schemas.microsoft.com/office/drawing/2010/main" val="0"/>
              </a:ext>
            </a:extLst>
          </a:blip>
          <a:srcRect t="18412" r="870" b="-282"/>
          <a:stretch/>
        </p:blipFill>
        <p:spPr>
          <a:xfrm>
            <a:off x="0" y="0"/>
            <a:ext cx="9144000" cy="5169503"/>
          </a:xfrm>
          <a:prstGeom prst="rect">
            <a:avLst/>
          </a:prstGeom>
        </p:spPr>
      </p:pic>
      <p:sp>
        <p:nvSpPr>
          <p:cNvPr id="25" name="矩形 24">
            <a:extLst>
              <a:ext uri="{FF2B5EF4-FFF2-40B4-BE49-F238E27FC236}">
                <a16:creationId xmlns:a16="http://schemas.microsoft.com/office/drawing/2014/main" xmlns="" id="{26B09B90-CEE2-D126-9DCD-52241C57E297}"/>
              </a:ext>
            </a:extLst>
          </p:cNvPr>
          <p:cNvSpPr/>
          <p:nvPr/>
        </p:nvSpPr>
        <p:spPr>
          <a:xfrm>
            <a:off x="0" y="26003"/>
            <a:ext cx="9144000" cy="5143500"/>
          </a:xfrm>
          <a:prstGeom prst="rect">
            <a:avLst/>
          </a:prstGeom>
          <a:gradFill flip="none" rotWithShape="1">
            <a:gsLst>
              <a:gs pos="0">
                <a:schemeClr val="bg1"/>
              </a:gs>
              <a:gs pos="62000">
                <a:srgbClr val="FFFFFF">
                  <a:alpha val="69000"/>
                </a:srgbClr>
              </a:gs>
              <a:gs pos="100000">
                <a:schemeClr val="bg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accent2"/>
              </a:solidFill>
            </a:endParaRPr>
          </a:p>
        </p:txBody>
      </p:sp>
      <p:sp>
        <p:nvSpPr>
          <p:cNvPr id="2" name="标题 1">
            <a:extLst>
              <a:ext uri="{FF2B5EF4-FFF2-40B4-BE49-F238E27FC236}">
                <a16:creationId xmlns:a16="http://schemas.microsoft.com/office/drawing/2014/main" xmlns="" id="{A815CA79-E5C5-4017-A859-A9785A0F2867}"/>
              </a:ext>
            </a:extLst>
          </p:cNvPr>
          <p:cNvSpPr>
            <a:spLocks noGrp="1"/>
          </p:cNvSpPr>
          <p:nvPr>
            <p:ph type="ctrTitle"/>
          </p:nvPr>
        </p:nvSpPr>
        <p:spPr>
          <a:xfrm>
            <a:off x="-1" y="2427734"/>
            <a:ext cx="5309485" cy="887492"/>
          </a:xfrm>
          <a:noFill/>
        </p:spPr>
        <p:txBody>
          <a:bodyPr>
            <a:noAutofit/>
          </a:bodyPr>
          <a:lstStyle/>
          <a:p>
            <a:r>
              <a:rPr lang="zh-CN" altLang="en-US" sz="6000" b="1" dirty="0">
                <a:solidFill>
                  <a:srgbClr val="FF0000"/>
                </a:solidFill>
                <a:latin typeface="思源黑体 CN Bold" panose="020B0800000000000000" pitchFamily="34" charset="-122"/>
                <a:ea typeface="思源黑体 CN Bold" panose="020B0800000000000000" pitchFamily="34" charset="-122"/>
              </a:rPr>
              <a:t>智能物流技术</a:t>
            </a:r>
          </a:p>
        </p:txBody>
      </p:sp>
      <p:sp>
        <p:nvSpPr>
          <p:cNvPr id="11" name="文本框 10">
            <a:extLst>
              <a:ext uri="{FF2B5EF4-FFF2-40B4-BE49-F238E27FC236}">
                <a16:creationId xmlns:a16="http://schemas.microsoft.com/office/drawing/2014/main" xmlns="" id="{D0049389-911C-E876-18DD-3F918CEF7B43}"/>
              </a:ext>
            </a:extLst>
          </p:cNvPr>
          <p:cNvSpPr txBox="1"/>
          <p:nvPr/>
        </p:nvSpPr>
        <p:spPr>
          <a:xfrm>
            <a:off x="1176333" y="3844825"/>
            <a:ext cx="2242786" cy="438582"/>
          </a:xfrm>
          <a:prstGeom prst="rect">
            <a:avLst/>
          </a:prstGeom>
          <a:noFill/>
        </p:spPr>
        <p:txBody>
          <a:bodyPr wrap="square" lIns="68580" tIns="34290" rIns="68580" bIns="34290" rtlCol="0">
            <a:spAutoFit/>
          </a:bodyPr>
          <a:lstStyle/>
          <a:p>
            <a:r>
              <a:rPr lang="en-US" altLang="zh-CN" sz="2400" b="1" dirty="0" smtClean="0">
                <a:solidFill>
                  <a:srgbClr val="FF0000"/>
                </a:solidFill>
                <a:latin typeface="思源黑体 Light" panose="020B0300000000000000" pitchFamily="34" charset="-122"/>
                <a:ea typeface="思源黑体 Light" panose="020B0300000000000000" pitchFamily="34" charset="-122"/>
              </a:rPr>
              <a:t>XXXX</a:t>
            </a:r>
            <a:endParaRPr lang="zh-CN" altLang="en-US" sz="2400" b="1" dirty="0">
              <a:solidFill>
                <a:srgbClr val="FF0000"/>
              </a:solidFill>
              <a:latin typeface="思源黑体 Light" panose="020B0300000000000000" pitchFamily="34" charset="-122"/>
              <a:ea typeface="思源黑体 Light" panose="020B0300000000000000" pitchFamily="34" charset="-122"/>
            </a:endParaRPr>
          </a:p>
        </p:txBody>
      </p:sp>
      <p:grpSp>
        <p:nvGrpSpPr>
          <p:cNvPr id="12" name="组合 11">
            <a:extLst>
              <a:ext uri="{FF2B5EF4-FFF2-40B4-BE49-F238E27FC236}">
                <a16:creationId xmlns:a16="http://schemas.microsoft.com/office/drawing/2014/main" xmlns="" id="{AFCBC801-DD58-94DB-F519-1DDC655BAB4F}"/>
              </a:ext>
            </a:extLst>
          </p:cNvPr>
          <p:cNvGrpSpPr/>
          <p:nvPr/>
        </p:nvGrpSpPr>
        <p:grpSpPr>
          <a:xfrm>
            <a:off x="376951" y="3744961"/>
            <a:ext cx="607098" cy="591654"/>
            <a:chOff x="1097035" y="5247430"/>
            <a:chExt cx="750887" cy="749300"/>
          </a:xfrm>
        </p:grpSpPr>
        <p:sp>
          <p:nvSpPr>
            <p:cNvPr id="13" name="椭圆 31">
              <a:extLst>
                <a:ext uri="{FF2B5EF4-FFF2-40B4-BE49-F238E27FC236}">
                  <a16:creationId xmlns:a16="http://schemas.microsoft.com/office/drawing/2014/main" xmlns="" id="{EDD357DE-0DD4-FDF2-1ECC-7CF8FDEC7CC2}"/>
                </a:ext>
              </a:extLst>
            </p:cNvPr>
            <p:cNvSpPr>
              <a:spLocks noChangeArrowheads="1"/>
            </p:cNvSpPr>
            <p:nvPr/>
          </p:nvSpPr>
          <p:spPr bwMode="auto">
            <a:xfrm>
              <a:off x="1097035" y="5247430"/>
              <a:ext cx="750887" cy="749300"/>
            </a:xfrm>
            <a:prstGeom prst="ellipse">
              <a:avLst/>
            </a:prstGeom>
            <a:solidFill>
              <a:srgbClr val="EB9B17">
                <a:alpha val="13000"/>
              </a:srgbClr>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chemeClr val="accent2"/>
                </a:solidFill>
                <a:latin typeface="+mn-lt"/>
                <a:ea typeface="+mn-ea"/>
                <a:cs typeface="+mn-ea"/>
                <a:sym typeface="+mn-lt"/>
              </a:endParaRPr>
            </a:p>
          </p:txBody>
        </p:sp>
        <p:grpSp>
          <p:nvGrpSpPr>
            <p:cNvPr id="14" name="组合 44">
              <a:extLst>
                <a:ext uri="{FF2B5EF4-FFF2-40B4-BE49-F238E27FC236}">
                  <a16:creationId xmlns:a16="http://schemas.microsoft.com/office/drawing/2014/main" xmlns="" id="{B93683CE-9607-816D-EF8A-40B5CC12A9B7}"/>
                </a:ext>
              </a:extLst>
            </p:cNvPr>
            <p:cNvGrpSpPr>
              <a:grpSpLocks/>
            </p:cNvGrpSpPr>
            <p:nvPr/>
          </p:nvGrpSpPr>
          <p:grpSpPr bwMode="auto">
            <a:xfrm>
              <a:off x="1358099" y="5465412"/>
              <a:ext cx="288925" cy="323850"/>
              <a:chOff x="0" y="0"/>
              <a:chExt cx="402656" cy="450303"/>
            </a:xfrm>
          </p:grpSpPr>
          <p:sp>
            <p:nvSpPr>
              <p:cNvPr id="15" name="Freeform 108">
                <a:extLst>
                  <a:ext uri="{FF2B5EF4-FFF2-40B4-BE49-F238E27FC236}">
                    <a16:creationId xmlns:a16="http://schemas.microsoft.com/office/drawing/2014/main" xmlns="" id="{FBB47B5E-5D20-B316-419D-9AAFD7F9C539}"/>
                  </a:ext>
                </a:extLst>
              </p:cNvPr>
              <p:cNvSpPr>
                <a:spLocks noEditPoints="1" noChangeArrowheads="1"/>
              </p:cNvSpPr>
              <p:nvPr/>
            </p:nvSpPr>
            <p:spPr bwMode="auto">
              <a:xfrm>
                <a:off x="69134" y="167228"/>
                <a:ext cx="56988" cy="57923"/>
              </a:xfrm>
              <a:custGeom>
                <a:avLst/>
                <a:gdLst>
                  <a:gd name="T0" fmla="*/ 28494 w 26"/>
                  <a:gd name="T1" fmla="*/ 0 h 26"/>
                  <a:gd name="T2" fmla="*/ 0 w 26"/>
                  <a:gd name="T3" fmla="*/ 28962 h 26"/>
                  <a:gd name="T4" fmla="*/ 28494 w 26"/>
                  <a:gd name="T5" fmla="*/ 57923 h 26"/>
                  <a:gd name="T6" fmla="*/ 56988 w 26"/>
                  <a:gd name="T7" fmla="*/ 28962 h 26"/>
                  <a:gd name="T8" fmla="*/ 28494 w 26"/>
                  <a:gd name="T9" fmla="*/ 0 h 26"/>
                  <a:gd name="T10" fmla="*/ 28494 w 26"/>
                  <a:gd name="T11" fmla="*/ 51240 h 26"/>
                  <a:gd name="T12" fmla="*/ 6576 w 26"/>
                  <a:gd name="T13" fmla="*/ 28962 h 26"/>
                  <a:gd name="T14" fmla="*/ 28494 w 26"/>
                  <a:gd name="T15" fmla="*/ 6683 h 26"/>
                  <a:gd name="T16" fmla="*/ 50412 w 26"/>
                  <a:gd name="T17" fmla="*/ 28962 h 26"/>
                  <a:gd name="T18" fmla="*/ 28494 w 26"/>
                  <a:gd name="T19" fmla="*/ 51240 h 2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6"/>
                  <a:gd name="T31" fmla="*/ 0 h 26"/>
                  <a:gd name="T32" fmla="*/ 26 w 26"/>
                  <a:gd name="T33" fmla="*/ 26 h 2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6" h="26">
                    <a:moveTo>
                      <a:pt x="13" y="0"/>
                    </a:moveTo>
                    <a:cubicBezTo>
                      <a:pt x="6" y="0"/>
                      <a:pt x="0" y="6"/>
                      <a:pt x="0" y="13"/>
                    </a:cubicBezTo>
                    <a:cubicBezTo>
                      <a:pt x="0" y="20"/>
                      <a:pt x="6" y="26"/>
                      <a:pt x="13" y="26"/>
                    </a:cubicBezTo>
                    <a:cubicBezTo>
                      <a:pt x="20" y="26"/>
                      <a:pt x="26" y="20"/>
                      <a:pt x="26" y="13"/>
                    </a:cubicBezTo>
                    <a:cubicBezTo>
                      <a:pt x="26" y="6"/>
                      <a:pt x="20" y="0"/>
                      <a:pt x="13" y="0"/>
                    </a:cubicBezTo>
                    <a:close/>
                    <a:moveTo>
                      <a:pt x="13" y="23"/>
                    </a:moveTo>
                    <a:cubicBezTo>
                      <a:pt x="8" y="23"/>
                      <a:pt x="3" y="18"/>
                      <a:pt x="3" y="13"/>
                    </a:cubicBezTo>
                    <a:cubicBezTo>
                      <a:pt x="3" y="7"/>
                      <a:pt x="8" y="3"/>
                      <a:pt x="13" y="3"/>
                    </a:cubicBezTo>
                    <a:cubicBezTo>
                      <a:pt x="19" y="3"/>
                      <a:pt x="23" y="7"/>
                      <a:pt x="23" y="13"/>
                    </a:cubicBezTo>
                    <a:cubicBezTo>
                      <a:pt x="23" y="18"/>
                      <a:pt x="19" y="23"/>
                      <a:pt x="13" y="23"/>
                    </a:cubicBez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2"/>
                  </a:solidFill>
                  <a:cs typeface="+mn-ea"/>
                  <a:sym typeface="+mn-lt"/>
                </a:endParaRPr>
              </a:p>
            </p:txBody>
          </p:sp>
          <p:sp>
            <p:nvSpPr>
              <p:cNvPr id="16" name="Freeform 109">
                <a:extLst>
                  <a:ext uri="{FF2B5EF4-FFF2-40B4-BE49-F238E27FC236}">
                    <a16:creationId xmlns:a16="http://schemas.microsoft.com/office/drawing/2014/main" xmlns="" id="{7055D418-3532-0AFB-06C4-F115B3483237}"/>
                  </a:ext>
                </a:extLst>
              </p:cNvPr>
              <p:cNvSpPr>
                <a:spLocks noEditPoints="1" noChangeArrowheads="1"/>
              </p:cNvSpPr>
              <p:nvPr/>
            </p:nvSpPr>
            <p:spPr bwMode="auto">
              <a:xfrm>
                <a:off x="197125" y="129859"/>
                <a:ext cx="48580" cy="48580"/>
              </a:xfrm>
              <a:custGeom>
                <a:avLst/>
                <a:gdLst>
                  <a:gd name="T0" fmla="*/ 24290 w 22"/>
                  <a:gd name="T1" fmla="*/ 0 h 22"/>
                  <a:gd name="T2" fmla="*/ 0 w 22"/>
                  <a:gd name="T3" fmla="*/ 24290 h 22"/>
                  <a:gd name="T4" fmla="*/ 24290 w 22"/>
                  <a:gd name="T5" fmla="*/ 48580 h 22"/>
                  <a:gd name="T6" fmla="*/ 48580 w 22"/>
                  <a:gd name="T7" fmla="*/ 24290 h 22"/>
                  <a:gd name="T8" fmla="*/ 24290 w 22"/>
                  <a:gd name="T9" fmla="*/ 0 h 22"/>
                  <a:gd name="T10" fmla="*/ 24290 w 22"/>
                  <a:gd name="T11" fmla="*/ 37539 h 22"/>
                  <a:gd name="T12" fmla="*/ 11041 w 22"/>
                  <a:gd name="T13" fmla="*/ 24290 h 22"/>
                  <a:gd name="T14" fmla="*/ 24290 w 22"/>
                  <a:gd name="T15" fmla="*/ 11041 h 22"/>
                  <a:gd name="T16" fmla="*/ 37539 w 22"/>
                  <a:gd name="T17" fmla="*/ 24290 h 22"/>
                  <a:gd name="T18" fmla="*/ 24290 w 22"/>
                  <a:gd name="T19" fmla="*/ 37539 h 2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2"/>
                  <a:gd name="T31" fmla="*/ 0 h 22"/>
                  <a:gd name="T32" fmla="*/ 22 w 22"/>
                  <a:gd name="T33" fmla="*/ 22 h 2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2" h="22">
                    <a:moveTo>
                      <a:pt x="11" y="0"/>
                    </a:moveTo>
                    <a:cubicBezTo>
                      <a:pt x="5" y="0"/>
                      <a:pt x="0" y="5"/>
                      <a:pt x="0" y="11"/>
                    </a:cubicBezTo>
                    <a:cubicBezTo>
                      <a:pt x="0" y="17"/>
                      <a:pt x="5" y="22"/>
                      <a:pt x="11" y="22"/>
                    </a:cubicBezTo>
                    <a:cubicBezTo>
                      <a:pt x="17" y="22"/>
                      <a:pt x="22" y="17"/>
                      <a:pt x="22" y="11"/>
                    </a:cubicBezTo>
                    <a:cubicBezTo>
                      <a:pt x="22" y="5"/>
                      <a:pt x="17" y="0"/>
                      <a:pt x="11" y="0"/>
                    </a:cubicBezTo>
                    <a:close/>
                    <a:moveTo>
                      <a:pt x="11" y="17"/>
                    </a:moveTo>
                    <a:cubicBezTo>
                      <a:pt x="8" y="17"/>
                      <a:pt x="5" y="14"/>
                      <a:pt x="5" y="11"/>
                    </a:cubicBezTo>
                    <a:cubicBezTo>
                      <a:pt x="5" y="8"/>
                      <a:pt x="8" y="5"/>
                      <a:pt x="11" y="5"/>
                    </a:cubicBezTo>
                    <a:cubicBezTo>
                      <a:pt x="14" y="5"/>
                      <a:pt x="17" y="8"/>
                      <a:pt x="17" y="11"/>
                    </a:cubicBezTo>
                    <a:cubicBezTo>
                      <a:pt x="17" y="14"/>
                      <a:pt x="14" y="17"/>
                      <a:pt x="11" y="17"/>
                    </a:cubicBez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2"/>
                  </a:solidFill>
                  <a:cs typeface="+mn-ea"/>
                  <a:sym typeface="+mn-lt"/>
                </a:endParaRPr>
              </a:p>
            </p:txBody>
          </p:sp>
          <p:sp>
            <p:nvSpPr>
              <p:cNvPr id="17" name="Freeform 110">
                <a:extLst>
                  <a:ext uri="{FF2B5EF4-FFF2-40B4-BE49-F238E27FC236}">
                    <a16:creationId xmlns:a16="http://schemas.microsoft.com/office/drawing/2014/main" xmlns="" id="{5E69B1C1-DAC0-EE7C-7CBD-85B4F1B25C27}"/>
                  </a:ext>
                </a:extLst>
              </p:cNvPr>
              <p:cNvSpPr>
                <a:spLocks noEditPoints="1" noChangeArrowheads="1"/>
              </p:cNvSpPr>
              <p:nvPr/>
            </p:nvSpPr>
            <p:spPr bwMode="auto">
              <a:xfrm>
                <a:off x="82213" y="181242"/>
                <a:ext cx="30830" cy="30830"/>
              </a:xfrm>
              <a:custGeom>
                <a:avLst/>
                <a:gdLst>
                  <a:gd name="T0" fmla="*/ 15415 w 14"/>
                  <a:gd name="T1" fmla="*/ 0 h 14"/>
                  <a:gd name="T2" fmla="*/ 0 w 14"/>
                  <a:gd name="T3" fmla="*/ 15415 h 14"/>
                  <a:gd name="T4" fmla="*/ 15415 w 14"/>
                  <a:gd name="T5" fmla="*/ 30830 h 14"/>
                  <a:gd name="T6" fmla="*/ 30830 w 14"/>
                  <a:gd name="T7" fmla="*/ 15415 h 14"/>
                  <a:gd name="T8" fmla="*/ 15415 w 14"/>
                  <a:gd name="T9" fmla="*/ 0 h 14"/>
                  <a:gd name="T10" fmla="*/ 15415 w 14"/>
                  <a:gd name="T11" fmla="*/ 22021 h 14"/>
                  <a:gd name="T12" fmla="*/ 8809 w 14"/>
                  <a:gd name="T13" fmla="*/ 15415 h 14"/>
                  <a:gd name="T14" fmla="*/ 15415 w 14"/>
                  <a:gd name="T15" fmla="*/ 6606 h 14"/>
                  <a:gd name="T16" fmla="*/ 24224 w 14"/>
                  <a:gd name="T17" fmla="*/ 15415 h 14"/>
                  <a:gd name="T18" fmla="*/ 15415 w 14"/>
                  <a:gd name="T19" fmla="*/ 22021 h 1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4"/>
                  <a:gd name="T31" fmla="*/ 0 h 14"/>
                  <a:gd name="T32" fmla="*/ 14 w 14"/>
                  <a:gd name="T33" fmla="*/ 14 h 1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4" h="14">
                    <a:moveTo>
                      <a:pt x="7" y="0"/>
                    </a:moveTo>
                    <a:cubicBezTo>
                      <a:pt x="3" y="0"/>
                      <a:pt x="0" y="3"/>
                      <a:pt x="0" y="7"/>
                    </a:cubicBezTo>
                    <a:cubicBezTo>
                      <a:pt x="0" y="11"/>
                      <a:pt x="3" y="14"/>
                      <a:pt x="7" y="14"/>
                    </a:cubicBezTo>
                    <a:cubicBezTo>
                      <a:pt x="11" y="14"/>
                      <a:pt x="14" y="11"/>
                      <a:pt x="14" y="7"/>
                    </a:cubicBezTo>
                    <a:cubicBezTo>
                      <a:pt x="14" y="3"/>
                      <a:pt x="11" y="0"/>
                      <a:pt x="7" y="0"/>
                    </a:cubicBezTo>
                    <a:close/>
                    <a:moveTo>
                      <a:pt x="7" y="10"/>
                    </a:moveTo>
                    <a:cubicBezTo>
                      <a:pt x="5" y="10"/>
                      <a:pt x="4" y="9"/>
                      <a:pt x="4" y="7"/>
                    </a:cubicBezTo>
                    <a:cubicBezTo>
                      <a:pt x="4" y="5"/>
                      <a:pt x="5" y="3"/>
                      <a:pt x="7" y="3"/>
                    </a:cubicBezTo>
                    <a:cubicBezTo>
                      <a:pt x="9" y="3"/>
                      <a:pt x="11" y="5"/>
                      <a:pt x="11" y="7"/>
                    </a:cubicBezTo>
                    <a:cubicBezTo>
                      <a:pt x="11" y="9"/>
                      <a:pt x="9" y="10"/>
                      <a:pt x="7" y="10"/>
                    </a:cubicBez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2"/>
                  </a:solidFill>
                  <a:cs typeface="+mn-ea"/>
                  <a:sym typeface="+mn-lt"/>
                </a:endParaRPr>
              </a:p>
            </p:txBody>
          </p:sp>
          <p:sp>
            <p:nvSpPr>
              <p:cNvPr id="18" name="Freeform 111">
                <a:extLst>
                  <a:ext uri="{FF2B5EF4-FFF2-40B4-BE49-F238E27FC236}">
                    <a16:creationId xmlns:a16="http://schemas.microsoft.com/office/drawing/2014/main" xmlns="" id="{EB0031E2-9DB6-710B-62A1-9A30484446FE}"/>
                  </a:ext>
                </a:extLst>
              </p:cNvPr>
              <p:cNvSpPr>
                <a:spLocks noEditPoints="1" noChangeArrowheads="1"/>
              </p:cNvSpPr>
              <p:nvPr/>
            </p:nvSpPr>
            <p:spPr bwMode="auto">
              <a:xfrm>
                <a:off x="172834" y="105568"/>
                <a:ext cx="97161" cy="97161"/>
              </a:xfrm>
              <a:custGeom>
                <a:avLst/>
                <a:gdLst>
                  <a:gd name="T0" fmla="*/ 48581 w 44"/>
                  <a:gd name="T1" fmla="*/ 0 h 44"/>
                  <a:gd name="T2" fmla="*/ 0 w 44"/>
                  <a:gd name="T3" fmla="*/ 48581 h 44"/>
                  <a:gd name="T4" fmla="*/ 48581 w 44"/>
                  <a:gd name="T5" fmla="*/ 97161 h 44"/>
                  <a:gd name="T6" fmla="*/ 97161 w 44"/>
                  <a:gd name="T7" fmla="*/ 48581 h 44"/>
                  <a:gd name="T8" fmla="*/ 48581 w 44"/>
                  <a:gd name="T9" fmla="*/ 0 h 44"/>
                  <a:gd name="T10" fmla="*/ 48581 w 44"/>
                  <a:gd name="T11" fmla="*/ 86120 h 44"/>
                  <a:gd name="T12" fmla="*/ 11041 w 44"/>
                  <a:gd name="T13" fmla="*/ 48581 h 44"/>
                  <a:gd name="T14" fmla="*/ 48581 w 44"/>
                  <a:gd name="T15" fmla="*/ 13249 h 44"/>
                  <a:gd name="T16" fmla="*/ 86120 w 44"/>
                  <a:gd name="T17" fmla="*/ 48581 h 44"/>
                  <a:gd name="T18" fmla="*/ 48581 w 44"/>
                  <a:gd name="T19" fmla="*/ 86120 h 4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4"/>
                  <a:gd name="T31" fmla="*/ 0 h 44"/>
                  <a:gd name="T32" fmla="*/ 44 w 44"/>
                  <a:gd name="T33" fmla="*/ 44 h 4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4" h="44">
                    <a:moveTo>
                      <a:pt x="22" y="0"/>
                    </a:moveTo>
                    <a:cubicBezTo>
                      <a:pt x="10" y="0"/>
                      <a:pt x="0" y="10"/>
                      <a:pt x="0" y="22"/>
                    </a:cubicBezTo>
                    <a:cubicBezTo>
                      <a:pt x="0" y="34"/>
                      <a:pt x="10" y="44"/>
                      <a:pt x="22" y="44"/>
                    </a:cubicBezTo>
                    <a:cubicBezTo>
                      <a:pt x="34" y="44"/>
                      <a:pt x="44" y="34"/>
                      <a:pt x="44" y="22"/>
                    </a:cubicBezTo>
                    <a:cubicBezTo>
                      <a:pt x="44" y="10"/>
                      <a:pt x="34" y="0"/>
                      <a:pt x="22" y="0"/>
                    </a:cubicBezTo>
                    <a:close/>
                    <a:moveTo>
                      <a:pt x="22" y="39"/>
                    </a:moveTo>
                    <a:cubicBezTo>
                      <a:pt x="13" y="39"/>
                      <a:pt x="5" y="31"/>
                      <a:pt x="5" y="22"/>
                    </a:cubicBezTo>
                    <a:cubicBezTo>
                      <a:pt x="5" y="13"/>
                      <a:pt x="13" y="6"/>
                      <a:pt x="22" y="6"/>
                    </a:cubicBezTo>
                    <a:cubicBezTo>
                      <a:pt x="31" y="6"/>
                      <a:pt x="39" y="13"/>
                      <a:pt x="39" y="22"/>
                    </a:cubicBezTo>
                    <a:cubicBezTo>
                      <a:pt x="39" y="31"/>
                      <a:pt x="31" y="39"/>
                      <a:pt x="22" y="39"/>
                    </a:cubicBez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2"/>
                  </a:solidFill>
                  <a:cs typeface="+mn-ea"/>
                  <a:sym typeface="+mn-lt"/>
                </a:endParaRPr>
              </a:p>
            </p:txBody>
          </p:sp>
          <p:sp>
            <p:nvSpPr>
              <p:cNvPr id="19" name="Freeform 112">
                <a:extLst>
                  <a:ext uri="{FF2B5EF4-FFF2-40B4-BE49-F238E27FC236}">
                    <a16:creationId xmlns:a16="http://schemas.microsoft.com/office/drawing/2014/main" xmlns="" id="{0FBC8C61-F803-4B09-A257-4C4D3979141E}"/>
                  </a:ext>
                </a:extLst>
              </p:cNvPr>
              <p:cNvSpPr>
                <a:spLocks noEditPoints="1" noChangeArrowheads="1"/>
              </p:cNvSpPr>
              <p:nvPr/>
            </p:nvSpPr>
            <p:spPr bwMode="auto">
              <a:xfrm>
                <a:off x="0" y="0"/>
                <a:ext cx="402656" cy="450303"/>
              </a:xfrm>
              <a:custGeom>
                <a:avLst/>
                <a:gdLst>
                  <a:gd name="T0" fmla="*/ 347346 w 182"/>
                  <a:gd name="T1" fmla="*/ 211907 h 204"/>
                  <a:gd name="T2" fmla="*/ 338497 w 182"/>
                  <a:gd name="T3" fmla="*/ 105954 h 204"/>
                  <a:gd name="T4" fmla="*/ 172567 w 182"/>
                  <a:gd name="T5" fmla="*/ 0 h 204"/>
                  <a:gd name="T6" fmla="*/ 2212 w 182"/>
                  <a:gd name="T7" fmla="*/ 174382 h 204"/>
                  <a:gd name="T8" fmla="*/ 0 w 182"/>
                  <a:gd name="T9" fmla="*/ 450303 h 204"/>
                  <a:gd name="T10" fmla="*/ 250001 w 182"/>
                  <a:gd name="T11" fmla="*/ 388497 h 204"/>
                  <a:gd name="T12" fmla="*/ 325222 w 182"/>
                  <a:gd name="T13" fmla="*/ 388497 h 204"/>
                  <a:gd name="T14" fmla="*/ 325222 w 182"/>
                  <a:gd name="T15" fmla="*/ 388497 h 204"/>
                  <a:gd name="T16" fmla="*/ 345134 w 182"/>
                  <a:gd name="T17" fmla="*/ 333313 h 204"/>
                  <a:gd name="T18" fmla="*/ 323010 w 182"/>
                  <a:gd name="T19" fmla="*/ 320068 h 204"/>
                  <a:gd name="T20" fmla="*/ 345134 w 182"/>
                  <a:gd name="T21" fmla="*/ 309031 h 204"/>
                  <a:gd name="T22" fmla="*/ 342921 w 182"/>
                  <a:gd name="T23" fmla="*/ 304617 h 204"/>
                  <a:gd name="T24" fmla="*/ 376107 w 182"/>
                  <a:gd name="T25" fmla="*/ 245018 h 204"/>
                  <a:gd name="T26" fmla="*/ 137169 w 182"/>
                  <a:gd name="T27" fmla="*/ 205285 h 204"/>
                  <a:gd name="T28" fmla="*/ 137169 w 182"/>
                  <a:gd name="T29" fmla="*/ 225152 h 204"/>
                  <a:gd name="T30" fmla="*/ 119469 w 182"/>
                  <a:gd name="T31" fmla="*/ 231774 h 204"/>
                  <a:gd name="T32" fmla="*/ 106195 w 182"/>
                  <a:gd name="T33" fmla="*/ 242810 h 204"/>
                  <a:gd name="T34" fmla="*/ 88496 w 182"/>
                  <a:gd name="T35" fmla="*/ 236188 h 204"/>
                  <a:gd name="T36" fmla="*/ 70797 w 182"/>
                  <a:gd name="T37" fmla="*/ 236188 h 204"/>
                  <a:gd name="T38" fmla="*/ 61947 w 182"/>
                  <a:gd name="T39" fmla="*/ 218529 h 204"/>
                  <a:gd name="T40" fmla="*/ 48673 w 182"/>
                  <a:gd name="T41" fmla="*/ 205285 h 204"/>
                  <a:gd name="T42" fmla="*/ 57522 w 182"/>
                  <a:gd name="T43" fmla="*/ 187626 h 204"/>
                  <a:gd name="T44" fmla="*/ 57522 w 182"/>
                  <a:gd name="T45" fmla="*/ 167760 h 204"/>
                  <a:gd name="T46" fmla="*/ 75221 w 182"/>
                  <a:gd name="T47" fmla="*/ 161138 h 204"/>
                  <a:gd name="T48" fmla="*/ 88496 w 182"/>
                  <a:gd name="T49" fmla="*/ 150101 h 204"/>
                  <a:gd name="T50" fmla="*/ 106195 w 182"/>
                  <a:gd name="T51" fmla="*/ 156723 h 204"/>
                  <a:gd name="T52" fmla="*/ 126107 w 182"/>
                  <a:gd name="T53" fmla="*/ 156723 h 204"/>
                  <a:gd name="T54" fmla="*/ 132744 w 182"/>
                  <a:gd name="T55" fmla="*/ 174382 h 204"/>
                  <a:gd name="T56" fmla="*/ 146018 w 182"/>
                  <a:gd name="T57" fmla="*/ 187626 h 204"/>
                  <a:gd name="T58" fmla="*/ 300886 w 182"/>
                  <a:gd name="T59" fmla="*/ 169967 h 204"/>
                  <a:gd name="T60" fmla="*/ 278762 w 182"/>
                  <a:gd name="T61" fmla="*/ 192041 h 204"/>
                  <a:gd name="T62" fmla="*/ 267700 w 182"/>
                  <a:gd name="T63" fmla="*/ 220737 h 204"/>
                  <a:gd name="T64" fmla="*/ 236726 w 182"/>
                  <a:gd name="T65" fmla="*/ 220737 h 204"/>
                  <a:gd name="T66" fmla="*/ 207965 w 182"/>
                  <a:gd name="T67" fmla="*/ 231774 h 204"/>
                  <a:gd name="T68" fmla="*/ 183629 w 182"/>
                  <a:gd name="T69" fmla="*/ 211907 h 204"/>
                  <a:gd name="T70" fmla="*/ 154868 w 182"/>
                  <a:gd name="T71" fmla="*/ 200870 h 204"/>
                  <a:gd name="T72" fmla="*/ 154868 w 182"/>
                  <a:gd name="T73" fmla="*/ 169967 h 204"/>
                  <a:gd name="T74" fmla="*/ 141593 w 182"/>
                  <a:gd name="T75" fmla="*/ 141272 h 204"/>
                  <a:gd name="T76" fmla="*/ 163717 w 182"/>
                  <a:gd name="T77" fmla="*/ 116990 h 204"/>
                  <a:gd name="T78" fmla="*/ 174779 w 182"/>
                  <a:gd name="T79" fmla="*/ 88295 h 204"/>
                  <a:gd name="T80" fmla="*/ 207965 w 182"/>
                  <a:gd name="T81" fmla="*/ 88295 h 204"/>
                  <a:gd name="T82" fmla="*/ 236726 w 182"/>
                  <a:gd name="T83" fmla="*/ 77258 h 204"/>
                  <a:gd name="T84" fmla="*/ 258850 w 182"/>
                  <a:gd name="T85" fmla="*/ 97124 h 204"/>
                  <a:gd name="T86" fmla="*/ 287611 w 182"/>
                  <a:gd name="T87" fmla="*/ 108161 h 204"/>
                  <a:gd name="T88" fmla="*/ 287611 w 182"/>
                  <a:gd name="T89" fmla="*/ 141272 h 204"/>
                  <a:gd name="T90" fmla="*/ 300886 w 182"/>
                  <a:gd name="T91" fmla="*/ 169967 h 204"/>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82"/>
                  <a:gd name="T139" fmla="*/ 0 h 204"/>
                  <a:gd name="T140" fmla="*/ 182 w 182"/>
                  <a:gd name="T141" fmla="*/ 204 h 204"/>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82" h="204">
                    <a:moveTo>
                      <a:pt x="170" y="111"/>
                    </a:moveTo>
                    <a:cubicBezTo>
                      <a:pt x="166" y="107"/>
                      <a:pt x="160" y="102"/>
                      <a:pt x="157" y="96"/>
                    </a:cubicBezTo>
                    <a:cubicBezTo>
                      <a:pt x="153" y="87"/>
                      <a:pt x="158" y="79"/>
                      <a:pt x="157" y="70"/>
                    </a:cubicBezTo>
                    <a:cubicBezTo>
                      <a:pt x="157" y="63"/>
                      <a:pt x="155" y="54"/>
                      <a:pt x="153" y="48"/>
                    </a:cubicBezTo>
                    <a:cubicBezTo>
                      <a:pt x="149" y="37"/>
                      <a:pt x="142" y="28"/>
                      <a:pt x="133" y="21"/>
                    </a:cubicBezTo>
                    <a:cubicBezTo>
                      <a:pt x="119" y="8"/>
                      <a:pt x="100" y="0"/>
                      <a:pt x="78" y="0"/>
                    </a:cubicBezTo>
                    <a:cubicBezTo>
                      <a:pt x="35" y="0"/>
                      <a:pt x="0" y="32"/>
                      <a:pt x="0" y="71"/>
                    </a:cubicBezTo>
                    <a:cubicBezTo>
                      <a:pt x="0" y="74"/>
                      <a:pt x="0" y="77"/>
                      <a:pt x="1" y="79"/>
                    </a:cubicBezTo>
                    <a:cubicBezTo>
                      <a:pt x="1" y="96"/>
                      <a:pt x="6" y="117"/>
                      <a:pt x="22" y="139"/>
                    </a:cubicBezTo>
                    <a:cubicBezTo>
                      <a:pt x="22" y="139"/>
                      <a:pt x="43" y="182"/>
                      <a:pt x="0" y="204"/>
                    </a:cubicBezTo>
                    <a:cubicBezTo>
                      <a:pt x="95" y="204"/>
                      <a:pt x="95" y="204"/>
                      <a:pt x="95" y="204"/>
                    </a:cubicBezTo>
                    <a:cubicBezTo>
                      <a:pt x="95" y="204"/>
                      <a:pt x="102" y="176"/>
                      <a:pt x="113" y="176"/>
                    </a:cubicBezTo>
                    <a:cubicBezTo>
                      <a:pt x="123" y="176"/>
                      <a:pt x="133" y="177"/>
                      <a:pt x="142" y="176"/>
                    </a:cubicBezTo>
                    <a:cubicBezTo>
                      <a:pt x="144" y="177"/>
                      <a:pt x="146" y="176"/>
                      <a:pt x="147" y="176"/>
                    </a:cubicBezTo>
                    <a:cubicBezTo>
                      <a:pt x="147" y="176"/>
                      <a:pt x="147" y="176"/>
                      <a:pt x="147" y="176"/>
                    </a:cubicBezTo>
                    <a:cubicBezTo>
                      <a:pt x="147" y="176"/>
                      <a:pt x="147" y="176"/>
                      <a:pt x="147" y="176"/>
                    </a:cubicBezTo>
                    <a:cubicBezTo>
                      <a:pt x="154" y="173"/>
                      <a:pt x="149" y="157"/>
                      <a:pt x="149" y="157"/>
                    </a:cubicBezTo>
                    <a:cubicBezTo>
                      <a:pt x="153" y="155"/>
                      <a:pt x="156" y="153"/>
                      <a:pt x="156" y="151"/>
                    </a:cubicBezTo>
                    <a:cubicBezTo>
                      <a:pt x="156" y="150"/>
                      <a:pt x="156" y="150"/>
                      <a:pt x="156" y="150"/>
                    </a:cubicBezTo>
                    <a:cubicBezTo>
                      <a:pt x="156" y="148"/>
                      <a:pt x="152" y="146"/>
                      <a:pt x="146" y="145"/>
                    </a:cubicBezTo>
                    <a:cubicBezTo>
                      <a:pt x="149" y="145"/>
                      <a:pt x="149" y="145"/>
                      <a:pt x="149" y="145"/>
                    </a:cubicBezTo>
                    <a:cubicBezTo>
                      <a:pt x="153" y="145"/>
                      <a:pt x="156" y="143"/>
                      <a:pt x="156" y="140"/>
                    </a:cubicBezTo>
                    <a:cubicBezTo>
                      <a:pt x="156" y="140"/>
                      <a:pt x="156" y="140"/>
                      <a:pt x="156" y="140"/>
                    </a:cubicBezTo>
                    <a:cubicBezTo>
                      <a:pt x="156" y="139"/>
                      <a:pt x="156" y="138"/>
                      <a:pt x="155" y="138"/>
                    </a:cubicBezTo>
                    <a:cubicBezTo>
                      <a:pt x="156" y="135"/>
                      <a:pt x="159" y="121"/>
                      <a:pt x="160" y="121"/>
                    </a:cubicBezTo>
                    <a:cubicBezTo>
                      <a:pt x="182" y="119"/>
                      <a:pt x="170" y="111"/>
                      <a:pt x="170" y="111"/>
                    </a:cubicBezTo>
                    <a:close/>
                    <a:moveTo>
                      <a:pt x="66" y="93"/>
                    </a:moveTo>
                    <a:cubicBezTo>
                      <a:pt x="62" y="93"/>
                      <a:pt x="62" y="93"/>
                      <a:pt x="62" y="93"/>
                    </a:cubicBezTo>
                    <a:cubicBezTo>
                      <a:pt x="62" y="95"/>
                      <a:pt x="61" y="97"/>
                      <a:pt x="60" y="99"/>
                    </a:cubicBezTo>
                    <a:cubicBezTo>
                      <a:pt x="62" y="102"/>
                      <a:pt x="62" y="102"/>
                      <a:pt x="62" y="102"/>
                    </a:cubicBezTo>
                    <a:cubicBezTo>
                      <a:pt x="57" y="107"/>
                      <a:pt x="57" y="107"/>
                      <a:pt x="57" y="107"/>
                    </a:cubicBezTo>
                    <a:cubicBezTo>
                      <a:pt x="54" y="105"/>
                      <a:pt x="54" y="105"/>
                      <a:pt x="54" y="105"/>
                    </a:cubicBezTo>
                    <a:cubicBezTo>
                      <a:pt x="52" y="106"/>
                      <a:pt x="50" y="107"/>
                      <a:pt x="48" y="107"/>
                    </a:cubicBezTo>
                    <a:cubicBezTo>
                      <a:pt x="48" y="110"/>
                      <a:pt x="48" y="110"/>
                      <a:pt x="48" y="110"/>
                    </a:cubicBezTo>
                    <a:cubicBezTo>
                      <a:pt x="40" y="110"/>
                      <a:pt x="40" y="110"/>
                      <a:pt x="40" y="110"/>
                    </a:cubicBezTo>
                    <a:cubicBezTo>
                      <a:pt x="40" y="107"/>
                      <a:pt x="40" y="107"/>
                      <a:pt x="40" y="107"/>
                    </a:cubicBezTo>
                    <a:cubicBezTo>
                      <a:pt x="38" y="107"/>
                      <a:pt x="36" y="106"/>
                      <a:pt x="34" y="105"/>
                    </a:cubicBezTo>
                    <a:cubicBezTo>
                      <a:pt x="32" y="107"/>
                      <a:pt x="32" y="107"/>
                      <a:pt x="32" y="107"/>
                    </a:cubicBezTo>
                    <a:cubicBezTo>
                      <a:pt x="26" y="102"/>
                      <a:pt x="26" y="102"/>
                      <a:pt x="26" y="102"/>
                    </a:cubicBezTo>
                    <a:cubicBezTo>
                      <a:pt x="28" y="99"/>
                      <a:pt x="28" y="99"/>
                      <a:pt x="28" y="99"/>
                    </a:cubicBezTo>
                    <a:cubicBezTo>
                      <a:pt x="27" y="97"/>
                      <a:pt x="26" y="95"/>
                      <a:pt x="26" y="93"/>
                    </a:cubicBezTo>
                    <a:cubicBezTo>
                      <a:pt x="22" y="93"/>
                      <a:pt x="22" y="93"/>
                      <a:pt x="22" y="93"/>
                    </a:cubicBezTo>
                    <a:cubicBezTo>
                      <a:pt x="22" y="85"/>
                      <a:pt x="22" y="85"/>
                      <a:pt x="22" y="85"/>
                    </a:cubicBezTo>
                    <a:cubicBezTo>
                      <a:pt x="26" y="85"/>
                      <a:pt x="26" y="85"/>
                      <a:pt x="26" y="85"/>
                    </a:cubicBezTo>
                    <a:cubicBezTo>
                      <a:pt x="26" y="83"/>
                      <a:pt x="27" y="81"/>
                      <a:pt x="28" y="79"/>
                    </a:cubicBezTo>
                    <a:cubicBezTo>
                      <a:pt x="26" y="76"/>
                      <a:pt x="26" y="76"/>
                      <a:pt x="26" y="76"/>
                    </a:cubicBezTo>
                    <a:cubicBezTo>
                      <a:pt x="31" y="71"/>
                      <a:pt x="31" y="71"/>
                      <a:pt x="31" y="71"/>
                    </a:cubicBezTo>
                    <a:cubicBezTo>
                      <a:pt x="34" y="73"/>
                      <a:pt x="34" y="73"/>
                      <a:pt x="34" y="73"/>
                    </a:cubicBezTo>
                    <a:cubicBezTo>
                      <a:pt x="36" y="72"/>
                      <a:pt x="38" y="71"/>
                      <a:pt x="40" y="71"/>
                    </a:cubicBezTo>
                    <a:cubicBezTo>
                      <a:pt x="40" y="68"/>
                      <a:pt x="40" y="68"/>
                      <a:pt x="40" y="68"/>
                    </a:cubicBezTo>
                    <a:cubicBezTo>
                      <a:pt x="48" y="68"/>
                      <a:pt x="48" y="68"/>
                      <a:pt x="48" y="68"/>
                    </a:cubicBezTo>
                    <a:cubicBezTo>
                      <a:pt x="48" y="71"/>
                      <a:pt x="48" y="71"/>
                      <a:pt x="48" y="71"/>
                    </a:cubicBezTo>
                    <a:cubicBezTo>
                      <a:pt x="50" y="71"/>
                      <a:pt x="52" y="72"/>
                      <a:pt x="54" y="73"/>
                    </a:cubicBezTo>
                    <a:cubicBezTo>
                      <a:pt x="57" y="71"/>
                      <a:pt x="57" y="71"/>
                      <a:pt x="57" y="71"/>
                    </a:cubicBezTo>
                    <a:cubicBezTo>
                      <a:pt x="63" y="76"/>
                      <a:pt x="63" y="76"/>
                      <a:pt x="63" y="76"/>
                    </a:cubicBezTo>
                    <a:cubicBezTo>
                      <a:pt x="60" y="79"/>
                      <a:pt x="60" y="79"/>
                      <a:pt x="60" y="79"/>
                    </a:cubicBezTo>
                    <a:cubicBezTo>
                      <a:pt x="61" y="81"/>
                      <a:pt x="62" y="83"/>
                      <a:pt x="63" y="85"/>
                    </a:cubicBezTo>
                    <a:cubicBezTo>
                      <a:pt x="66" y="85"/>
                      <a:pt x="66" y="85"/>
                      <a:pt x="66" y="85"/>
                    </a:cubicBezTo>
                    <a:lnTo>
                      <a:pt x="66" y="93"/>
                    </a:lnTo>
                    <a:close/>
                    <a:moveTo>
                      <a:pt x="136" y="77"/>
                    </a:moveTo>
                    <a:cubicBezTo>
                      <a:pt x="130" y="77"/>
                      <a:pt x="130" y="77"/>
                      <a:pt x="130" y="77"/>
                    </a:cubicBezTo>
                    <a:cubicBezTo>
                      <a:pt x="129" y="80"/>
                      <a:pt x="128" y="84"/>
                      <a:pt x="126" y="87"/>
                    </a:cubicBezTo>
                    <a:cubicBezTo>
                      <a:pt x="130" y="91"/>
                      <a:pt x="130" y="91"/>
                      <a:pt x="130" y="91"/>
                    </a:cubicBezTo>
                    <a:cubicBezTo>
                      <a:pt x="121" y="100"/>
                      <a:pt x="121" y="100"/>
                      <a:pt x="121" y="100"/>
                    </a:cubicBezTo>
                    <a:cubicBezTo>
                      <a:pt x="117" y="96"/>
                      <a:pt x="117" y="96"/>
                      <a:pt x="117" y="96"/>
                    </a:cubicBezTo>
                    <a:cubicBezTo>
                      <a:pt x="114" y="98"/>
                      <a:pt x="110" y="99"/>
                      <a:pt x="107" y="100"/>
                    </a:cubicBezTo>
                    <a:cubicBezTo>
                      <a:pt x="107" y="105"/>
                      <a:pt x="107" y="105"/>
                      <a:pt x="107" y="105"/>
                    </a:cubicBezTo>
                    <a:cubicBezTo>
                      <a:pt x="94" y="105"/>
                      <a:pt x="94" y="105"/>
                      <a:pt x="94" y="105"/>
                    </a:cubicBezTo>
                    <a:cubicBezTo>
                      <a:pt x="94" y="100"/>
                      <a:pt x="94" y="100"/>
                      <a:pt x="94" y="100"/>
                    </a:cubicBezTo>
                    <a:cubicBezTo>
                      <a:pt x="90" y="100"/>
                      <a:pt x="86" y="98"/>
                      <a:pt x="83" y="96"/>
                    </a:cubicBezTo>
                    <a:cubicBezTo>
                      <a:pt x="79" y="100"/>
                      <a:pt x="79" y="100"/>
                      <a:pt x="79" y="100"/>
                    </a:cubicBezTo>
                    <a:cubicBezTo>
                      <a:pt x="70" y="91"/>
                      <a:pt x="70" y="91"/>
                      <a:pt x="70" y="91"/>
                    </a:cubicBezTo>
                    <a:cubicBezTo>
                      <a:pt x="74" y="87"/>
                      <a:pt x="74" y="87"/>
                      <a:pt x="74" y="87"/>
                    </a:cubicBezTo>
                    <a:cubicBezTo>
                      <a:pt x="72" y="84"/>
                      <a:pt x="71" y="81"/>
                      <a:pt x="70" y="77"/>
                    </a:cubicBezTo>
                    <a:cubicBezTo>
                      <a:pt x="64" y="77"/>
                      <a:pt x="64" y="77"/>
                      <a:pt x="64" y="77"/>
                    </a:cubicBezTo>
                    <a:cubicBezTo>
                      <a:pt x="64" y="64"/>
                      <a:pt x="64" y="64"/>
                      <a:pt x="64" y="64"/>
                    </a:cubicBezTo>
                    <a:cubicBezTo>
                      <a:pt x="70" y="64"/>
                      <a:pt x="70" y="64"/>
                      <a:pt x="70" y="64"/>
                    </a:cubicBezTo>
                    <a:cubicBezTo>
                      <a:pt x="70" y="60"/>
                      <a:pt x="72" y="56"/>
                      <a:pt x="74" y="53"/>
                    </a:cubicBezTo>
                    <a:cubicBezTo>
                      <a:pt x="70" y="49"/>
                      <a:pt x="70" y="49"/>
                      <a:pt x="70" y="49"/>
                    </a:cubicBezTo>
                    <a:cubicBezTo>
                      <a:pt x="79" y="40"/>
                      <a:pt x="79" y="40"/>
                      <a:pt x="79" y="40"/>
                    </a:cubicBezTo>
                    <a:cubicBezTo>
                      <a:pt x="83" y="44"/>
                      <a:pt x="83" y="44"/>
                      <a:pt x="83" y="44"/>
                    </a:cubicBezTo>
                    <a:cubicBezTo>
                      <a:pt x="86" y="42"/>
                      <a:pt x="90" y="41"/>
                      <a:pt x="94" y="40"/>
                    </a:cubicBezTo>
                    <a:cubicBezTo>
                      <a:pt x="94" y="35"/>
                      <a:pt x="94" y="35"/>
                      <a:pt x="94" y="35"/>
                    </a:cubicBezTo>
                    <a:cubicBezTo>
                      <a:pt x="107" y="35"/>
                      <a:pt x="107" y="35"/>
                      <a:pt x="107" y="35"/>
                    </a:cubicBezTo>
                    <a:cubicBezTo>
                      <a:pt x="107" y="40"/>
                      <a:pt x="107" y="40"/>
                      <a:pt x="107" y="40"/>
                    </a:cubicBezTo>
                    <a:cubicBezTo>
                      <a:pt x="110" y="41"/>
                      <a:pt x="114" y="42"/>
                      <a:pt x="117" y="44"/>
                    </a:cubicBezTo>
                    <a:cubicBezTo>
                      <a:pt x="121" y="40"/>
                      <a:pt x="121" y="40"/>
                      <a:pt x="121" y="40"/>
                    </a:cubicBezTo>
                    <a:cubicBezTo>
                      <a:pt x="130" y="49"/>
                      <a:pt x="130" y="49"/>
                      <a:pt x="130" y="49"/>
                    </a:cubicBezTo>
                    <a:cubicBezTo>
                      <a:pt x="126" y="53"/>
                      <a:pt x="126" y="53"/>
                      <a:pt x="126" y="53"/>
                    </a:cubicBezTo>
                    <a:cubicBezTo>
                      <a:pt x="128" y="57"/>
                      <a:pt x="130" y="60"/>
                      <a:pt x="130" y="64"/>
                    </a:cubicBezTo>
                    <a:cubicBezTo>
                      <a:pt x="136" y="64"/>
                      <a:pt x="136" y="64"/>
                      <a:pt x="136" y="64"/>
                    </a:cubicBezTo>
                    <a:lnTo>
                      <a:pt x="136" y="77"/>
                    </a:lnTo>
                    <a:close/>
                  </a:path>
                </a:pathLst>
              </a:custGeom>
              <a:solidFill>
                <a:srgbClr val="EB9B17"/>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2"/>
                  </a:solidFill>
                  <a:cs typeface="+mn-ea"/>
                  <a:sym typeface="+mn-lt"/>
                </a:endParaRPr>
              </a:p>
            </p:txBody>
          </p:sp>
        </p:grpSp>
      </p:grpSp>
      <p:grpSp>
        <p:nvGrpSpPr>
          <p:cNvPr id="21" name="组合 20">
            <a:extLst>
              <a:ext uri="{FF2B5EF4-FFF2-40B4-BE49-F238E27FC236}">
                <a16:creationId xmlns:a16="http://schemas.microsoft.com/office/drawing/2014/main" xmlns="" id="{6F02C3F4-F3CC-C243-7604-596355C572C8}"/>
              </a:ext>
            </a:extLst>
          </p:cNvPr>
          <p:cNvGrpSpPr/>
          <p:nvPr/>
        </p:nvGrpSpPr>
        <p:grpSpPr>
          <a:xfrm>
            <a:off x="459652" y="1205376"/>
            <a:ext cx="716681" cy="634181"/>
            <a:chOff x="1179357" y="1622322"/>
            <a:chExt cx="1533364" cy="1356852"/>
          </a:xfrm>
        </p:grpSpPr>
        <p:cxnSp>
          <p:nvCxnSpPr>
            <p:cNvPr id="22" name="直接连接符 21">
              <a:extLst>
                <a:ext uri="{FF2B5EF4-FFF2-40B4-BE49-F238E27FC236}">
                  <a16:creationId xmlns:a16="http://schemas.microsoft.com/office/drawing/2014/main" xmlns="" id="{E3D06961-1010-3E84-E308-6737F33782E2}"/>
                </a:ext>
              </a:extLst>
            </p:cNvPr>
            <p:cNvCxnSpPr/>
            <p:nvPr/>
          </p:nvCxnSpPr>
          <p:spPr>
            <a:xfrm>
              <a:off x="1238865" y="1622322"/>
              <a:ext cx="0" cy="1356852"/>
            </a:xfrm>
            <a:prstGeom prst="line">
              <a:avLst/>
            </a:prstGeom>
            <a:ln w="76200">
              <a:solidFill>
                <a:srgbClr val="FF0000"/>
              </a:solidFill>
            </a:ln>
          </p:spPr>
          <p:style>
            <a:lnRef idx="3">
              <a:schemeClr val="accent2"/>
            </a:lnRef>
            <a:fillRef idx="0">
              <a:schemeClr val="accent2"/>
            </a:fillRef>
            <a:effectRef idx="2">
              <a:schemeClr val="accent2"/>
            </a:effectRef>
            <a:fontRef idx="minor">
              <a:schemeClr val="tx1"/>
            </a:fontRef>
          </p:style>
        </p:cxnSp>
        <p:cxnSp>
          <p:nvCxnSpPr>
            <p:cNvPr id="23" name="直接连接符 22">
              <a:extLst>
                <a:ext uri="{FF2B5EF4-FFF2-40B4-BE49-F238E27FC236}">
                  <a16:creationId xmlns:a16="http://schemas.microsoft.com/office/drawing/2014/main" xmlns="" id="{23F36DDA-CBA3-6993-D677-D27690867427}"/>
                </a:ext>
              </a:extLst>
            </p:cNvPr>
            <p:cNvCxnSpPr/>
            <p:nvPr/>
          </p:nvCxnSpPr>
          <p:spPr>
            <a:xfrm>
              <a:off x="1179357" y="1622322"/>
              <a:ext cx="1533364" cy="0"/>
            </a:xfrm>
            <a:prstGeom prst="line">
              <a:avLst/>
            </a:prstGeom>
            <a:ln w="76200">
              <a:solidFill>
                <a:srgbClr val="FF0000"/>
              </a:solidFill>
            </a:ln>
          </p:spPr>
          <p:style>
            <a:lnRef idx="3">
              <a:schemeClr val="accent2"/>
            </a:lnRef>
            <a:fillRef idx="0">
              <a:schemeClr val="accent2"/>
            </a:fillRef>
            <a:effectRef idx="2">
              <a:schemeClr val="accent2"/>
            </a:effectRef>
            <a:fontRef idx="minor">
              <a:schemeClr val="tx1"/>
            </a:fontRef>
          </p:style>
        </p:cxnSp>
      </p:grpSp>
      <p:sp>
        <p:nvSpPr>
          <p:cNvPr id="24" name="矩形 23">
            <a:extLst>
              <a:ext uri="{FF2B5EF4-FFF2-40B4-BE49-F238E27FC236}">
                <a16:creationId xmlns:a16="http://schemas.microsoft.com/office/drawing/2014/main" xmlns="" id="{4B2105A0-34FC-182C-13CB-AF4132778C89}"/>
              </a:ext>
            </a:extLst>
          </p:cNvPr>
          <p:cNvSpPr/>
          <p:nvPr/>
        </p:nvSpPr>
        <p:spPr>
          <a:xfrm>
            <a:off x="673751" y="1279355"/>
            <a:ext cx="1826462" cy="992579"/>
          </a:xfrm>
          <a:prstGeom prst="rect">
            <a:avLst/>
          </a:prstGeom>
        </p:spPr>
        <p:txBody>
          <a:bodyPr wrap="none" lIns="68580" tIns="34290" rIns="68580" bIns="34290">
            <a:spAutoFit/>
          </a:bodyPr>
          <a:lstStyle/>
          <a:p>
            <a:pPr defTabSz="171450"/>
            <a:r>
              <a:rPr lang="en-US" altLang="zh-CN" sz="6000" dirty="0">
                <a:solidFill>
                  <a:srgbClr val="FF0000"/>
                </a:solidFill>
                <a:latin typeface="Aa润行体 (非商业使用)" panose="02010600010101010101" pitchFamily="2" charset="-122"/>
                <a:ea typeface="Aa润行体 (非商业使用)" panose="02010600010101010101" pitchFamily="2" charset="-122"/>
                <a:cs typeface="+mn-ea"/>
                <a:sym typeface="+mn-lt"/>
              </a:rPr>
              <a:t>2023</a:t>
            </a:r>
            <a:endParaRPr lang="de-DE" altLang="zh-CN" sz="6000" dirty="0">
              <a:solidFill>
                <a:srgbClr val="FF0000"/>
              </a:solidFill>
              <a:latin typeface="Aa润行体 (非商业使用)" panose="02010600010101010101" pitchFamily="2" charset="-122"/>
              <a:ea typeface="Aa润行体 (非商业使用)" panose="02010600010101010101" pitchFamily="2" charset="-122"/>
              <a:cs typeface="+mn-ea"/>
              <a:sym typeface="+mn-lt"/>
            </a:endParaRPr>
          </a:p>
        </p:txBody>
      </p:sp>
    </p:spTree>
    <p:extLst>
      <p:ext uri="{BB962C8B-B14F-4D97-AF65-F5344CB8AC3E}">
        <p14:creationId xmlns:p14="http://schemas.microsoft.com/office/powerpoint/2010/main" val="344401466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 xmlns:a16="http://schemas.microsoft.com/office/drawing/2014/main" id="{1495F301-5D58-44A0-870C-E58C0EABD36A}"/>
              </a:ext>
            </a:extLst>
          </p:cNvPr>
          <p:cNvGrpSpPr/>
          <p:nvPr/>
        </p:nvGrpSpPr>
        <p:grpSpPr>
          <a:xfrm>
            <a:off x="-10552" y="-10550"/>
            <a:ext cx="9154552" cy="762516"/>
            <a:chOff x="-14069" y="-14067"/>
            <a:chExt cx="12206069" cy="1016688"/>
          </a:xfrm>
        </p:grpSpPr>
        <p:grpSp>
          <p:nvGrpSpPr>
            <p:cNvPr id="16" name="组合 15"/>
            <p:cNvGrpSpPr/>
            <p:nvPr/>
          </p:nvGrpSpPr>
          <p:grpSpPr>
            <a:xfrm>
              <a:off x="-14069" y="-14067"/>
              <a:ext cx="1690469" cy="1016688"/>
              <a:chOff x="-14069" y="-14068"/>
              <a:chExt cx="8860302" cy="6886134"/>
            </a:xfrm>
          </p:grpSpPr>
          <p:sp>
            <p:nvSpPr>
              <p:cNvPr id="17" name="直角三角形 16"/>
              <p:cNvSpPr/>
              <p:nvPr/>
            </p:nvSpPr>
            <p:spPr>
              <a:xfrm rot="5400000">
                <a:off x="-1740877" y="1740877"/>
                <a:ext cx="6858000" cy="3376246"/>
              </a:xfrm>
              <a:prstGeom prst="r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任意多边形 17"/>
              <p:cNvSpPr/>
              <p:nvPr/>
            </p:nvSpPr>
            <p:spPr>
              <a:xfrm>
                <a:off x="-14069" y="-2"/>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FDB4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2712719" y="-14068"/>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E635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 name="组合 1">
              <a:extLst>
                <a:ext uri="{FF2B5EF4-FFF2-40B4-BE49-F238E27FC236}">
                  <a16:creationId xmlns="" xmlns:a16="http://schemas.microsoft.com/office/drawing/2014/main" id="{F16F4591-60E9-4C9B-AF90-257FD1CF5AAD}"/>
                </a:ext>
              </a:extLst>
            </p:cNvPr>
            <p:cNvGrpSpPr/>
            <p:nvPr/>
          </p:nvGrpSpPr>
          <p:grpSpPr>
            <a:xfrm>
              <a:off x="8510887" y="453634"/>
              <a:ext cx="2671958" cy="382389"/>
              <a:chOff x="8519749" y="577955"/>
              <a:chExt cx="2671958" cy="382389"/>
            </a:xfrm>
          </p:grpSpPr>
          <p:grpSp>
            <p:nvGrpSpPr>
              <p:cNvPr id="22" name="组合 21">
                <a:extLst>
                  <a:ext uri="{FF2B5EF4-FFF2-40B4-BE49-F238E27FC236}">
                    <a16:creationId xmlns="" xmlns:a16="http://schemas.microsoft.com/office/drawing/2014/main" id="{3572C76C-95D1-4FF5-BB80-B735C985DE2B}"/>
                  </a:ext>
                </a:extLst>
              </p:cNvPr>
              <p:cNvGrpSpPr/>
              <p:nvPr/>
            </p:nvGrpSpPr>
            <p:grpSpPr>
              <a:xfrm>
                <a:off x="8519749" y="577955"/>
                <a:ext cx="368108" cy="382389"/>
                <a:chOff x="8181567" y="391614"/>
                <a:chExt cx="420096" cy="437973"/>
              </a:xfrm>
            </p:grpSpPr>
            <p:sp>
              <p:nvSpPr>
                <p:cNvPr id="23" name="Oval 11">
                  <a:extLst>
                    <a:ext uri="{FF2B5EF4-FFF2-40B4-BE49-F238E27FC236}">
                      <a16:creationId xmlns="" xmlns:a16="http://schemas.microsoft.com/office/drawing/2014/main" id="{B2E6A8A3-322E-4A52-8E71-C45B316F5C18}"/>
                    </a:ext>
                  </a:extLst>
                </p:cNvPr>
                <p:cNvSpPr/>
                <p:nvPr/>
              </p:nvSpPr>
              <p:spPr>
                <a:xfrm>
                  <a:off x="8181567" y="391614"/>
                  <a:ext cx="420096" cy="437973"/>
                </a:xfrm>
                <a:prstGeom prst="ellipse">
                  <a:avLst/>
                </a:prstGeom>
                <a:solidFill>
                  <a:srgbClr val="E6353F"/>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24" name="Freeform 14">
                  <a:extLst>
                    <a:ext uri="{FF2B5EF4-FFF2-40B4-BE49-F238E27FC236}">
                      <a16:creationId xmlns="" xmlns:a16="http://schemas.microsoft.com/office/drawing/2014/main" id="{205D0928-C677-4B0B-ABE9-E66BCB8A8319}"/>
                    </a:ext>
                  </a:extLst>
                </p:cNvPr>
                <p:cNvSpPr>
                  <a:spLocks noEditPoints="1"/>
                </p:cNvSpPr>
                <p:nvPr/>
              </p:nvSpPr>
              <p:spPr>
                <a:xfrm>
                  <a:off x="8254350" y="468227"/>
                  <a:ext cx="321776" cy="268147"/>
                </a:xfrm>
                <a:custGeom>
                  <a:avLst/>
                  <a:gdLst/>
                  <a:ahLst/>
                  <a:cxnLst>
                    <a:cxn ang="0">
                      <a:pos x="248143" y="256622"/>
                    </a:cxn>
                    <a:cxn ang="0">
                      <a:pos x="0" y="256622"/>
                    </a:cxn>
                    <a:cxn ang="0">
                      <a:pos x="128858" y="99115"/>
                    </a:cxn>
                    <a:cxn ang="0">
                      <a:pos x="123703" y="94505"/>
                    </a:cxn>
                    <a:cxn ang="0">
                      <a:pos x="234889" y="110639"/>
                    </a:cxn>
                    <a:cxn ang="0">
                      <a:pos x="13254" y="90663"/>
                    </a:cxn>
                    <a:cxn ang="0">
                      <a:pos x="88360" y="194387"/>
                    </a:cxn>
                    <a:cxn ang="0">
                      <a:pos x="41971" y="163654"/>
                    </a:cxn>
                    <a:cxn ang="0">
                      <a:pos x="41971" y="173642"/>
                    </a:cxn>
                    <a:cxn ang="0">
                      <a:pos x="134012" y="142909"/>
                    </a:cxn>
                    <a:cxn ang="0">
                      <a:pos x="41971" y="142909"/>
                    </a:cxn>
                    <a:cxn ang="0">
                      <a:pos x="134012" y="133689"/>
                    </a:cxn>
                    <a:cxn ang="0">
                      <a:pos x="237834" y="112176"/>
                    </a:cxn>
                    <a:cxn ang="0">
                      <a:pos x="237834" y="112176"/>
                    </a:cxn>
                    <a:cxn ang="0">
                      <a:pos x="238571" y="16903"/>
                    </a:cxn>
                    <a:cxn ang="0">
                      <a:pos x="145793" y="60698"/>
                    </a:cxn>
                    <a:cxn ang="0">
                      <a:pos x="251825" y="66845"/>
                    </a:cxn>
                    <a:cxn ang="0">
                      <a:pos x="161256" y="46100"/>
                    </a:cxn>
                    <a:cxn ang="0">
                      <a:pos x="254770" y="116786"/>
                    </a:cxn>
                    <a:cxn ang="0">
                      <a:pos x="291586" y="69918"/>
                    </a:cxn>
                    <a:cxn ang="0">
                      <a:pos x="301159" y="80675"/>
                    </a:cxn>
                    <a:cxn ang="0">
                      <a:pos x="296004" y="68381"/>
                    </a:cxn>
                    <a:cxn ang="0">
                      <a:pos x="293795" y="131384"/>
                    </a:cxn>
                    <a:cxn ang="0">
                      <a:pos x="293059" y="143678"/>
                    </a:cxn>
                    <a:cxn ang="0">
                      <a:pos x="303368" y="143678"/>
                    </a:cxn>
                    <a:cxn ang="0">
                      <a:pos x="302631" y="131384"/>
                    </a:cxn>
                    <a:cxn ang="0">
                      <a:pos x="301159" y="102956"/>
                    </a:cxn>
                    <a:cxn ang="0">
                      <a:pos x="148002" y="144446"/>
                    </a:cxn>
                    <a:cxn ang="0">
                      <a:pos x="161992" y="201302"/>
                    </a:cxn>
                    <a:cxn ang="0">
                      <a:pos x="167883" y="196692"/>
                    </a:cxn>
                    <a:cxn ang="0">
                      <a:pos x="170092" y="189777"/>
                    </a:cxn>
                    <a:cxn ang="0">
                      <a:pos x="176719" y="194387"/>
                    </a:cxn>
                    <a:cxn ang="0">
                      <a:pos x="181137" y="205144"/>
                    </a:cxn>
                    <a:cxn ang="0">
                      <a:pos x="187028" y="209754"/>
                    </a:cxn>
                    <a:cxn ang="0">
                      <a:pos x="196600" y="208217"/>
                    </a:cxn>
                    <a:cxn ang="0">
                      <a:pos x="195127" y="202839"/>
                    </a:cxn>
                    <a:cxn ang="0">
                      <a:pos x="189973" y="192082"/>
                    </a:cxn>
                    <a:cxn ang="0">
                      <a:pos x="183346" y="187472"/>
                    </a:cxn>
                    <a:cxn ang="0">
                      <a:pos x="199545" y="178252"/>
                    </a:cxn>
                    <a:cxn ang="0">
                      <a:pos x="192918" y="175947"/>
                    </a:cxn>
                    <a:cxn ang="0">
                      <a:pos x="188500" y="169801"/>
                    </a:cxn>
                    <a:cxn ang="0">
                      <a:pos x="181873" y="168264"/>
                    </a:cxn>
                    <a:cxn ang="0">
                      <a:pos x="177455" y="162118"/>
                    </a:cxn>
                    <a:cxn ang="0">
                      <a:pos x="170828" y="159813"/>
                    </a:cxn>
                    <a:cxn ang="0">
                      <a:pos x="166410" y="154434"/>
                    </a:cxn>
                    <a:cxn ang="0">
                      <a:pos x="159047" y="152129"/>
                    </a:cxn>
                    <a:cxn ang="0">
                      <a:pos x="154629" y="145983"/>
                    </a:cxn>
                    <a:cxn ang="0">
                      <a:pos x="29453" y="108334"/>
                    </a:cxn>
                    <a:cxn ang="0">
                      <a:pos x="29453" y="224352"/>
                    </a:cxn>
                  </a:cxnLst>
                  <a:rect l="0" t="0" r="0" b="0"/>
                  <a:pathLst>
                    <a:path w="437" h="349">
                      <a:moveTo>
                        <a:pt x="0" y="322"/>
                      </a:moveTo>
                      <a:lnTo>
                        <a:pt x="337" y="322"/>
                      </a:lnTo>
                      <a:lnTo>
                        <a:pt x="337" y="334"/>
                      </a:lnTo>
                      <a:cubicBezTo>
                        <a:pt x="337" y="342"/>
                        <a:pt x="331" y="349"/>
                        <a:pt x="323" y="349"/>
                      </a:cubicBezTo>
                      <a:lnTo>
                        <a:pt x="14" y="349"/>
                      </a:lnTo>
                      <a:cubicBezTo>
                        <a:pt x="6" y="349"/>
                        <a:pt x="0" y="342"/>
                        <a:pt x="0" y="334"/>
                      </a:cubicBezTo>
                      <a:lnTo>
                        <a:pt x="0" y="322"/>
                      </a:lnTo>
                      <a:close/>
                      <a:moveTo>
                        <a:pt x="168" y="123"/>
                      </a:moveTo>
                      <a:cubicBezTo>
                        <a:pt x="172" y="123"/>
                        <a:pt x="175" y="126"/>
                        <a:pt x="175" y="129"/>
                      </a:cubicBezTo>
                      <a:cubicBezTo>
                        <a:pt x="175" y="133"/>
                        <a:pt x="172" y="135"/>
                        <a:pt x="168" y="135"/>
                      </a:cubicBezTo>
                      <a:cubicBezTo>
                        <a:pt x="165" y="135"/>
                        <a:pt x="162" y="133"/>
                        <a:pt x="162" y="129"/>
                      </a:cubicBezTo>
                      <a:cubicBezTo>
                        <a:pt x="162" y="126"/>
                        <a:pt x="165" y="123"/>
                        <a:pt x="168" y="123"/>
                      </a:cubicBezTo>
                      <a:close/>
                      <a:moveTo>
                        <a:pt x="18" y="118"/>
                      </a:moveTo>
                      <a:lnTo>
                        <a:pt x="208" y="118"/>
                      </a:lnTo>
                      <a:cubicBezTo>
                        <a:pt x="246" y="120"/>
                        <a:pt x="283" y="128"/>
                        <a:pt x="319" y="144"/>
                      </a:cubicBezTo>
                      <a:lnTo>
                        <a:pt x="319" y="315"/>
                      </a:lnTo>
                      <a:lnTo>
                        <a:pt x="18" y="315"/>
                      </a:lnTo>
                      <a:lnTo>
                        <a:pt x="18" y="118"/>
                      </a:lnTo>
                      <a:close/>
                      <a:moveTo>
                        <a:pt x="57" y="239"/>
                      </a:moveTo>
                      <a:lnTo>
                        <a:pt x="120" y="239"/>
                      </a:lnTo>
                      <a:lnTo>
                        <a:pt x="120" y="253"/>
                      </a:lnTo>
                      <a:lnTo>
                        <a:pt x="57" y="253"/>
                      </a:lnTo>
                      <a:lnTo>
                        <a:pt x="57" y="239"/>
                      </a:lnTo>
                      <a:close/>
                      <a:moveTo>
                        <a:pt x="57" y="213"/>
                      </a:moveTo>
                      <a:lnTo>
                        <a:pt x="182" y="213"/>
                      </a:lnTo>
                      <a:lnTo>
                        <a:pt x="182" y="226"/>
                      </a:lnTo>
                      <a:lnTo>
                        <a:pt x="57" y="226"/>
                      </a:lnTo>
                      <a:lnTo>
                        <a:pt x="57" y="213"/>
                      </a:lnTo>
                      <a:close/>
                      <a:moveTo>
                        <a:pt x="57" y="186"/>
                      </a:moveTo>
                      <a:lnTo>
                        <a:pt x="182" y="186"/>
                      </a:lnTo>
                      <a:lnTo>
                        <a:pt x="182" y="200"/>
                      </a:lnTo>
                      <a:lnTo>
                        <a:pt x="57" y="200"/>
                      </a:lnTo>
                      <a:lnTo>
                        <a:pt x="57" y="186"/>
                      </a:lnTo>
                      <a:close/>
                      <a:moveTo>
                        <a:pt x="57" y="160"/>
                      </a:moveTo>
                      <a:lnTo>
                        <a:pt x="182" y="160"/>
                      </a:lnTo>
                      <a:lnTo>
                        <a:pt x="182" y="174"/>
                      </a:lnTo>
                      <a:lnTo>
                        <a:pt x="57" y="174"/>
                      </a:lnTo>
                      <a:lnTo>
                        <a:pt x="57" y="160"/>
                      </a:lnTo>
                      <a:close/>
                      <a:moveTo>
                        <a:pt x="323" y="146"/>
                      </a:moveTo>
                      <a:cubicBezTo>
                        <a:pt x="328" y="148"/>
                        <a:pt x="339" y="154"/>
                        <a:pt x="342" y="156"/>
                      </a:cubicBezTo>
                      <a:cubicBezTo>
                        <a:pt x="350" y="161"/>
                        <a:pt x="330" y="164"/>
                        <a:pt x="323" y="165"/>
                      </a:cubicBezTo>
                      <a:lnTo>
                        <a:pt x="323" y="146"/>
                      </a:lnTo>
                      <a:close/>
                      <a:moveTo>
                        <a:pt x="396" y="91"/>
                      </a:moveTo>
                      <a:cubicBezTo>
                        <a:pt x="377" y="71"/>
                        <a:pt x="359" y="50"/>
                        <a:pt x="341" y="30"/>
                      </a:cubicBezTo>
                      <a:cubicBezTo>
                        <a:pt x="335" y="23"/>
                        <a:pt x="332" y="23"/>
                        <a:pt x="324" y="22"/>
                      </a:cubicBezTo>
                      <a:lnTo>
                        <a:pt x="133" y="1"/>
                      </a:lnTo>
                      <a:cubicBezTo>
                        <a:pt x="129" y="0"/>
                        <a:pt x="128" y="3"/>
                        <a:pt x="130" y="6"/>
                      </a:cubicBezTo>
                      <a:lnTo>
                        <a:pt x="198" y="79"/>
                      </a:lnTo>
                      <a:cubicBezTo>
                        <a:pt x="209" y="57"/>
                        <a:pt x="217" y="46"/>
                        <a:pt x="251" y="50"/>
                      </a:cubicBezTo>
                      <a:cubicBezTo>
                        <a:pt x="275" y="53"/>
                        <a:pt x="292" y="58"/>
                        <a:pt x="314" y="66"/>
                      </a:cubicBezTo>
                      <a:cubicBezTo>
                        <a:pt x="328" y="72"/>
                        <a:pt x="335" y="76"/>
                        <a:pt x="342" y="87"/>
                      </a:cubicBezTo>
                      <a:cubicBezTo>
                        <a:pt x="336" y="80"/>
                        <a:pt x="327" y="75"/>
                        <a:pt x="317" y="71"/>
                      </a:cubicBezTo>
                      <a:cubicBezTo>
                        <a:pt x="297" y="63"/>
                        <a:pt x="275" y="58"/>
                        <a:pt x="253" y="55"/>
                      </a:cubicBezTo>
                      <a:cubicBezTo>
                        <a:pt x="240" y="54"/>
                        <a:pt x="227" y="54"/>
                        <a:pt x="219" y="60"/>
                      </a:cubicBezTo>
                      <a:cubicBezTo>
                        <a:pt x="211" y="66"/>
                        <a:pt x="199" y="93"/>
                        <a:pt x="194" y="103"/>
                      </a:cubicBezTo>
                      <a:cubicBezTo>
                        <a:pt x="191" y="110"/>
                        <a:pt x="195" y="112"/>
                        <a:pt x="200" y="112"/>
                      </a:cubicBezTo>
                      <a:cubicBezTo>
                        <a:pt x="251" y="115"/>
                        <a:pt x="301" y="128"/>
                        <a:pt x="346" y="152"/>
                      </a:cubicBezTo>
                      <a:lnTo>
                        <a:pt x="347" y="126"/>
                      </a:lnTo>
                      <a:cubicBezTo>
                        <a:pt x="363" y="128"/>
                        <a:pt x="379" y="130"/>
                        <a:pt x="396" y="133"/>
                      </a:cubicBezTo>
                      <a:lnTo>
                        <a:pt x="396" y="91"/>
                      </a:lnTo>
                      <a:close/>
                      <a:moveTo>
                        <a:pt x="433" y="138"/>
                      </a:moveTo>
                      <a:cubicBezTo>
                        <a:pt x="435" y="138"/>
                        <a:pt x="437" y="135"/>
                        <a:pt x="435" y="133"/>
                      </a:cubicBezTo>
                      <a:cubicBezTo>
                        <a:pt x="426" y="124"/>
                        <a:pt x="417" y="114"/>
                        <a:pt x="409" y="105"/>
                      </a:cubicBezTo>
                      <a:lnTo>
                        <a:pt x="409" y="93"/>
                      </a:lnTo>
                      <a:cubicBezTo>
                        <a:pt x="409" y="91"/>
                        <a:pt x="407" y="90"/>
                        <a:pt x="405" y="90"/>
                      </a:cubicBezTo>
                      <a:lnTo>
                        <a:pt x="402" y="89"/>
                      </a:lnTo>
                      <a:lnTo>
                        <a:pt x="402" y="163"/>
                      </a:lnTo>
                      <a:cubicBezTo>
                        <a:pt x="400" y="163"/>
                        <a:pt x="400" y="164"/>
                        <a:pt x="400" y="165"/>
                      </a:cubicBezTo>
                      <a:lnTo>
                        <a:pt x="399" y="171"/>
                      </a:lnTo>
                      <a:cubicBezTo>
                        <a:pt x="399" y="173"/>
                        <a:pt x="400" y="174"/>
                        <a:pt x="400" y="176"/>
                      </a:cubicBezTo>
                      <a:lnTo>
                        <a:pt x="400" y="182"/>
                      </a:lnTo>
                      <a:cubicBezTo>
                        <a:pt x="400" y="184"/>
                        <a:pt x="399" y="185"/>
                        <a:pt x="398" y="187"/>
                      </a:cubicBezTo>
                      <a:lnTo>
                        <a:pt x="393" y="231"/>
                      </a:lnTo>
                      <a:cubicBezTo>
                        <a:pt x="396" y="236"/>
                        <a:pt x="414" y="236"/>
                        <a:pt x="417" y="231"/>
                      </a:cubicBezTo>
                      <a:lnTo>
                        <a:pt x="412" y="187"/>
                      </a:lnTo>
                      <a:cubicBezTo>
                        <a:pt x="412" y="185"/>
                        <a:pt x="411" y="184"/>
                        <a:pt x="411" y="182"/>
                      </a:cubicBezTo>
                      <a:lnTo>
                        <a:pt x="410" y="176"/>
                      </a:lnTo>
                      <a:cubicBezTo>
                        <a:pt x="410" y="174"/>
                        <a:pt x="412" y="174"/>
                        <a:pt x="411" y="171"/>
                      </a:cubicBezTo>
                      <a:lnTo>
                        <a:pt x="411" y="165"/>
                      </a:lnTo>
                      <a:cubicBezTo>
                        <a:pt x="411" y="164"/>
                        <a:pt x="410" y="163"/>
                        <a:pt x="409" y="163"/>
                      </a:cubicBezTo>
                      <a:lnTo>
                        <a:pt x="409" y="134"/>
                      </a:lnTo>
                      <a:cubicBezTo>
                        <a:pt x="417" y="135"/>
                        <a:pt x="425" y="137"/>
                        <a:pt x="433" y="138"/>
                      </a:cubicBezTo>
                      <a:close/>
                      <a:moveTo>
                        <a:pt x="206" y="187"/>
                      </a:moveTo>
                      <a:lnTo>
                        <a:pt x="201" y="188"/>
                      </a:lnTo>
                      <a:lnTo>
                        <a:pt x="217" y="267"/>
                      </a:lnTo>
                      <a:lnTo>
                        <a:pt x="221" y="266"/>
                      </a:lnTo>
                      <a:lnTo>
                        <a:pt x="220" y="262"/>
                      </a:lnTo>
                      <a:lnTo>
                        <a:pt x="224" y="261"/>
                      </a:lnTo>
                      <a:lnTo>
                        <a:pt x="224" y="257"/>
                      </a:lnTo>
                      <a:lnTo>
                        <a:pt x="228" y="256"/>
                      </a:lnTo>
                      <a:lnTo>
                        <a:pt x="227" y="252"/>
                      </a:lnTo>
                      <a:lnTo>
                        <a:pt x="231" y="251"/>
                      </a:lnTo>
                      <a:lnTo>
                        <a:pt x="231" y="247"/>
                      </a:lnTo>
                      <a:lnTo>
                        <a:pt x="235" y="246"/>
                      </a:lnTo>
                      <a:lnTo>
                        <a:pt x="236" y="253"/>
                      </a:lnTo>
                      <a:lnTo>
                        <a:pt x="240" y="253"/>
                      </a:lnTo>
                      <a:lnTo>
                        <a:pt x="241" y="260"/>
                      </a:lnTo>
                      <a:lnTo>
                        <a:pt x="245" y="260"/>
                      </a:lnTo>
                      <a:lnTo>
                        <a:pt x="246" y="267"/>
                      </a:lnTo>
                      <a:lnTo>
                        <a:pt x="250" y="266"/>
                      </a:lnTo>
                      <a:lnTo>
                        <a:pt x="251" y="274"/>
                      </a:lnTo>
                      <a:lnTo>
                        <a:pt x="254" y="273"/>
                      </a:lnTo>
                      <a:lnTo>
                        <a:pt x="255" y="277"/>
                      </a:lnTo>
                      <a:lnTo>
                        <a:pt x="267" y="275"/>
                      </a:lnTo>
                      <a:lnTo>
                        <a:pt x="267" y="271"/>
                      </a:lnTo>
                      <a:lnTo>
                        <a:pt x="270" y="271"/>
                      </a:lnTo>
                      <a:lnTo>
                        <a:pt x="268" y="263"/>
                      </a:lnTo>
                      <a:lnTo>
                        <a:pt x="265" y="264"/>
                      </a:lnTo>
                      <a:lnTo>
                        <a:pt x="263" y="257"/>
                      </a:lnTo>
                      <a:lnTo>
                        <a:pt x="259" y="257"/>
                      </a:lnTo>
                      <a:lnTo>
                        <a:pt x="258" y="250"/>
                      </a:lnTo>
                      <a:lnTo>
                        <a:pt x="254" y="251"/>
                      </a:lnTo>
                      <a:lnTo>
                        <a:pt x="253" y="243"/>
                      </a:lnTo>
                      <a:lnTo>
                        <a:pt x="249" y="244"/>
                      </a:lnTo>
                      <a:lnTo>
                        <a:pt x="248" y="240"/>
                      </a:lnTo>
                      <a:lnTo>
                        <a:pt x="272" y="235"/>
                      </a:lnTo>
                      <a:lnTo>
                        <a:pt x="271" y="232"/>
                      </a:lnTo>
                      <a:lnTo>
                        <a:pt x="267" y="233"/>
                      </a:lnTo>
                      <a:lnTo>
                        <a:pt x="267" y="228"/>
                      </a:lnTo>
                      <a:lnTo>
                        <a:pt x="262" y="229"/>
                      </a:lnTo>
                      <a:lnTo>
                        <a:pt x="262" y="225"/>
                      </a:lnTo>
                      <a:lnTo>
                        <a:pt x="257" y="226"/>
                      </a:lnTo>
                      <a:lnTo>
                        <a:pt x="256" y="221"/>
                      </a:lnTo>
                      <a:lnTo>
                        <a:pt x="252" y="222"/>
                      </a:lnTo>
                      <a:lnTo>
                        <a:pt x="251" y="218"/>
                      </a:lnTo>
                      <a:lnTo>
                        <a:pt x="247" y="219"/>
                      </a:lnTo>
                      <a:lnTo>
                        <a:pt x="246" y="215"/>
                      </a:lnTo>
                      <a:lnTo>
                        <a:pt x="242" y="215"/>
                      </a:lnTo>
                      <a:lnTo>
                        <a:pt x="241" y="211"/>
                      </a:lnTo>
                      <a:lnTo>
                        <a:pt x="237" y="212"/>
                      </a:lnTo>
                      <a:lnTo>
                        <a:pt x="236" y="208"/>
                      </a:lnTo>
                      <a:lnTo>
                        <a:pt x="232" y="208"/>
                      </a:lnTo>
                      <a:lnTo>
                        <a:pt x="231" y="204"/>
                      </a:lnTo>
                      <a:lnTo>
                        <a:pt x="227" y="205"/>
                      </a:lnTo>
                      <a:lnTo>
                        <a:pt x="226" y="201"/>
                      </a:lnTo>
                      <a:lnTo>
                        <a:pt x="221" y="202"/>
                      </a:lnTo>
                      <a:lnTo>
                        <a:pt x="221" y="197"/>
                      </a:lnTo>
                      <a:lnTo>
                        <a:pt x="216" y="198"/>
                      </a:lnTo>
                      <a:lnTo>
                        <a:pt x="215" y="194"/>
                      </a:lnTo>
                      <a:lnTo>
                        <a:pt x="211" y="195"/>
                      </a:lnTo>
                      <a:lnTo>
                        <a:pt x="210" y="190"/>
                      </a:lnTo>
                      <a:lnTo>
                        <a:pt x="207" y="191"/>
                      </a:lnTo>
                      <a:lnTo>
                        <a:pt x="206" y="187"/>
                      </a:lnTo>
                      <a:close/>
                      <a:moveTo>
                        <a:pt x="40" y="141"/>
                      </a:moveTo>
                      <a:lnTo>
                        <a:pt x="297" y="141"/>
                      </a:lnTo>
                      <a:lnTo>
                        <a:pt x="297" y="292"/>
                      </a:lnTo>
                      <a:lnTo>
                        <a:pt x="40" y="292"/>
                      </a:lnTo>
                      <a:lnTo>
                        <a:pt x="40" y="141"/>
                      </a:ln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nvGrpSpPr>
              <p:cNvPr id="25" name="组合 24">
                <a:extLst>
                  <a:ext uri="{FF2B5EF4-FFF2-40B4-BE49-F238E27FC236}">
                    <a16:creationId xmlns="" xmlns:a16="http://schemas.microsoft.com/office/drawing/2014/main" id="{EDE772D3-C617-4E93-B7A3-A606D04292F8}"/>
                  </a:ext>
                </a:extLst>
              </p:cNvPr>
              <p:cNvGrpSpPr/>
              <p:nvPr/>
            </p:nvGrpSpPr>
            <p:grpSpPr>
              <a:xfrm>
                <a:off x="10823599" y="577955"/>
                <a:ext cx="368108" cy="382389"/>
                <a:chOff x="10486350" y="391614"/>
                <a:chExt cx="421373" cy="437973"/>
              </a:xfrm>
            </p:grpSpPr>
            <p:sp>
              <p:nvSpPr>
                <p:cNvPr id="26" name="Oval 13">
                  <a:extLst>
                    <a:ext uri="{FF2B5EF4-FFF2-40B4-BE49-F238E27FC236}">
                      <a16:creationId xmlns="" xmlns:a16="http://schemas.microsoft.com/office/drawing/2014/main" id="{2F189F4C-BA54-45A4-9862-7045F21F7A3B}"/>
                    </a:ext>
                  </a:extLst>
                </p:cNvPr>
                <p:cNvSpPr/>
                <p:nvPr/>
              </p:nvSpPr>
              <p:spPr>
                <a:xfrm>
                  <a:off x="10486350" y="391614"/>
                  <a:ext cx="421373" cy="437973"/>
                </a:xfrm>
                <a:prstGeom prst="ellipse">
                  <a:avLst/>
                </a:prstGeom>
                <a:solidFill>
                  <a:srgbClr val="858585"/>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27" name="Freeform 15">
                  <a:extLst>
                    <a:ext uri="{FF2B5EF4-FFF2-40B4-BE49-F238E27FC236}">
                      <a16:creationId xmlns="" xmlns:a16="http://schemas.microsoft.com/office/drawing/2014/main" id="{17E2950D-1240-486B-84EF-65DB9100A6D5}"/>
                    </a:ext>
                  </a:extLst>
                </p:cNvPr>
                <p:cNvSpPr>
                  <a:spLocks noEditPoints="1"/>
                </p:cNvSpPr>
                <p:nvPr/>
              </p:nvSpPr>
              <p:spPr>
                <a:xfrm>
                  <a:off x="10532318" y="455458"/>
                  <a:ext cx="334545" cy="293685"/>
                </a:xfrm>
                <a:custGeom>
                  <a:avLst/>
                  <a:gdLst/>
                  <a:ahLst/>
                  <a:cxnLst>
                    <a:cxn ang="0">
                      <a:pos x="234329" y="182499"/>
                    </a:cxn>
                    <a:cxn ang="0">
                      <a:pos x="184958" y="182499"/>
                    </a:cxn>
                    <a:cxn ang="0">
                      <a:pos x="184958" y="233874"/>
                    </a:cxn>
                    <a:cxn ang="0">
                      <a:pos x="148850" y="233874"/>
                    </a:cxn>
                    <a:cxn ang="0">
                      <a:pos x="148850" y="182499"/>
                    </a:cxn>
                    <a:cxn ang="0">
                      <a:pos x="99479" y="182499"/>
                    </a:cxn>
                    <a:cxn ang="0">
                      <a:pos x="99479" y="144925"/>
                    </a:cxn>
                    <a:cxn ang="0">
                      <a:pos x="148850" y="144925"/>
                    </a:cxn>
                    <a:cxn ang="0">
                      <a:pos x="148850" y="93550"/>
                    </a:cxn>
                    <a:cxn ang="0">
                      <a:pos x="184958" y="93550"/>
                    </a:cxn>
                    <a:cxn ang="0">
                      <a:pos x="184958" y="144925"/>
                    </a:cxn>
                    <a:cxn ang="0">
                      <a:pos x="234329" y="144925"/>
                    </a:cxn>
                    <a:cxn ang="0">
                      <a:pos x="234329" y="182499"/>
                    </a:cxn>
                    <a:cxn ang="0">
                      <a:pos x="307280" y="94317"/>
                    </a:cxn>
                    <a:cxn ang="0">
                      <a:pos x="167273" y="69779"/>
                    </a:cxn>
                    <a:cxn ang="0">
                      <a:pos x="27265" y="94317"/>
                    </a:cxn>
                    <a:cxn ang="0">
                      <a:pos x="167273" y="293685"/>
                    </a:cxn>
                    <a:cxn ang="0">
                      <a:pos x="307280" y="94317"/>
                    </a:cxn>
                  </a:cxnLst>
                  <a:rect l="0" t="0" r="0" b="0"/>
                  <a:pathLst>
                    <a:path w="454" h="383">
                      <a:moveTo>
                        <a:pt x="318" y="238"/>
                      </a:moveTo>
                      <a:lnTo>
                        <a:pt x="251" y="238"/>
                      </a:lnTo>
                      <a:lnTo>
                        <a:pt x="251" y="305"/>
                      </a:lnTo>
                      <a:lnTo>
                        <a:pt x="202" y="305"/>
                      </a:lnTo>
                      <a:lnTo>
                        <a:pt x="202" y="238"/>
                      </a:lnTo>
                      <a:lnTo>
                        <a:pt x="135" y="238"/>
                      </a:lnTo>
                      <a:lnTo>
                        <a:pt x="135" y="189"/>
                      </a:lnTo>
                      <a:lnTo>
                        <a:pt x="202" y="189"/>
                      </a:lnTo>
                      <a:lnTo>
                        <a:pt x="202" y="122"/>
                      </a:lnTo>
                      <a:lnTo>
                        <a:pt x="251" y="122"/>
                      </a:lnTo>
                      <a:lnTo>
                        <a:pt x="251" y="189"/>
                      </a:lnTo>
                      <a:lnTo>
                        <a:pt x="318" y="189"/>
                      </a:lnTo>
                      <a:lnTo>
                        <a:pt x="318" y="238"/>
                      </a:lnTo>
                      <a:close/>
                      <a:moveTo>
                        <a:pt x="417" y="123"/>
                      </a:moveTo>
                      <a:cubicBezTo>
                        <a:pt x="384" y="0"/>
                        <a:pt x="249" y="77"/>
                        <a:pt x="227" y="91"/>
                      </a:cubicBezTo>
                      <a:cubicBezTo>
                        <a:pt x="204" y="77"/>
                        <a:pt x="69" y="1"/>
                        <a:pt x="37" y="123"/>
                      </a:cubicBezTo>
                      <a:cubicBezTo>
                        <a:pt x="0" y="265"/>
                        <a:pt x="226" y="382"/>
                        <a:pt x="227" y="383"/>
                      </a:cubicBezTo>
                      <a:cubicBezTo>
                        <a:pt x="227" y="383"/>
                        <a:pt x="454" y="263"/>
                        <a:pt x="417" y="123"/>
                      </a:cubicBez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nvGrpSpPr>
              <p:cNvPr id="31" name="组合 30">
                <a:extLst>
                  <a:ext uri="{FF2B5EF4-FFF2-40B4-BE49-F238E27FC236}">
                    <a16:creationId xmlns="" xmlns:a16="http://schemas.microsoft.com/office/drawing/2014/main" id="{96699630-266A-4CAD-B49F-9B7E0B518B31}"/>
                  </a:ext>
                </a:extLst>
              </p:cNvPr>
              <p:cNvGrpSpPr/>
              <p:nvPr/>
            </p:nvGrpSpPr>
            <p:grpSpPr>
              <a:xfrm>
                <a:off x="9676434" y="577955"/>
                <a:ext cx="366522" cy="382389"/>
                <a:chOff x="9338428" y="391614"/>
                <a:chExt cx="420096" cy="437973"/>
              </a:xfrm>
            </p:grpSpPr>
            <p:sp>
              <p:nvSpPr>
                <p:cNvPr id="32" name="Oval 12">
                  <a:extLst>
                    <a:ext uri="{FF2B5EF4-FFF2-40B4-BE49-F238E27FC236}">
                      <a16:creationId xmlns="" xmlns:a16="http://schemas.microsoft.com/office/drawing/2014/main" id="{F38E3F48-55B1-421F-9CC0-A9C79CF923E7}"/>
                    </a:ext>
                  </a:extLst>
                </p:cNvPr>
                <p:cNvSpPr/>
                <p:nvPr/>
              </p:nvSpPr>
              <p:spPr>
                <a:xfrm>
                  <a:off x="9338428" y="391614"/>
                  <a:ext cx="420096" cy="437973"/>
                </a:xfrm>
                <a:prstGeom prst="ellipse">
                  <a:avLst/>
                </a:prstGeom>
                <a:solidFill>
                  <a:srgbClr val="FDB402"/>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33" name="Freeform 19">
                  <a:extLst>
                    <a:ext uri="{FF2B5EF4-FFF2-40B4-BE49-F238E27FC236}">
                      <a16:creationId xmlns="" xmlns:a16="http://schemas.microsoft.com/office/drawing/2014/main" id="{F9E38022-4EEC-44AD-914E-E332446E739C}"/>
                    </a:ext>
                  </a:extLst>
                </p:cNvPr>
                <p:cNvSpPr>
                  <a:spLocks noEditPoints="1"/>
                </p:cNvSpPr>
                <p:nvPr/>
              </p:nvSpPr>
              <p:spPr>
                <a:xfrm>
                  <a:off x="9398442" y="495042"/>
                  <a:ext cx="315391" cy="277085"/>
                </a:xfrm>
                <a:custGeom>
                  <a:avLst/>
                  <a:gdLst/>
                  <a:ahLst/>
                  <a:cxnLst>
                    <a:cxn ang="0">
                      <a:pos x="165064" y="270177"/>
                    </a:cxn>
                    <a:cxn ang="0">
                      <a:pos x="307285" y="80593"/>
                    </a:cxn>
                    <a:cxn ang="0">
                      <a:pos x="298442" y="76755"/>
                    </a:cxn>
                    <a:cxn ang="0">
                      <a:pos x="212226" y="77522"/>
                    </a:cxn>
                    <a:cxn ang="0">
                      <a:pos x="165064" y="270177"/>
                    </a:cxn>
                    <a:cxn ang="0">
                      <a:pos x="310233" y="80593"/>
                    </a:cxn>
                    <a:cxn ang="0">
                      <a:pos x="310233" y="80593"/>
                    </a:cxn>
                    <a:cxn ang="0">
                      <a:pos x="5158" y="79057"/>
                    </a:cxn>
                    <a:cxn ang="0">
                      <a:pos x="146642" y="267107"/>
                    </a:cxn>
                    <a:cxn ang="0">
                      <a:pos x="100955" y="76755"/>
                    </a:cxn>
                    <a:cxn ang="0">
                      <a:pos x="16949" y="77522"/>
                    </a:cxn>
                    <a:cxn ang="0">
                      <a:pos x="5158" y="79057"/>
                    </a:cxn>
                    <a:cxn ang="0">
                      <a:pos x="145905" y="270945"/>
                    </a:cxn>
                    <a:cxn ang="0">
                      <a:pos x="145905" y="270945"/>
                    </a:cxn>
                    <a:cxn ang="0">
                      <a:pos x="156222" y="271712"/>
                    </a:cxn>
                    <a:cxn ang="0">
                      <a:pos x="204857" y="77522"/>
                    </a:cxn>
                    <a:cxn ang="0">
                      <a:pos x="202646" y="80593"/>
                    </a:cxn>
                    <a:cxn ang="0">
                      <a:pos x="108324" y="77522"/>
                    </a:cxn>
                    <a:cxn ang="0">
                      <a:pos x="156222" y="271712"/>
                    </a:cxn>
                    <a:cxn ang="0">
                      <a:pos x="220332" y="69847"/>
                    </a:cxn>
                    <a:cxn ang="0">
                      <a:pos x="313917" y="69847"/>
                    </a:cxn>
                    <a:cxn ang="0">
                      <a:pos x="259387" y="768"/>
                    </a:cxn>
                    <a:cxn ang="0">
                      <a:pos x="220332" y="69847"/>
                    </a:cxn>
                    <a:cxn ang="0">
                      <a:pos x="0" y="68312"/>
                    </a:cxn>
                    <a:cxn ang="0">
                      <a:pos x="92112" y="69847"/>
                    </a:cxn>
                    <a:cxn ang="0">
                      <a:pos x="54530" y="0"/>
                    </a:cxn>
                    <a:cxn ang="0">
                      <a:pos x="0" y="68312"/>
                    </a:cxn>
                    <a:cxn ang="0">
                      <a:pos x="109060" y="69847"/>
                    </a:cxn>
                    <a:cxn ang="0">
                      <a:pos x="203383" y="69079"/>
                    </a:cxn>
                    <a:cxn ang="0">
                      <a:pos x="155485" y="1535"/>
                    </a:cxn>
                    <a:cxn ang="0">
                      <a:pos x="109060" y="69847"/>
                    </a:cxn>
                    <a:cxn ang="0">
                      <a:pos x="101691" y="71382"/>
                    </a:cxn>
                    <a:cxn ang="0">
                      <a:pos x="148853" y="768"/>
                    </a:cxn>
                    <a:cxn ang="0">
                      <a:pos x="61162" y="1535"/>
                    </a:cxn>
                    <a:cxn ang="0">
                      <a:pos x="101691" y="71382"/>
                    </a:cxn>
                    <a:cxn ang="0">
                      <a:pos x="212963" y="71382"/>
                    </a:cxn>
                    <a:cxn ang="0">
                      <a:pos x="250544" y="768"/>
                    </a:cxn>
                    <a:cxn ang="0">
                      <a:pos x="165801" y="2303"/>
                    </a:cxn>
                    <a:cxn ang="0">
                      <a:pos x="212963" y="71382"/>
                    </a:cxn>
                  </a:cxnLst>
                  <a:rect l="0" t="0" r="0" b="0"/>
                  <a:pathLst>
                    <a:path w="428" h="361">
                      <a:moveTo>
                        <a:pt x="224" y="352"/>
                      </a:moveTo>
                      <a:lnTo>
                        <a:pt x="417" y="105"/>
                      </a:lnTo>
                      <a:cubicBezTo>
                        <a:pt x="412" y="102"/>
                        <a:pt x="413" y="100"/>
                        <a:pt x="405" y="100"/>
                      </a:cubicBezTo>
                      <a:lnTo>
                        <a:pt x="288" y="101"/>
                      </a:lnTo>
                      <a:lnTo>
                        <a:pt x="224" y="352"/>
                      </a:lnTo>
                      <a:close/>
                      <a:moveTo>
                        <a:pt x="421" y="105"/>
                      </a:moveTo>
                      <a:cubicBezTo>
                        <a:pt x="428" y="97"/>
                        <a:pt x="414" y="113"/>
                        <a:pt x="421" y="105"/>
                      </a:cubicBezTo>
                      <a:close/>
                      <a:moveTo>
                        <a:pt x="7" y="103"/>
                      </a:moveTo>
                      <a:lnTo>
                        <a:pt x="199" y="348"/>
                      </a:lnTo>
                      <a:lnTo>
                        <a:pt x="137" y="100"/>
                      </a:lnTo>
                      <a:lnTo>
                        <a:pt x="23" y="101"/>
                      </a:lnTo>
                      <a:lnTo>
                        <a:pt x="7" y="103"/>
                      </a:lnTo>
                      <a:close/>
                      <a:moveTo>
                        <a:pt x="198" y="353"/>
                      </a:moveTo>
                      <a:cubicBezTo>
                        <a:pt x="205" y="361"/>
                        <a:pt x="191" y="345"/>
                        <a:pt x="198" y="353"/>
                      </a:cubicBezTo>
                      <a:close/>
                      <a:moveTo>
                        <a:pt x="212" y="354"/>
                      </a:moveTo>
                      <a:lnTo>
                        <a:pt x="278" y="101"/>
                      </a:lnTo>
                      <a:lnTo>
                        <a:pt x="275" y="105"/>
                      </a:lnTo>
                      <a:lnTo>
                        <a:pt x="147" y="101"/>
                      </a:lnTo>
                      <a:lnTo>
                        <a:pt x="212" y="354"/>
                      </a:lnTo>
                      <a:close/>
                      <a:moveTo>
                        <a:pt x="299" y="91"/>
                      </a:moveTo>
                      <a:lnTo>
                        <a:pt x="426" y="91"/>
                      </a:lnTo>
                      <a:lnTo>
                        <a:pt x="352" y="1"/>
                      </a:lnTo>
                      <a:lnTo>
                        <a:pt x="299" y="91"/>
                      </a:lnTo>
                      <a:close/>
                      <a:moveTo>
                        <a:pt x="0" y="89"/>
                      </a:moveTo>
                      <a:lnTo>
                        <a:pt x="125" y="91"/>
                      </a:lnTo>
                      <a:lnTo>
                        <a:pt x="74" y="0"/>
                      </a:lnTo>
                      <a:lnTo>
                        <a:pt x="0" y="89"/>
                      </a:lnTo>
                      <a:close/>
                      <a:moveTo>
                        <a:pt x="148" y="91"/>
                      </a:moveTo>
                      <a:lnTo>
                        <a:pt x="276" y="90"/>
                      </a:lnTo>
                      <a:lnTo>
                        <a:pt x="211" y="2"/>
                      </a:lnTo>
                      <a:lnTo>
                        <a:pt x="148" y="91"/>
                      </a:lnTo>
                      <a:close/>
                      <a:moveTo>
                        <a:pt x="138" y="93"/>
                      </a:moveTo>
                      <a:lnTo>
                        <a:pt x="202" y="1"/>
                      </a:lnTo>
                      <a:lnTo>
                        <a:pt x="83" y="2"/>
                      </a:lnTo>
                      <a:lnTo>
                        <a:pt x="138" y="93"/>
                      </a:lnTo>
                      <a:close/>
                      <a:moveTo>
                        <a:pt x="289" y="93"/>
                      </a:moveTo>
                      <a:lnTo>
                        <a:pt x="340" y="1"/>
                      </a:lnTo>
                      <a:lnTo>
                        <a:pt x="225" y="3"/>
                      </a:lnTo>
                      <a:lnTo>
                        <a:pt x="289" y="93"/>
                      </a:ln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cxnSp>
          <p:nvCxnSpPr>
            <p:cNvPr id="4" name="直接连接符 3">
              <a:extLst>
                <a:ext uri="{FF2B5EF4-FFF2-40B4-BE49-F238E27FC236}">
                  <a16:creationId xmlns="" xmlns:a16="http://schemas.microsoft.com/office/drawing/2014/main" id="{6FD08865-C378-4B20-8EA7-0F026FB4E179}"/>
                </a:ext>
              </a:extLst>
            </p:cNvPr>
            <p:cNvCxnSpPr/>
            <p:nvPr/>
          </p:nvCxnSpPr>
          <p:spPr>
            <a:xfrm>
              <a:off x="1762699" y="1002621"/>
              <a:ext cx="10429301" cy="0"/>
            </a:xfrm>
            <a:prstGeom prst="line">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
        <p:nvSpPr>
          <p:cNvPr id="3" name="TextBox 2"/>
          <p:cNvSpPr txBox="1"/>
          <p:nvPr/>
        </p:nvSpPr>
        <p:spPr>
          <a:xfrm>
            <a:off x="6659246" y="319757"/>
            <a:ext cx="733892" cy="307777"/>
          </a:xfrm>
          <a:prstGeom prst="rect">
            <a:avLst/>
          </a:prstGeom>
          <a:noFill/>
        </p:spPr>
        <p:txBody>
          <a:bodyPr wrap="square" rtlCol="0">
            <a:spAutoFit/>
          </a:bodyPr>
          <a:lstStyle/>
          <a:p>
            <a:r>
              <a:rPr lang="zh-CN" altLang="en-US" sz="1400" b="1" dirty="0" smtClean="0"/>
              <a:t>智能</a:t>
            </a:r>
            <a:endParaRPr lang="zh-CN" altLang="en-US" sz="1400" b="1" dirty="0"/>
          </a:p>
        </p:txBody>
      </p:sp>
      <p:sp>
        <p:nvSpPr>
          <p:cNvPr id="35" name="TextBox 34"/>
          <p:cNvSpPr txBox="1"/>
          <p:nvPr/>
        </p:nvSpPr>
        <p:spPr>
          <a:xfrm>
            <a:off x="7545538" y="319757"/>
            <a:ext cx="733892" cy="307777"/>
          </a:xfrm>
          <a:prstGeom prst="rect">
            <a:avLst/>
          </a:prstGeom>
          <a:noFill/>
        </p:spPr>
        <p:txBody>
          <a:bodyPr wrap="square" rtlCol="0">
            <a:spAutoFit/>
          </a:bodyPr>
          <a:lstStyle/>
          <a:p>
            <a:r>
              <a:rPr lang="zh-CN" altLang="en-US" sz="1400" b="1" dirty="0"/>
              <a:t>高效</a:t>
            </a:r>
          </a:p>
        </p:txBody>
      </p:sp>
      <p:sp>
        <p:nvSpPr>
          <p:cNvPr id="36" name="TextBox 35"/>
          <p:cNvSpPr txBox="1"/>
          <p:nvPr/>
        </p:nvSpPr>
        <p:spPr>
          <a:xfrm>
            <a:off x="8414842" y="329733"/>
            <a:ext cx="733892" cy="307777"/>
          </a:xfrm>
          <a:prstGeom prst="rect">
            <a:avLst/>
          </a:prstGeom>
          <a:noFill/>
        </p:spPr>
        <p:txBody>
          <a:bodyPr wrap="square" rtlCol="0">
            <a:spAutoFit/>
          </a:bodyPr>
          <a:lstStyle/>
          <a:p>
            <a:r>
              <a:rPr lang="zh-CN" altLang="en-US" sz="1400" b="1" dirty="0" smtClean="0"/>
              <a:t>成本</a:t>
            </a:r>
            <a:endParaRPr lang="zh-CN" altLang="en-US" sz="1400" b="1" dirty="0"/>
          </a:p>
        </p:txBody>
      </p:sp>
      <p:sp>
        <p:nvSpPr>
          <p:cNvPr id="6" name="矩形 5"/>
          <p:cNvSpPr/>
          <p:nvPr/>
        </p:nvSpPr>
        <p:spPr>
          <a:xfrm>
            <a:off x="1257300" y="139096"/>
            <a:ext cx="4560864" cy="461665"/>
          </a:xfrm>
          <a:prstGeom prst="rect">
            <a:avLst/>
          </a:prstGeom>
        </p:spPr>
        <p:txBody>
          <a:bodyPr wrap="none">
            <a:spAutoFit/>
          </a:bodyPr>
          <a:lstStyle/>
          <a:p>
            <a:r>
              <a:rPr lang="zh-CN" altLang="en-US" sz="2400" dirty="0" smtClean="0"/>
              <a:t>二</a:t>
            </a:r>
            <a:r>
              <a:rPr lang="zh-CN" altLang="zh-CN" sz="2400" dirty="0" smtClean="0"/>
              <a:t>、</a:t>
            </a:r>
            <a:r>
              <a:rPr lang="en-US" altLang="zh-CN" sz="2400" dirty="0"/>
              <a:t>BDS</a:t>
            </a:r>
            <a:r>
              <a:rPr lang="zh-CN" altLang="zh-CN" sz="2400" dirty="0"/>
              <a:t>与</a:t>
            </a:r>
            <a:r>
              <a:rPr lang="en-US" altLang="zh-CN" sz="2400" dirty="0"/>
              <a:t>GPS</a:t>
            </a:r>
            <a:r>
              <a:rPr lang="zh-CN" altLang="zh-CN" sz="2400" dirty="0"/>
              <a:t>的组成及工作原理</a:t>
            </a:r>
          </a:p>
        </p:txBody>
      </p:sp>
      <p:sp>
        <p:nvSpPr>
          <p:cNvPr id="7" name="矩形 6"/>
          <p:cNvSpPr/>
          <p:nvPr/>
        </p:nvSpPr>
        <p:spPr>
          <a:xfrm>
            <a:off x="4629353" y="1491630"/>
            <a:ext cx="4026222" cy="2862322"/>
          </a:xfrm>
          <a:prstGeom prst="rect">
            <a:avLst/>
          </a:prstGeom>
        </p:spPr>
        <p:txBody>
          <a:bodyPr wrap="square">
            <a:spAutoFit/>
          </a:bodyPr>
          <a:lstStyle/>
          <a:p>
            <a:pPr>
              <a:lnSpc>
                <a:spcPct val="150000"/>
              </a:lnSpc>
            </a:pPr>
            <a:r>
              <a:rPr lang="zh-CN" altLang="zh-CN" sz="2000" dirty="0"/>
              <a:t>（一）北斗的组成</a:t>
            </a:r>
          </a:p>
          <a:p>
            <a:pPr>
              <a:lnSpc>
                <a:spcPct val="150000"/>
              </a:lnSpc>
            </a:pPr>
            <a:r>
              <a:rPr lang="zh-CN" altLang="zh-CN" sz="2000" dirty="0"/>
              <a:t>北斗系统是中国着眼于国家安全和经济社会发展需要，自主建设、独立运行的卫星导航系统，北斗系统由空间段、地面段和用户段三部分组成</a:t>
            </a:r>
            <a:endParaRPr lang="zh-CN" altLang="en-US" sz="2000" dirty="0"/>
          </a:p>
        </p:txBody>
      </p:sp>
      <p:pic>
        <p:nvPicPr>
          <p:cNvPr id="8194" name="Picture 2" descr="https://i3.chexun.net/images/2022/0623/59844/news_default_EC2CFB4ECAB22970F0A1279201C6AB6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31912" y="1501691"/>
            <a:ext cx="4340325" cy="2880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34236473"/>
      </p:ext>
    </p:extLst>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 xmlns:a16="http://schemas.microsoft.com/office/drawing/2014/main" id="{1495F301-5D58-44A0-870C-E58C0EABD36A}"/>
              </a:ext>
            </a:extLst>
          </p:cNvPr>
          <p:cNvGrpSpPr/>
          <p:nvPr/>
        </p:nvGrpSpPr>
        <p:grpSpPr>
          <a:xfrm>
            <a:off x="-10552" y="-10550"/>
            <a:ext cx="9154552" cy="762516"/>
            <a:chOff x="-14069" y="-14067"/>
            <a:chExt cx="12206069" cy="1016688"/>
          </a:xfrm>
        </p:grpSpPr>
        <p:grpSp>
          <p:nvGrpSpPr>
            <p:cNvPr id="16" name="组合 15"/>
            <p:cNvGrpSpPr/>
            <p:nvPr/>
          </p:nvGrpSpPr>
          <p:grpSpPr>
            <a:xfrm>
              <a:off x="-14069" y="-14067"/>
              <a:ext cx="1690469" cy="1016688"/>
              <a:chOff x="-14069" y="-14068"/>
              <a:chExt cx="8860302" cy="6886134"/>
            </a:xfrm>
          </p:grpSpPr>
          <p:sp>
            <p:nvSpPr>
              <p:cNvPr id="17" name="直角三角形 16"/>
              <p:cNvSpPr/>
              <p:nvPr/>
            </p:nvSpPr>
            <p:spPr>
              <a:xfrm rot="5400000">
                <a:off x="-1740877" y="1740877"/>
                <a:ext cx="6858000" cy="3376246"/>
              </a:xfrm>
              <a:prstGeom prst="r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任意多边形 17"/>
              <p:cNvSpPr/>
              <p:nvPr/>
            </p:nvSpPr>
            <p:spPr>
              <a:xfrm>
                <a:off x="-14069" y="-2"/>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FDB4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2712719" y="-14068"/>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E635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 name="组合 1">
              <a:extLst>
                <a:ext uri="{FF2B5EF4-FFF2-40B4-BE49-F238E27FC236}">
                  <a16:creationId xmlns="" xmlns:a16="http://schemas.microsoft.com/office/drawing/2014/main" id="{F16F4591-60E9-4C9B-AF90-257FD1CF5AAD}"/>
                </a:ext>
              </a:extLst>
            </p:cNvPr>
            <p:cNvGrpSpPr/>
            <p:nvPr/>
          </p:nvGrpSpPr>
          <p:grpSpPr>
            <a:xfrm>
              <a:off x="8510887" y="453634"/>
              <a:ext cx="2671958" cy="382389"/>
              <a:chOff x="8519749" y="577955"/>
              <a:chExt cx="2671958" cy="382389"/>
            </a:xfrm>
          </p:grpSpPr>
          <p:grpSp>
            <p:nvGrpSpPr>
              <p:cNvPr id="22" name="组合 21">
                <a:extLst>
                  <a:ext uri="{FF2B5EF4-FFF2-40B4-BE49-F238E27FC236}">
                    <a16:creationId xmlns="" xmlns:a16="http://schemas.microsoft.com/office/drawing/2014/main" id="{3572C76C-95D1-4FF5-BB80-B735C985DE2B}"/>
                  </a:ext>
                </a:extLst>
              </p:cNvPr>
              <p:cNvGrpSpPr/>
              <p:nvPr/>
            </p:nvGrpSpPr>
            <p:grpSpPr>
              <a:xfrm>
                <a:off x="8519749" y="577955"/>
                <a:ext cx="368108" cy="382389"/>
                <a:chOff x="8181567" y="391614"/>
                <a:chExt cx="420096" cy="437973"/>
              </a:xfrm>
            </p:grpSpPr>
            <p:sp>
              <p:nvSpPr>
                <p:cNvPr id="23" name="Oval 11">
                  <a:extLst>
                    <a:ext uri="{FF2B5EF4-FFF2-40B4-BE49-F238E27FC236}">
                      <a16:creationId xmlns="" xmlns:a16="http://schemas.microsoft.com/office/drawing/2014/main" id="{B2E6A8A3-322E-4A52-8E71-C45B316F5C18}"/>
                    </a:ext>
                  </a:extLst>
                </p:cNvPr>
                <p:cNvSpPr/>
                <p:nvPr/>
              </p:nvSpPr>
              <p:spPr>
                <a:xfrm>
                  <a:off x="8181567" y="391614"/>
                  <a:ext cx="420096" cy="437973"/>
                </a:xfrm>
                <a:prstGeom prst="ellipse">
                  <a:avLst/>
                </a:prstGeom>
                <a:solidFill>
                  <a:srgbClr val="E6353F"/>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24" name="Freeform 14">
                  <a:extLst>
                    <a:ext uri="{FF2B5EF4-FFF2-40B4-BE49-F238E27FC236}">
                      <a16:creationId xmlns="" xmlns:a16="http://schemas.microsoft.com/office/drawing/2014/main" id="{205D0928-C677-4B0B-ABE9-E66BCB8A8319}"/>
                    </a:ext>
                  </a:extLst>
                </p:cNvPr>
                <p:cNvSpPr>
                  <a:spLocks noEditPoints="1"/>
                </p:cNvSpPr>
                <p:nvPr/>
              </p:nvSpPr>
              <p:spPr>
                <a:xfrm>
                  <a:off x="8254350" y="468227"/>
                  <a:ext cx="321776" cy="268147"/>
                </a:xfrm>
                <a:custGeom>
                  <a:avLst/>
                  <a:gdLst/>
                  <a:ahLst/>
                  <a:cxnLst>
                    <a:cxn ang="0">
                      <a:pos x="248143" y="256622"/>
                    </a:cxn>
                    <a:cxn ang="0">
                      <a:pos x="0" y="256622"/>
                    </a:cxn>
                    <a:cxn ang="0">
                      <a:pos x="128858" y="99115"/>
                    </a:cxn>
                    <a:cxn ang="0">
                      <a:pos x="123703" y="94505"/>
                    </a:cxn>
                    <a:cxn ang="0">
                      <a:pos x="234889" y="110639"/>
                    </a:cxn>
                    <a:cxn ang="0">
                      <a:pos x="13254" y="90663"/>
                    </a:cxn>
                    <a:cxn ang="0">
                      <a:pos x="88360" y="194387"/>
                    </a:cxn>
                    <a:cxn ang="0">
                      <a:pos x="41971" y="163654"/>
                    </a:cxn>
                    <a:cxn ang="0">
                      <a:pos x="41971" y="173642"/>
                    </a:cxn>
                    <a:cxn ang="0">
                      <a:pos x="134012" y="142909"/>
                    </a:cxn>
                    <a:cxn ang="0">
                      <a:pos x="41971" y="142909"/>
                    </a:cxn>
                    <a:cxn ang="0">
                      <a:pos x="134012" y="133689"/>
                    </a:cxn>
                    <a:cxn ang="0">
                      <a:pos x="237834" y="112176"/>
                    </a:cxn>
                    <a:cxn ang="0">
                      <a:pos x="237834" y="112176"/>
                    </a:cxn>
                    <a:cxn ang="0">
                      <a:pos x="238571" y="16903"/>
                    </a:cxn>
                    <a:cxn ang="0">
                      <a:pos x="145793" y="60698"/>
                    </a:cxn>
                    <a:cxn ang="0">
                      <a:pos x="251825" y="66845"/>
                    </a:cxn>
                    <a:cxn ang="0">
                      <a:pos x="161256" y="46100"/>
                    </a:cxn>
                    <a:cxn ang="0">
                      <a:pos x="254770" y="116786"/>
                    </a:cxn>
                    <a:cxn ang="0">
                      <a:pos x="291586" y="69918"/>
                    </a:cxn>
                    <a:cxn ang="0">
                      <a:pos x="301159" y="80675"/>
                    </a:cxn>
                    <a:cxn ang="0">
                      <a:pos x="296004" y="68381"/>
                    </a:cxn>
                    <a:cxn ang="0">
                      <a:pos x="293795" y="131384"/>
                    </a:cxn>
                    <a:cxn ang="0">
                      <a:pos x="293059" y="143678"/>
                    </a:cxn>
                    <a:cxn ang="0">
                      <a:pos x="303368" y="143678"/>
                    </a:cxn>
                    <a:cxn ang="0">
                      <a:pos x="302631" y="131384"/>
                    </a:cxn>
                    <a:cxn ang="0">
                      <a:pos x="301159" y="102956"/>
                    </a:cxn>
                    <a:cxn ang="0">
                      <a:pos x="148002" y="144446"/>
                    </a:cxn>
                    <a:cxn ang="0">
                      <a:pos x="161992" y="201302"/>
                    </a:cxn>
                    <a:cxn ang="0">
                      <a:pos x="167883" y="196692"/>
                    </a:cxn>
                    <a:cxn ang="0">
                      <a:pos x="170092" y="189777"/>
                    </a:cxn>
                    <a:cxn ang="0">
                      <a:pos x="176719" y="194387"/>
                    </a:cxn>
                    <a:cxn ang="0">
                      <a:pos x="181137" y="205144"/>
                    </a:cxn>
                    <a:cxn ang="0">
                      <a:pos x="187028" y="209754"/>
                    </a:cxn>
                    <a:cxn ang="0">
                      <a:pos x="196600" y="208217"/>
                    </a:cxn>
                    <a:cxn ang="0">
                      <a:pos x="195127" y="202839"/>
                    </a:cxn>
                    <a:cxn ang="0">
                      <a:pos x="189973" y="192082"/>
                    </a:cxn>
                    <a:cxn ang="0">
                      <a:pos x="183346" y="187472"/>
                    </a:cxn>
                    <a:cxn ang="0">
                      <a:pos x="199545" y="178252"/>
                    </a:cxn>
                    <a:cxn ang="0">
                      <a:pos x="192918" y="175947"/>
                    </a:cxn>
                    <a:cxn ang="0">
                      <a:pos x="188500" y="169801"/>
                    </a:cxn>
                    <a:cxn ang="0">
                      <a:pos x="181873" y="168264"/>
                    </a:cxn>
                    <a:cxn ang="0">
                      <a:pos x="177455" y="162118"/>
                    </a:cxn>
                    <a:cxn ang="0">
                      <a:pos x="170828" y="159813"/>
                    </a:cxn>
                    <a:cxn ang="0">
                      <a:pos x="166410" y="154434"/>
                    </a:cxn>
                    <a:cxn ang="0">
                      <a:pos x="159047" y="152129"/>
                    </a:cxn>
                    <a:cxn ang="0">
                      <a:pos x="154629" y="145983"/>
                    </a:cxn>
                    <a:cxn ang="0">
                      <a:pos x="29453" y="108334"/>
                    </a:cxn>
                    <a:cxn ang="0">
                      <a:pos x="29453" y="224352"/>
                    </a:cxn>
                  </a:cxnLst>
                  <a:rect l="0" t="0" r="0" b="0"/>
                  <a:pathLst>
                    <a:path w="437" h="349">
                      <a:moveTo>
                        <a:pt x="0" y="322"/>
                      </a:moveTo>
                      <a:lnTo>
                        <a:pt x="337" y="322"/>
                      </a:lnTo>
                      <a:lnTo>
                        <a:pt x="337" y="334"/>
                      </a:lnTo>
                      <a:cubicBezTo>
                        <a:pt x="337" y="342"/>
                        <a:pt x="331" y="349"/>
                        <a:pt x="323" y="349"/>
                      </a:cubicBezTo>
                      <a:lnTo>
                        <a:pt x="14" y="349"/>
                      </a:lnTo>
                      <a:cubicBezTo>
                        <a:pt x="6" y="349"/>
                        <a:pt x="0" y="342"/>
                        <a:pt x="0" y="334"/>
                      </a:cubicBezTo>
                      <a:lnTo>
                        <a:pt x="0" y="322"/>
                      </a:lnTo>
                      <a:close/>
                      <a:moveTo>
                        <a:pt x="168" y="123"/>
                      </a:moveTo>
                      <a:cubicBezTo>
                        <a:pt x="172" y="123"/>
                        <a:pt x="175" y="126"/>
                        <a:pt x="175" y="129"/>
                      </a:cubicBezTo>
                      <a:cubicBezTo>
                        <a:pt x="175" y="133"/>
                        <a:pt x="172" y="135"/>
                        <a:pt x="168" y="135"/>
                      </a:cubicBezTo>
                      <a:cubicBezTo>
                        <a:pt x="165" y="135"/>
                        <a:pt x="162" y="133"/>
                        <a:pt x="162" y="129"/>
                      </a:cubicBezTo>
                      <a:cubicBezTo>
                        <a:pt x="162" y="126"/>
                        <a:pt x="165" y="123"/>
                        <a:pt x="168" y="123"/>
                      </a:cubicBezTo>
                      <a:close/>
                      <a:moveTo>
                        <a:pt x="18" y="118"/>
                      </a:moveTo>
                      <a:lnTo>
                        <a:pt x="208" y="118"/>
                      </a:lnTo>
                      <a:cubicBezTo>
                        <a:pt x="246" y="120"/>
                        <a:pt x="283" y="128"/>
                        <a:pt x="319" y="144"/>
                      </a:cubicBezTo>
                      <a:lnTo>
                        <a:pt x="319" y="315"/>
                      </a:lnTo>
                      <a:lnTo>
                        <a:pt x="18" y="315"/>
                      </a:lnTo>
                      <a:lnTo>
                        <a:pt x="18" y="118"/>
                      </a:lnTo>
                      <a:close/>
                      <a:moveTo>
                        <a:pt x="57" y="239"/>
                      </a:moveTo>
                      <a:lnTo>
                        <a:pt x="120" y="239"/>
                      </a:lnTo>
                      <a:lnTo>
                        <a:pt x="120" y="253"/>
                      </a:lnTo>
                      <a:lnTo>
                        <a:pt x="57" y="253"/>
                      </a:lnTo>
                      <a:lnTo>
                        <a:pt x="57" y="239"/>
                      </a:lnTo>
                      <a:close/>
                      <a:moveTo>
                        <a:pt x="57" y="213"/>
                      </a:moveTo>
                      <a:lnTo>
                        <a:pt x="182" y="213"/>
                      </a:lnTo>
                      <a:lnTo>
                        <a:pt x="182" y="226"/>
                      </a:lnTo>
                      <a:lnTo>
                        <a:pt x="57" y="226"/>
                      </a:lnTo>
                      <a:lnTo>
                        <a:pt x="57" y="213"/>
                      </a:lnTo>
                      <a:close/>
                      <a:moveTo>
                        <a:pt x="57" y="186"/>
                      </a:moveTo>
                      <a:lnTo>
                        <a:pt x="182" y="186"/>
                      </a:lnTo>
                      <a:lnTo>
                        <a:pt x="182" y="200"/>
                      </a:lnTo>
                      <a:lnTo>
                        <a:pt x="57" y="200"/>
                      </a:lnTo>
                      <a:lnTo>
                        <a:pt x="57" y="186"/>
                      </a:lnTo>
                      <a:close/>
                      <a:moveTo>
                        <a:pt x="57" y="160"/>
                      </a:moveTo>
                      <a:lnTo>
                        <a:pt x="182" y="160"/>
                      </a:lnTo>
                      <a:lnTo>
                        <a:pt x="182" y="174"/>
                      </a:lnTo>
                      <a:lnTo>
                        <a:pt x="57" y="174"/>
                      </a:lnTo>
                      <a:lnTo>
                        <a:pt x="57" y="160"/>
                      </a:lnTo>
                      <a:close/>
                      <a:moveTo>
                        <a:pt x="323" y="146"/>
                      </a:moveTo>
                      <a:cubicBezTo>
                        <a:pt x="328" y="148"/>
                        <a:pt x="339" y="154"/>
                        <a:pt x="342" y="156"/>
                      </a:cubicBezTo>
                      <a:cubicBezTo>
                        <a:pt x="350" y="161"/>
                        <a:pt x="330" y="164"/>
                        <a:pt x="323" y="165"/>
                      </a:cubicBezTo>
                      <a:lnTo>
                        <a:pt x="323" y="146"/>
                      </a:lnTo>
                      <a:close/>
                      <a:moveTo>
                        <a:pt x="396" y="91"/>
                      </a:moveTo>
                      <a:cubicBezTo>
                        <a:pt x="377" y="71"/>
                        <a:pt x="359" y="50"/>
                        <a:pt x="341" y="30"/>
                      </a:cubicBezTo>
                      <a:cubicBezTo>
                        <a:pt x="335" y="23"/>
                        <a:pt x="332" y="23"/>
                        <a:pt x="324" y="22"/>
                      </a:cubicBezTo>
                      <a:lnTo>
                        <a:pt x="133" y="1"/>
                      </a:lnTo>
                      <a:cubicBezTo>
                        <a:pt x="129" y="0"/>
                        <a:pt x="128" y="3"/>
                        <a:pt x="130" y="6"/>
                      </a:cubicBezTo>
                      <a:lnTo>
                        <a:pt x="198" y="79"/>
                      </a:lnTo>
                      <a:cubicBezTo>
                        <a:pt x="209" y="57"/>
                        <a:pt x="217" y="46"/>
                        <a:pt x="251" y="50"/>
                      </a:cubicBezTo>
                      <a:cubicBezTo>
                        <a:pt x="275" y="53"/>
                        <a:pt x="292" y="58"/>
                        <a:pt x="314" y="66"/>
                      </a:cubicBezTo>
                      <a:cubicBezTo>
                        <a:pt x="328" y="72"/>
                        <a:pt x="335" y="76"/>
                        <a:pt x="342" y="87"/>
                      </a:cubicBezTo>
                      <a:cubicBezTo>
                        <a:pt x="336" y="80"/>
                        <a:pt x="327" y="75"/>
                        <a:pt x="317" y="71"/>
                      </a:cubicBezTo>
                      <a:cubicBezTo>
                        <a:pt x="297" y="63"/>
                        <a:pt x="275" y="58"/>
                        <a:pt x="253" y="55"/>
                      </a:cubicBezTo>
                      <a:cubicBezTo>
                        <a:pt x="240" y="54"/>
                        <a:pt x="227" y="54"/>
                        <a:pt x="219" y="60"/>
                      </a:cubicBezTo>
                      <a:cubicBezTo>
                        <a:pt x="211" y="66"/>
                        <a:pt x="199" y="93"/>
                        <a:pt x="194" y="103"/>
                      </a:cubicBezTo>
                      <a:cubicBezTo>
                        <a:pt x="191" y="110"/>
                        <a:pt x="195" y="112"/>
                        <a:pt x="200" y="112"/>
                      </a:cubicBezTo>
                      <a:cubicBezTo>
                        <a:pt x="251" y="115"/>
                        <a:pt x="301" y="128"/>
                        <a:pt x="346" y="152"/>
                      </a:cubicBezTo>
                      <a:lnTo>
                        <a:pt x="347" y="126"/>
                      </a:lnTo>
                      <a:cubicBezTo>
                        <a:pt x="363" y="128"/>
                        <a:pt x="379" y="130"/>
                        <a:pt x="396" y="133"/>
                      </a:cubicBezTo>
                      <a:lnTo>
                        <a:pt x="396" y="91"/>
                      </a:lnTo>
                      <a:close/>
                      <a:moveTo>
                        <a:pt x="433" y="138"/>
                      </a:moveTo>
                      <a:cubicBezTo>
                        <a:pt x="435" y="138"/>
                        <a:pt x="437" y="135"/>
                        <a:pt x="435" y="133"/>
                      </a:cubicBezTo>
                      <a:cubicBezTo>
                        <a:pt x="426" y="124"/>
                        <a:pt x="417" y="114"/>
                        <a:pt x="409" y="105"/>
                      </a:cubicBezTo>
                      <a:lnTo>
                        <a:pt x="409" y="93"/>
                      </a:lnTo>
                      <a:cubicBezTo>
                        <a:pt x="409" y="91"/>
                        <a:pt x="407" y="90"/>
                        <a:pt x="405" y="90"/>
                      </a:cubicBezTo>
                      <a:lnTo>
                        <a:pt x="402" y="89"/>
                      </a:lnTo>
                      <a:lnTo>
                        <a:pt x="402" y="163"/>
                      </a:lnTo>
                      <a:cubicBezTo>
                        <a:pt x="400" y="163"/>
                        <a:pt x="400" y="164"/>
                        <a:pt x="400" y="165"/>
                      </a:cubicBezTo>
                      <a:lnTo>
                        <a:pt x="399" y="171"/>
                      </a:lnTo>
                      <a:cubicBezTo>
                        <a:pt x="399" y="173"/>
                        <a:pt x="400" y="174"/>
                        <a:pt x="400" y="176"/>
                      </a:cubicBezTo>
                      <a:lnTo>
                        <a:pt x="400" y="182"/>
                      </a:lnTo>
                      <a:cubicBezTo>
                        <a:pt x="400" y="184"/>
                        <a:pt x="399" y="185"/>
                        <a:pt x="398" y="187"/>
                      </a:cubicBezTo>
                      <a:lnTo>
                        <a:pt x="393" y="231"/>
                      </a:lnTo>
                      <a:cubicBezTo>
                        <a:pt x="396" y="236"/>
                        <a:pt x="414" y="236"/>
                        <a:pt x="417" y="231"/>
                      </a:cubicBezTo>
                      <a:lnTo>
                        <a:pt x="412" y="187"/>
                      </a:lnTo>
                      <a:cubicBezTo>
                        <a:pt x="412" y="185"/>
                        <a:pt x="411" y="184"/>
                        <a:pt x="411" y="182"/>
                      </a:cubicBezTo>
                      <a:lnTo>
                        <a:pt x="410" y="176"/>
                      </a:lnTo>
                      <a:cubicBezTo>
                        <a:pt x="410" y="174"/>
                        <a:pt x="412" y="174"/>
                        <a:pt x="411" y="171"/>
                      </a:cubicBezTo>
                      <a:lnTo>
                        <a:pt x="411" y="165"/>
                      </a:lnTo>
                      <a:cubicBezTo>
                        <a:pt x="411" y="164"/>
                        <a:pt x="410" y="163"/>
                        <a:pt x="409" y="163"/>
                      </a:cubicBezTo>
                      <a:lnTo>
                        <a:pt x="409" y="134"/>
                      </a:lnTo>
                      <a:cubicBezTo>
                        <a:pt x="417" y="135"/>
                        <a:pt x="425" y="137"/>
                        <a:pt x="433" y="138"/>
                      </a:cubicBezTo>
                      <a:close/>
                      <a:moveTo>
                        <a:pt x="206" y="187"/>
                      </a:moveTo>
                      <a:lnTo>
                        <a:pt x="201" y="188"/>
                      </a:lnTo>
                      <a:lnTo>
                        <a:pt x="217" y="267"/>
                      </a:lnTo>
                      <a:lnTo>
                        <a:pt x="221" y="266"/>
                      </a:lnTo>
                      <a:lnTo>
                        <a:pt x="220" y="262"/>
                      </a:lnTo>
                      <a:lnTo>
                        <a:pt x="224" y="261"/>
                      </a:lnTo>
                      <a:lnTo>
                        <a:pt x="224" y="257"/>
                      </a:lnTo>
                      <a:lnTo>
                        <a:pt x="228" y="256"/>
                      </a:lnTo>
                      <a:lnTo>
                        <a:pt x="227" y="252"/>
                      </a:lnTo>
                      <a:lnTo>
                        <a:pt x="231" y="251"/>
                      </a:lnTo>
                      <a:lnTo>
                        <a:pt x="231" y="247"/>
                      </a:lnTo>
                      <a:lnTo>
                        <a:pt x="235" y="246"/>
                      </a:lnTo>
                      <a:lnTo>
                        <a:pt x="236" y="253"/>
                      </a:lnTo>
                      <a:lnTo>
                        <a:pt x="240" y="253"/>
                      </a:lnTo>
                      <a:lnTo>
                        <a:pt x="241" y="260"/>
                      </a:lnTo>
                      <a:lnTo>
                        <a:pt x="245" y="260"/>
                      </a:lnTo>
                      <a:lnTo>
                        <a:pt x="246" y="267"/>
                      </a:lnTo>
                      <a:lnTo>
                        <a:pt x="250" y="266"/>
                      </a:lnTo>
                      <a:lnTo>
                        <a:pt x="251" y="274"/>
                      </a:lnTo>
                      <a:lnTo>
                        <a:pt x="254" y="273"/>
                      </a:lnTo>
                      <a:lnTo>
                        <a:pt x="255" y="277"/>
                      </a:lnTo>
                      <a:lnTo>
                        <a:pt x="267" y="275"/>
                      </a:lnTo>
                      <a:lnTo>
                        <a:pt x="267" y="271"/>
                      </a:lnTo>
                      <a:lnTo>
                        <a:pt x="270" y="271"/>
                      </a:lnTo>
                      <a:lnTo>
                        <a:pt x="268" y="263"/>
                      </a:lnTo>
                      <a:lnTo>
                        <a:pt x="265" y="264"/>
                      </a:lnTo>
                      <a:lnTo>
                        <a:pt x="263" y="257"/>
                      </a:lnTo>
                      <a:lnTo>
                        <a:pt x="259" y="257"/>
                      </a:lnTo>
                      <a:lnTo>
                        <a:pt x="258" y="250"/>
                      </a:lnTo>
                      <a:lnTo>
                        <a:pt x="254" y="251"/>
                      </a:lnTo>
                      <a:lnTo>
                        <a:pt x="253" y="243"/>
                      </a:lnTo>
                      <a:lnTo>
                        <a:pt x="249" y="244"/>
                      </a:lnTo>
                      <a:lnTo>
                        <a:pt x="248" y="240"/>
                      </a:lnTo>
                      <a:lnTo>
                        <a:pt x="272" y="235"/>
                      </a:lnTo>
                      <a:lnTo>
                        <a:pt x="271" y="232"/>
                      </a:lnTo>
                      <a:lnTo>
                        <a:pt x="267" y="233"/>
                      </a:lnTo>
                      <a:lnTo>
                        <a:pt x="267" y="228"/>
                      </a:lnTo>
                      <a:lnTo>
                        <a:pt x="262" y="229"/>
                      </a:lnTo>
                      <a:lnTo>
                        <a:pt x="262" y="225"/>
                      </a:lnTo>
                      <a:lnTo>
                        <a:pt x="257" y="226"/>
                      </a:lnTo>
                      <a:lnTo>
                        <a:pt x="256" y="221"/>
                      </a:lnTo>
                      <a:lnTo>
                        <a:pt x="252" y="222"/>
                      </a:lnTo>
                      <a:lnTo>
                        <a:pt x="251" y="218"/>
                      </a:lnTo>
                      <a:lnTo>
                        <a:pt x="247" y="219"/>
                      </a:lnTo>
                      <a:lnTo>
                        <a:pt x="246" y="215"/>
                      </a:lnTo>
                      <a:lnTo>
                        <a:pt x="242" y="215"/>
                      </a:lnTo>
                      <a:lnTo>
                        <a:pt x="241" y="211"/>
                      </a:lnTo>
                      <a:lnTo>
                        <a:pt x="237" y="212"/>
                      </a:lnTo>
                      <a:lnTo>
                        <a:pt x="236" y="208"/>
                      </a:lnTo>
                      <a:lnTo>
                        <a:pt x="232" y="208"/>
                      </a:lnTo>
                      <a:lnTo>
                        <a:pt x="231" y="204"/>
                      </a:lnTo>
                      <a:lnTo>
                        <a:pt x="227" y="205"/>
                      </a:lnTo>
                      <a:lnTo>
                        <a:pt x="226" y="201"/>
                      </a:lnTo>
                      <a:lnTo>
                        <a:pt x="221" y="202"/>
                      </a:lnTo>
                      <a:lnTo>
                        <a:pt x="221" y="197"/>
                      </a:lnTo>
                      <a:lnTo>
                        <a:pt x="216" y="198"/>
                      </a:lnTo>
                      <a:lnTo>
                        <a:pt x="215" y="194"/>
                      </a:lnTo>
                      <a:lnTo>
                        <a:pt x="211" y="195"/>
                      </a:lnTo>
                      <a:lnTo>
                        <a:pt x="210" y="190"/>
                      </a:lnTo>
                      <a:lnTo>
                        <a:pt x="207" y="191"/>
                      </a:lnTo>
                      <a:lnTo>
                        <a:pt x="206" y="187"/>
                      </a:lnTo>
                      <a:close/>
                      <a:moveTo>
                        <a:pt x="40" y="141"/>
                      </a:moveTo>
                      <a:lnTo>
                        <a:pt x="297" y="141"/>
                      </a:lnTo>
                      <a:lnTo>
                        <a:pt x="297" y="292"/>
                      </a:lnTo>
                      <a:lnTo>
                        <a:pt x="40" y="292"/>
                      </a:lnTo>
                      <a:lnTo>
                        <a:pt x="40" y="141"/>
                      </a:ln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nvGrpSpPr>
              <p:cNvPr id="25" name="组合 24">
                <a:extLst>
                  <a:ext uri="{FF2B5EF4-FFF2-40B4-BE49-F238E27FC236}">
                    <a16:creationId xmlns="" xmlns:a16="http://schemas.microsoft.com/office/drawing/2014/main" id="{EDE772D3-C617-4E93-B7A3-A606D04292F8}"/>
                  </a:ext>
                </a:extLst>
              </p:cNvPr>
              <p:cNvGrpSpPr/>
              <p:nvPr/>
            </p:nvGrpSpPr>
            <p:grpSpPr>
              <a:xfrm>
                <a:off x="10823599" y="577955"/>
                <a:ext cx="368108" cy="382389"/>
                <a:chOff x="10486350" y="391614"/>
                <a:chExt cx="421373" cy="437973"/>
              </a:xfrm>
            </p:grpSpPr>
            <p:sp>
              <p:nvSpPr>
                <p:cNvPr id="26" name="Oval 13">
                  <a:extLst>
                    <a:ext uri="{FF2B5EF4-FFF2-40B4-BE49-F238E27FC236}">
                      <a16:creationId xmlns="" xmlns:a16="http://schemas.microsoft.com/office/drawing/2014/main" id="{2F189F4C-BA54-45A4-9862-7045F21F7A3B}"/>
                    </a:ext>
                  </a:extLst>
                </p:cNvPr>
                <p:cNvSpPr/>
                <p:nvPr/>
              </p:nvSpPr>
              <p:spPr>
                <a:xfrm>
                  <a:off x="10486350" y="391614"/>
                  <a:ext cx="421373" cy="437973"/>
                </a:xfrm>
                <a:prstGeom prst="ellipse">
                  <a:avLst/>
                </a:prstGeom>
                <a:solidFill>
                  <a:srgbClr val="858585"/>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27" name="Freeform 15">
                  <a:extLst>
                    <a:ext uri="{FF2B5EF4-FFF2-40B4-BE49-F238E27FC236}">
                      <a16:creationId xmlns="" xmlns:a16="http://schemas.microsoft.com/office/drawing/2014/main" id="{17E2950D-1240-486B-84EF-65DB9100A6D5}"/>
                    </a:ext>
                  </a:extLst>
                </p:cNvPr>
                <p:cNvSpPr>
                  <a:spLocks noEditPoints="1"/>
                </p:cNvSpPr>
                <p:nvPr/>
              </p:nvSpPr>
              <p:spPr>
                <a:xfrm>
                  <a:off x="10532318" y="455458"/>
                  <a:ext cx="334545" cy="293685"/>
                </a:xfrm>
                <a:custGeom>
                  <a:avLst/>
                  <a:gdLst/>
                  <a:ahLst/>
                  <a:cxnLst>
                    <a:cxn ang="0">
                      <a:pos x="234329" y="182499"/>
                    </a:cxn>
                    <a:cxn ang="0">
                      <a:pos x="184958" y="182499"/>
                    </a:cxn>
                    <a:cxn ang="0">
                      <a:pos x="184958" y="233874"/>
                    </a:cxn>
                    <a:cxn ang="0">
                      <a:pos x="148850" y="233874"/>
                    </a:cxn>
                    <a:cxn ang="0">
                      <a:pos x="148850" y="182499"/>
                    </a:cxn>
                    <a:cxn ang="0">
                      <a:pos x="99479" y="182499"/>
                    </a:cxn>
                    <a:cxn ang="0">
                      <a:pos x="99479" y="144925"/>
                    </a:cxn>
                    <a:cxn ang="0">
                      <a:pos x="148850" y="144925"/>
                    </a:cxn>
                    <a:cxn ang="0">
                      <a:pos x="148850" y="93550"/>
                    </a:cxn>
                    <a:cxn ang="0">
                      <a:pos x="184958" y="93550"/>
                    </a:cxn>
                    <a:cxn ang="0">
                      <a:pos x="184958" y="144925"/>
                    </a:cxn>
                    <a:cxn ang="0">
                      <a:pos x="234329" y="144925"/>
                    </a:cxn>
                    <a:cxn ang="0">
                      <a:pos x="234329" y="182499"/>
                    </a:cxn>
                    <a:cxn ang="0">
                      <a:pos x="307280" y="94317"/>
                    </a:cxn>
                    <a:cxn ang="0">
                      <a:pos x="167273" y="69779"/>
                    </a:cxn>
                    <a:cxn ang="0">
                      <a:pos x="27265" y="94317"/>
                    </a:cxn>
                    <a:cxn ang="0">
                      <a:pos x="167273" y="293685"/>
                    </a:cxn>
                    <a:cxn ang="0">
                      <a:pos x="307280" y="94317"/>
                    </a:cxn>
                  </a:cxnLst>
                  <a:rect l="0" t="0" r="0" b="0"/>
                  <a:pathLst>
                    <a:path w="454" h="383">
                      <a:moveTo>
                        <a:pt x="318" y="238"/>
                      </a:moveTo>
                      <a:lnTo>
                        <a:pt x="251" y="238"/>
                      </a:lnTo>
                      <a:lnTo>
                        <a:pt x="251" y="305"/>
                      </a:lnTo>
                      <a:lnTo>
                        <a:pt x="202" y="305"/>
                      </a:lnTo>
                      <a:lnTo>
                        <a:pt x="202" y="238"/>
                      </a:lnTo>
                      <a:lnTo>
                        <a:pt x="135" y="238"/>
                      </a:lnTo>
                      <a:lnTo>
                        <a:pt x="135" y="189"/>
                      </a:lnTo>
                      <a:lnTo>
                        <a:pt x="202" y="189"/>
                      </a:lnTo>
                      <a:lnTo>
                        <a:pt x="202" y="122"/>
                      </a:lnTo>
                      <a:lnTo>
                        <a:pt x="251" y="122"/>
                      </a:lnTo>
                      <a:lnTo>
                        <a:pt x="251" y="189"/>
                      </a:lnTo>
                      <a:lnTo>
                        <a:pt x="318" y="189"/>
                      </a:lnTo>
                      <a:lnTo>
                        <a:pt x="318" y="238"/>
                      </a:lnTo>
                      <a:close/>
                      <a:moveTo>
                        <a:pt x="417" y="123"/>
                      </a:moveTo>
                      <a:cubicBezTo>
                        <a:pt x="384" y="0"/>
                        <a:pt x="249" y="77"/>
                        <a:pt x="227" y="91"/>
                      </a:cubicBezTo>
                      <a:cubicBezTo>
                        <a:pt x="204" y="77"/>
                        <a:pt x="69" y="1"/>
                        <a:pt x="37" y="123"/>
                      </a:cubicBezTo>
                      <a:cubicBezTo>
                        <a:pt x="0" y="265"/>
                        <a:pt x="226" y="382"/>
                        <a:pt x="227" y="383"/>
                      </a:cubicBezTo>
                      <a:cubicBezTo>
                        <a:pt x="227" y="383"/>
                        <a:pt x="454" y="263"/>
                        <a:pt x="417" y="123"/>
                      </a:cubicBez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nvGrpSpPr>
              <p:cNvPr id="31" name="组合 30">
                <a:extLst>
                  <a:ext uri="{FF2B5EF4-FFF2-40B4-BE49-F238E27FC236}">
                    <a16:creationId xmlns="" xmlns:a16="http://schemas.microsoft.com/office/drawing/2014/main" id="{96699630-266A-4CAD-B49F-9B7E0B518B31}"/>
                  </a:ext>
                </a:extLst>
              </p:cNvPr>
              <p:cNvGrpSpPr/>
              <p:nvPr/>
            </p:nvGrpSpPr>
            <p:grpSpPr>
              <a:xfrm>
                <a:off x="9676434" y="577955"/>
                <a:ext cx="366522" cy="382389"/>
                <a:chOff x="9338428" y="391614"/>
                <a:chExt cx="420096" cy="437973"/>
              </a:xfrm>
            </p:grpSpPr>
            <p:sp>
              <p:nvSpPr>
                <p:cNvPr id="32" name="Oval 12">
                  <a:extLst>
                    <a:ext uri="{FF2B5EF4-FFF2-40B4-BE49-F238E27FC236}">
                      <a16:creationId xmlns="" xmlns:a16="http://schemas.microsoft.com/office/drawing/2014/main" id="{F38E3F48-55B1-421F-9CC0-A9C79CF923E7}"/>
                    </a:ext>
                  </a:extLst>
                </p:cNvPr>
                <p:cNvSpPr/>
                <p:nvPr/>
              </p:nvSpPr>
              <p:spPr>
                <a:xfrm>
                  <a:off x="9338428" y="391614"/>
                  <a:ext cx="420096" cy="437973"/>
                </a:xfrm>
                <a:prstGeom prst="ellipse">
                  <a:avLst/>
                </a:prstGeom>
                <a:solidFill>
                  <a:srgbClr val="FDB402"/>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33" name="Freeform 19">
                  <a:extLst>
                    <a:ext uri="{FF2B5EF4-FFF2-40B4-BE49-F238E27FC236}">
                      <a16:creationId xmlns="" xmlns:a16="http://schemas.microsoft.com/office/drawing/2014/main" id="{F9E38022-4EEC-44AD-914E-E332446E739C}"/>
                    </a:ext>
                  </a:extLst>
                </p:cNvPr>
                <p:cNvSpPr>
                  <a:spLocks noEditPoints="1"/>
                </p:cNvSpPr>
                <p:nvPr/>
              </p:nvSpPr>
              <p:spPr>
                <a:xfrm>
                  <a:off x="9398442" y="495042"/>
                  <a:ext cx="315391" cy="277085"/>
                </a:xfrm>
                <a:custGeom>
                  <a:avLst/>
                  <a:gdLst/>
                  <a:ahLst/>
                  <a:cxnLst>
                    <a:cxn ang="0">
                      <a:pos x="165064" y="270177"/>
                    </a:cxn>
                    <a:cxn ang="0">
                      <a:pos x="307285" y="80593"/>
                    </a:cxn>
                    <a:cxn ang="0">
                      <a:pos x="298442" y="76755"/>
                    </a:cxn>
                    <a:cxn ang="0">
                      <a:pos x="212226" y="77522"/>
                    </a:cxn>
                    <a:cxn ang="0">
                      <a:pos x="165064" y="270177"/>
                    </a:cxn>
                    <a:cxn ang="0">
                      <a:pos x="310233" y="80593"/>
                    </a:cxn>
                    <a:cxn ang="0">
                      <a:pos x="310233" y="80593"/>
                    </a:cxn>
                    <a:cxn ang="0">
                      <a:pos x="5158" y="79057"/>
                    </a:cxn>
                    <a:cxn ang="0">
                      <a:pos x="146642" y="267107"/>
                    </a:cxn>
                    <a:cxn ang="0">
                      <a:pos x="100955" y="76755"/>
                    </a:cxn>
                    <a:cxn ang="0">
                      <a:pos x="16949" y="77522"/>
                    </a:cxn>
                    <a:cxn ang="0">
                      <a:pos x="5158" y="79057"/>
                    </a:cxn>
                    <a:cxn ang="0">
                      <a:pos x="145905" y="270945"/>
                    </a:cxn>
                    <a:cxn ang="0">
                      <a:pos x="145905" y="270945"/>
                    </a:cxn>
                    <a:cxn ang="0">
                      <a:pos x="156222" y="271712"/>
                    </a:cxn>
                    <a:cxn ang="0">
                      <a:pos x="204857" y="77522"/>
                    </a:cxn>
                    <a:cxn ang="0">
                      <a:pos x="202646" y="80593"/>
                    </a:cxn>
                    <a:cxn ang="0">
                      <a:pos x="108324" y="77522"/>
                    </a:cxn>
                    <a:cxn ang="0">
                      <a:pos x="156222" y="271712"/>
                    </a:cxn>
                    <a:cxn ang="0">
                      <a:pos x="220332" y="69847"/>
                    </a:cxn>
                    <a:cxn ang="0">
                      <a:pos x="313917" y="69847"/>
                    </a:cxn>
                    <a:cxn ang="0">
                      <a:pos x="259387" y="768"/>
                    </a:cxn>
                    <a:cxn ang="0">
                      <a:pos x="220332" y="69847"/>
                    </a:cxn>
                    <a:cxn ang="0">
                      <a:pos x="0" y="68312"/>
                    </a:cxn>
                    <a:cxn ang="0">
                      <a:pos x="92112" y="69847"/>
                    </a:cxn>
                    <a:cxn ang="0">
                      <a:pos x="54530" y="0"/>
                    </a:cxn>
                    <a:cxn ang="0">
                      <a:pos x="0" y="68312"/>
                    </a:cxn>
                    <a:cxn ang="0">
                      <a:pos x="109060" y="69847"/>
                    </a:cxn>
                    <a:cxn ang="0">
                      <a:pos x="203383" y="69079"/>
                    </a:cxn>
                    <a:cxn ang="0">
                      <a:pos x="155485" y="1535"/>
                    </a:cxn>
                    <a:cxn ang="0">
                      <a:pos x="109060" y="69847"/>
                    </a:cxn>
                    <a:cxn ang="0">
                      <a:pos x="101691" y="71382"/>
                    </a:cxn>
                    <a:cxn ang="0">
                      <a:pos x="148853" y="768"/>
                    </a:cxn>
                    <a:cxn ang="0">
                      <a:pos x="61162" y="1535"/>
                    </a:cxn>
                    <a:cxn ang="0">
                      <a:pos x="101691" y="71382"/>
                    </a:cxn>
                    <a:cxn ang="0">
                      <a:pos x="212963" y="71382"/>
                    </a:cxn>
                    <a:cxn ang="0">
                      <a:pos x="250544" y="768"/>
                    </a:cxn>
                    <a:cxn ang="0">
                      <a:pos x="165801" y="2303"/>
                    </a:cxn>
                    <a:cxn ang="0">
                      <a:pos x="212963" y="71382"/>
                    </a:cxn>
                  </a:cxnLst>
                  <a:rect l="0" t="0" r="0" b="0"/>
                  <a:pathLst>
                    <a:path w="428" h="361">
                      <a:moveTo>
                        <a:pt x="224" y="352"/>
                      </a:moveTo>
                      <a:lnTo>
                        <a:pt x="417" y="105"/>
                      </a:lnTo>
                      <a:cubicBezTo>
                        <a:pt x="412" y="102"/>
                        <a:pt x="413" y="100"/>
                        <a:pt x="405" y="100"/>
                      </a:cubicBezTo>
                      <a:lnTo>
                        <a:pt x="288" y="101"/>
                      </a:lnTo>
                      <a:lnTo>
                        <a:pt x="224" y="352"/>
                      </a:lnTo>
                      <a:close/>
                      <a:moveTo>
                        <a:pt x="421" y="105"/>
                      </a:moveTo>
                      <a:cubicBezTo>
                        <a:pt x="428" y="97"/>
                        <a:pt x="414" y="113"/>
                        <a:pt x="421" y="105"/>
                      </a:cubicBezTo>
                      <a:close/>
                      <a:moveTo>
                        <a:pt x="7" y="103"/>
                      </a:moveTo>
                      <a:lnTo>
                        <a:pt x="199" y="348"/>
                      </a:lnTo>
                      <a:lnTo>
                        <a:pt x="137" y="100"/>
                      </a:lnTo>
                      <a:lnTo>
                        <a:pt x="23" y="101"/>
                      </a:lnTo>
                      <a:lnTo>
                        <a:pt x="7" y="103"/>
                      </a:lnTo>
                      <a:close/>
                      <a:moveTo>
                        <a:pt x="198" y="353"/>
                      </a:moveTo>
                      <a:cubicBezTo>
                        <a:pt x="205" y="361"/>
                        <a:pt x="191" y="345"/>
                        <a:pt x="198" y="353"/>
                      </a:cubicBezTo>
                      <a:close/>
                      <a:moveTo>
                        <a:pt x="212" y="354"/>
                      </a:moveTo>
                      <a:lnTo>
                        <a:pt x="278" y="101"/>
                      </a:lnTo>
                      <a:lnTo>
                        <a:pt x="275" y="105"/>
                      </a:lnTo>
                      <a:lnTo>
                        <a:pt x="147" y="101"/>
                      </a:lnTo>
                      <a:lnTo>
                        <a:pt x="212" y="354"/>
                      </a:lnTo>
                      <a:close/>
                      <a:moveTo>
                        <a:pt x="299" y="91"/>
                      </a:moveTo>
                      <a:lnTo>
                        <a:pt x="426" y="91"/>
                      </a:lnTo>
                      <a:lnTo>
                        <a:pt x="352" y="1"/>
                      </a:lnTo>
                      <a:lnTo>
                        <a:pt x="299" y="91"/>
                      </a:lnTo>
                      <a:close/>
                      <a:moveTo>
                        <a:pt x="0" y="89"/>
                      </a:moveTo>
                      <a:lnTo>
                        <a:pt x="125" y="91"/>
                      </a:lnTo>
                      <a:lnTo>
                        <a:pt x="74" y="0"/>
                      </a:lnTo>
                      <a:lnTo>
                        <a:pt x="0" y="89"/>
                      </a:lnTo>
                      <a:close/>
                      <a:moveTo>
                        <a:pt x="148" y="91"/>
                      </a:moveTo>
                      <a:lnTo>
                        <a:pt x="276" y="90"/>
                      </a:lnTo>
                      <a:lnTo>
                        <a:pt x="211" y="2"/>
                      </a:lnTo>
                      <a:lnTo>
                        <a:pt x="148" y="91"/>
                      </a:lnTo>
                      <a:close/>
                      <a:moveTo>
                        <a:pt x="138" y="93"/>
                      </a:moveTo>
                      <a:lnTo>
                        <a:pt x="202" y="1"/>
                      </a:lnTo>
                      <a:lnTo>
                        <a:pt x="83" y="2"/>
                      </a:lnTo>
                      <a:lnTo>
                        <a:pt x="138" y="93"/>
                      </a:lnTo>
                      <a:close/>
                      <a:moveTo>
                        <a:pt x="289" y="93"/>
                      </a:moveTo>
                      <a:lnTo>
                        <a:pt x="340" y="1"/>
                      </a:lnTo>
                      <a:lnTo>
                        <a:pt x="225" y="3"/>
                      </a:lnTo>
                      <a:lnTo>
                        <a:pt x="289" y="93"/>
                      </a:ln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cxnSp>
          <p:nvCxnSpPr>
            <p:cNvPr id="4" name="直接连接符 3">
              <a:extLst>
                <a:ext uri="{FF2B5EF4-FFF2-40B4-BE49-F238E27FC236}">
                  <a16:creationId xmlns="" xmlns:a16="http://schemas.microsoft.com/office/drawing/2014/main" id="{6FD08865-C378-4B20-8EA7-0F026FB4E179}"/>
                </a:ext>
              </a:extLst>
            </p:cNvPr>
            <p:cNvCxnSpPr/>
            <p:nvPr/>
          </p:nvCxnSpPr>
          <p:spPr>
            <a:xfrm>
              <a:off x="1762699" y="1002621"/>
              <a:ext cx="10429301" cy="0"/>
            </a:xfrm>
            <a:prstGeom prst="line">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
        <p:nvSpPr>
          <p:cNvPr id="3" name="TextBox 2"/>
          <p:cNvSpPr txBox="1"/>
          <p:nvPr/>
        </p:nvSpPr>
        <p:spPr>
          <a:xfrm>
            <a:off x="6659246" y="319757"/>
            <a:ext cx="733892" cy="307777"/>
          </a:xfrm>
          <a:prstGeom prst="rect">
            <a:avLst/>
          </a:prstGeom>
          <a:noFill/>
        </p:spPr>
        <p:txBody>
          <a:bodyPr wrap="square" rtlCol="0">
            <a:spAutoFit/>
          </a:bodyPr>
          <a:lstStyle/>
          <a:p>
            <a:r>
              <a:rPr lang="zh-CN" altLang="en-US" sz="1400" b="1" dirty="0" smtClean="0"/>
              <a:t>智能</a:t>
            </a:r>
            <a:endParaRPr lang="zh-CN" altLang="en-US" sz="1400" b="1" dirty="0"/>
          </a:p>
        </p:txBody>
      </p:sp>
      <p:sp>
        <p:nvSpPr>
          <p:cNvPr id="35" name="TextBox 34"/>
          <p:cNvSpPr txBox="1"/>
          <p:nvPr/>
        </p:nvSpPr>
        <p:spPr>
          <a:xfrm>
            <a:off x="7545538" y="319757"/>
            <a:ext cx="733892" cy="307777"/>
          </a:xfrm>
          <a:prstGeom prst="rect">
            <a:avLst/>
          </a:prstGeom>
          <a:noFill/>
        </p:spPr>
        <p:txBody>
          <a:bodyPr wrap="square" rtlCol="0">
            <a:spAutoFit/>
          </a:bodyPr>
          <a:lstStyle/>
          <a:p>
            <a:r>
              <a:rPr lang="zh-CN" altLang="en-US" sz="1400" b="1" dirty="0"/>
              <a:t>高效</a:t>
            </a:r>
          </a:p>
        </p:txBody>
      </p:sp>
      <p:sp>
        <p:nvSpPr>
          <p:cNvPr id="36" name="TextBox 35"/>
          <p:cNvSpPr txBox="1"/>
          <p:nvPr/>
        </p:nvSpPr>
        <p:spPr>
          <a:xfrm>
            <a:off x="8414842" y="329733"/>
            <a:ext cx="733892" cy="307777"/>
          </a:xfrm>
          <a:prstGeom prst="rect">
            <a:avLst/>
          </a:prstGeom>
          <a:noFill/>
        </p:spPr>
        <p:txBody>
          <a:bodyPr wrap="square" rtlCol="0">
            <a:spAutoFit/>
          </a:bodyPr>
          <a:lstStyle/>
          <a:p>
            <a:r>
              <a:rPr lang="zh-CN" altLang="en-US" sz="1400" b="1" dirty="0" smtClean="0"/>
              <a:t>成本</a:t>
            </a:r>
            <a:endParaRPr lang="zh-CN" altLang="en-US" sz="1400" b="1" dirty="0"/>
          </a:p>
        </p:txBody>
      </p:sp>
      <p:sp>
        <p:nvSpPr>
          <p:cNvPr id="6" name="矩形 5"/>
          <p:cNvSpPr/>
          <p:nvPr/>
        </p:nvSpPr>
        <p:spPr>
          <a:xfrm>
            <a:off x="1257300" y="139096"/>
            <a:ext cx="4560864" cy="461665"/>
          </a:xfrm>
          <a:prstGeom prst="rect">
            <a:avLst/>
          </a:prstGeom>
        </p:spPr>
        <p:txBody>
          <a:bodyPr wrap="none">
            <a:spAutoFit/>
          </a:bodyPr>
          <a:lstStyle/>
          <a:p>
            <a:r>
              <a:rPr lang="zh-CN" altLang="en-US" sz="2400" dirty="0" smtClean="0"/>
              <a:t>二</a:t>
            </a:r>
            <a:r>
              <a:rPr lang="zh-CN" altLang="zh-CN" sz="2400" dirty="0" smtClean="0"/>
              <a:t>、</a:t>
            </a:r>
            <a:r>
              <a:rPr lang="en-US" altLang="zh-CN" sz="2400" dirty="0"/>
              <a:t>BDS</a:t>
            </a:r>
            <a:r>
              <a:rPr lang="zh-CN" altLang="zh-CN" sz="2400" dirty="0"/>
              <a:t>与</a:t>
            </a:r>
            <a:r>
              <a:rPr lang="en-US" altLang="zh-CN" sz="2400" dirty="0"/>
              <a:t>GPS</a:t>
            </a:r>
            <a:r>
              <a:rPr lang="zh-CN" altLang="zh-CN" sz="2400" dirty="0"/>
              <a:t>的组成及工作原理</a:t>
            </a:r>
          </a:p>
        </p:txBody>
      </p:sp>
      <p:sp>
        <p:nvSpPr>
          <p:cNvPr id="7" name="矩形 6"/>
          <p:cNvSpPr/>
          <p:nvPr/>
        </p:nvSpPr>
        <p:spPr>
          <a:xfrm>
            <a:off x="4395840" y="1851670"/>
            <a:ext cx="4250730" cy="1938992"/>
          </a:xfrm>
          <a:prstGeom prst="rect">
            <a:avLst/>
          </a:prstGeom>
        </p:spPr>
        <p:txBody>
          <a:bodyPr wrap="square">
            <a:spAutoFit/>
          </a:bodyPr>
          <a:lstStyle/>
          <a:p>
            <a:pPr>
              <a:lnSpc>
                <a:spcPct val="150000"/>
              </a:lnSpc>
            </a:pPr>
            <a:r>
              <a:rPr lang="zh-CN" altLang="zh-CN" sz="2000" dirty="0"/>
              <a:t>（二）</a:t>
            </a:r>
            <a:r>
              <a:rPr lang="en-US" altLang="zh-CN" sz="2000" dirty="0"/>
              <a:t>GPS</a:t>
            </a:r>
            <a:r>
              <a:rPr lang="zh-CN" altLang="zh-CN" sz="2000" dirty="0"/>
              <a:t>的组成</a:t>
            </a:r>
          </a:p>
          <a:p>
            <a:pPr>
              <a:lnSpc>
                <a:spcPct val="150000"/>
              </a:lnSpc>
            </a:pPr>
            <a:r>
              <a:rPr lang="en-US" altLang="zh-CN" sz="2000" dirty="0"/>
              <a:t>GPS</a:t>
            </a:r>
            <a:r>
              <a:rPr lang="zh-CN" altLang="zh-CN" sz="2000" dirty="0"/>
              <a:t>由以下三个部分组成：空间部分（</a:t>
            </a:r>
            <a:r>
              <a:rPr lang="en-US" altLang="zh-CN" sz="2000" dirty="0"/>
              <a:t>GPS</a:t>
            </a:r>
            <a:r>
              <a:rPr lang="zh-CN" altLang="zh-CN" sz="2000" dirty="0"/>
              <a:t>卫星）、地面监控部分和用户部分。</a:t>
            </a:r>
            <a:endParaRPr lang="zh-CN" altLang="en-US" sz="2000" dirty="0"/>
          </a:p>
        </p:txBody>
      </p:sp>
      <p:pic>
        <p:nvPicPr>
          <p:cNvPr id="9218" name="Picture 2" descr="https://nimg.ws.126.net/?url=http%3A%2F%2Fdingyue.ws.126.net%2F2022%2F0408%2F1035db47j00ra0apv005lc000zk00lqm.jpg&amp;thumbnail=660x2147483647&amp;quality=80&amp;type=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8467" y="1633137"/>
            <a:ext cx="3983354" cy="24382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08283"/>
      </p:ext>
    </p:extLst>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 xmlns:a16="http://schemas.microsoft.com/office/drawing/2014/main" id="{1495F301-5D58-44A0-870C-E58C0EABD36A}"/>
              </a:ext>
            </a:extLst>
          </p:cNvPr>
          <p:cNvGrpSpPr/>
          <p:nvPr/>
        </p:nvGrpSpPr>
        <p:grpSpPr>
          <a:xfrm>
            <a:off x="-10552" y="-10550"/>
            <a:ext cx="9154552" cy="762516"/>
            <a:chOff x="-14069" y="-14067"/>
            <a:chExt cx="12206069" cy="1016688"/>
          </a:xfrm>
        </p:grpSpPr>
        <p:grpSp>
          <p:nvGrpSpPr>
            <p:cNvPr id="16" name="组合 15"/>
            <p:cNvGrpSpPr/>
            <p:nvPr/>
          </p:nvGrpSpPr>
          <p:grpSpPr>
            <a:xfrm>
              <a:off x="-14069" y="-14067"/>
              <a:ext cx="1690469" cy="1016688"/>
              <a:chOff x="-14069" y="-14068"/>
              <a:chExt cx="8860302" cy="6886134"/>
            </a:xfrm>
          </p:grpSpPr>
          <p:sp>
            <p:nvSpPr>
              <p:cNvPr id="17" name="直角三角形 16"/>
              <p:cNvSpPr/>
              <p:nvPr/>
            </p:nvSpPr>
            <p:spPr>
              <a:xfrm rot="5400000">
                <a:off x="-1740877" y="1740877"/>
                <a:ext cx="6858000" cy="3376246"/>
              </a:xfrm>
              <a:prstGeom prst="r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任意多边形 17"/>
              <p:cNvSpPr/>
              <p:nvPr/>
            </p:nvSpPr>
            <p:spPr>
              <a:xfrm>
                <a:off x="-14069" y="-2"/>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FDB4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2712719" y="-14068"/>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E635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 name="组合 1">
              <a:extLst>
                <a:ext uri="{FF2B5EF4-FFF2-40B4-BE49-F238E27FC236}">
                  <a16:creationId xmlns="" xmlns:a16="http://schemas.microsoft.com/office/drawing/2014/main" id="{F16F4591-60E9-4C9B-AF90-257FD1CF5AAD}"/>
                </a:ext>
              </a:extLst>
            </p:cNvPr>
            <p:cNvGrpSpPr/>
            <p:nvPr/>
          </p:nvGrpSpPr>
          <p:grpSpPr>
            <a:xfrm>
              <a:off x="8510887" y="453634"/>
              <a:ext cx="2671958" cy="382389"/>
              <a:chOff x="8519749" y="577955"/>
              <a:chExt cx="2671958" cy="382389"/>
            </a:xfrm>
          </p:grpSpPr>
          <p:grpSp>
            <p:nvGrpSpPr>
              <p:cNvPr id="22" name="组合 21">
                <a:extLst>
                  <a:ext uri="{FF2B5EF4-FFF2-40B4-BE49-F238E27FC236}">
                    <a16:creationId xmlns="" xmlns:a16="http://schemas.microsoft.com/office/drawing/2014/main" id="{3572C76C-95D1-4FF5-BB80-B735C985DE2B}"/>
                  </a:ext>
                </a:extLst>
              </p:cNvPr>
              <p:cNvGrpSpPr/>
              <p:nvPr/>
            </p:nvGrpSpPr>
            <p:grpSpPr>
              <a:xfrm>
                <a:off x="8519749" y="577955"/>
                <a:ext cx="368108" cy="382389"/>
                <a:chOff x="8181567" y="391614"/>
                <a:chExt cx="420096" cy="437973"/>
              </a:xfrm>
            </p:grpSpPr>
            <p:sp>
              <p:nvSpPr>
                <p:cNvPr id="23" name="Oval 11">
                  <a:extLst>
                    <a:ext uri="{FF2B5EF4-FFF2-40B4-BE49-F238E27FC236}">
                      <a16:creationId xmlns="" xmlns:a16="http://schemas.microsoft.com/office/drawing/2014/main" id="{B2E6A8A3-322E-4A52-8E71-C45B316F5C18}"/>
                    </a:ext>
                  </a:extLst>
                </p:cNvPr>
                <p:cNvSpPr/>
                <p:nvPr/>
              </p:nvSpPr>
              <p:spPr>
                <a:xfrm>
                  <a:off x="8181567" y="391614"/>
                  <a:ext cx="420096" cy="437973"/>
                </a:xfrm>
                <a:prstGeom prst="ellipse">
                  <a:avLst/>
                </a:prstGeom>
                <a:solidFill>
                  <a:srgbClr val="E6353F"/>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24" name="Freeform 14">
                  <a:extLst>
                    <a:ext uri="{FF2B5EF4-FFF2-40B4-BE49-F238E27FC236}">
                      <a16:creationId xmlns="" xmlns:a16="http://schemas.microsoft.com/office/drawing/2014/main" id="{205D0928-C677-4B0B-ABE9-E66BCB8A8319}"/>
                    </a:ext>
                  </a:extLst>
                </p:cNvPr>
                <p:cNvSpPr>
                  <a:spLocks noEditPoints="1"/>
                </p:cNvSpPr>
                <p:nvPr/>
              </p:nvSpPr>
              <p:spPr>
                <a:xfrm>
                  <a:off x="8254350" y="468227"/>
                  <a:ext cx="321776" cy="268147"/>
                </a:xfrm>
                <a:custGeom>
                  <a:avLst/>
                  <a:gdLst/>
                  <a:ahLst/>
                  <a:cxnLst>
                    <a:cxn ang="0">
                      <a:pos x="248143" y="256622"/>
                    </a:cxn>
                    <a:cxn ang="0">
                      <a:pos x="0" y="256622"/>
                    </a:cxn>
                    <a:cxn ang="0">
                      <a:pos x="128858" y="99115"/>
                    </a:cxn>
                    <a:cxn ang="0">
                      <a:pos x="123703" y="94505"/>
                    </a:cxn>
                    <a:cxn ang="0">
                      <a:pos x="234889" y="110639"/>
                    </a:cxn>
                    <a:cxn ang="0">
                      <a:pos x="13254" y="90663"/>
                    </a:cxn>
                    <a:cxn ang="0">
                      <a:pos x="88360" y="194387"/>
                    </a:cxn>
                    <a:cxn ang="0">
                      <a:pos x="41971" y="163654"/>
                    </a:cxn>
                    <a:cxn ang="0">
                      <a:pos x="41971" y="173642"/>
                    </a:cxn>
                    <a:cxn ang="0">
                      <a:pos x="134012" y="142909"/>
                    </a:cxn>
                    <a:cxn ang="0">
                      <a:pos x="41971" y="142909"/>
                    </a:cxn>
                    <a:cxn ang="0">
                      <a:pos x="134012" y="133689"/>
                    </a:cxn>
                    <a:cxn ang="0">
                      <a:pos x="237834" y="112176"/>
                    </a:cxn>
                    <a:cxn ang="0">
                      <a:pos x="237834" y="112176"/>
                    </a:cxn>
                    <a:cxn ang="0">
                      <a:pos x="238571" y="16903"/>
                    </a:cxn>
                    <a:cxn ang="0">
                      <a:pos x="145793" y="60698"/>
                    </a:cxn>
                    <a:cxn ang="0">
                      <a:pos x="251825" y="66845"/>
                    </a:cxn>
                    <a:cxn ang="0">
                      <a:pos x="161256" y="46100"/>
                    </a:cxn>
                    <a:cxn ang="0">
                      <a:pos x="254770" y="116786"/>
                    </a:cxn>
                    <a:cxn ang="0">
                      <a:pos x="291586" y="69918"/>
                    </a:cxn>
                    <a:cxn ang="0">
                      <a:pos x="301159" y="80675"/>
                    </a:cxn>
                    <a:cxn ang="0">
                      <a:pos x="296004" y="68381"/>
                    </a:cxn>
                    <a:cxn ang="0">
                      <a:pos x="293795" y="131384"/>
                    </a:cxn>
                    <a:cxn ang="0">
                      <a:pos x="293059" y="143678"/>
                    </a:cxn>
                    <a:cxn ang="0">
                      <a:pos x="303368" y="143678"/>
                    </a:cxn>
                    <a:cxn ang="0">
                      <a:pos x="302631" y="131384"/>
                    </a:cxn>
                    <a:cxn ang="0">
                      <a:pos x="301159" y="102956"/>
                    </a:cxn>
                    <a:cxn ang="0">
                      <a:pos x="148002" y="144446"/>
                    </a:cxn>
                    <a:cxn ang="0">
                      <a:pos x="161992" y="201302"/>
                    </a:cxn>
                    <a:cxn ang="0">
                      <a:pos x="167883" y="196692"/>
                    </a:cxn>
                    <a:cxn ang="0">
                      <a:pos x="170092" y="189777"/>
                    </a:cxn>
                    <a:cxn ang="0">
                      <a:pos x="176719" y="194387"/>
                    </a:cxn>
                    <a:cxn ang="0">
                      <a:pos x="181137" y="205144"/>
                    </a:cxn>
                    <a:cxn ang="0">
                      <a:pos x="187028" y="209754"/>
                    </a:cxn>
                    <a:cxn ang="0">
                      <a:pos x="196600" y="208217"/>
                    </a:cxn>
                    <a:cxn ang="0">
                      <a:pos x="195127" y="202839"/>
                    </a:cxn>
                    <a:cxn ang="0">
                      <a:pos x="189973" y="192082"/>
                    </a:cxn>
                    <a:cxn ang="0">
                      <a:pos x="183346" y="187472"/>
                    </a:cxn>
                    <a:cxn ang="0">
                      <a:pos x="199545" y="178252"/>
                    </a:cxn>
                    <a:cxn ang="0">
                      <a:pos x="192918" y="175947"/>
                    </a:cxn>
                    <a:cxn ang="0">
                      <a:pos x="188500" y="169801"/>
                    </a:cxn>
                    <a:cxn ang="0">
                      <a:pos x="181873" y="168264"/>
                    </a:cxn>
                    <a:cxn ang="0">
                      <a:pos x="177455" y="162118"/>
                    </a:cxn>
                    <a:cxn ang="0">
                      <a:pos x="170828" y="159813"/>
                    </a:cxn>
                    <a:cxn ang="0">
                      <a:pos x="166410" y="154434"/>
                    </a:cxn>
                    <a:cxn ang="0">
                      <a:pos x="159047" y="152129"/>
                    </a:cxn>
                    <a:cxn ang="0">
                      <a:pos x="154629" y="145983"/>
                    </a:cxn>
                    <a:cxn ang="0">
                      <a:pos x="29453" y="108334"/>
                    </a:cxn>
                    <a:cxn ang="0">
                      <a:pos x="29453" y="224352"/>
                    </a:cxn>
                  </a:cxnLst>
                  <a:rect l="0" t="0" r="0" b="0"/>
                  <a:pathLst>
                    <a:path w="437" h="349">
                      <a:moveTo>
                        <a:pt x="0" y="322"/>
                      </a:moveTo>
                      <a:lnTo>
                        <a:pt x="337" y="322"/>
                      </a:lnTo>
                      <a:lnTo>
                        <a:pt x="337" y="334"/>
                      </a:lnTo>
                      <a:cubicBezTo>
                        <a:pt x="337" y="342"/>
                        <a:pt x="331" y="349"/>
                        <a:pt x="323" y="349"/>
                      </a:cubicBezTo>
                      <a:lnTo>
                        <a:pt x="14" y="349"/>
                      </a:lnTo>
                      <a:cubicBezTo>
                        <a:pt x="6" y="349"/>
                        <a:pt x="0" y="342"/>
                        <a:pt x="0" y="334"/>
                      </a:cubicBezTo>
                      <a:lnTo>
                        <a:pt x="0" y="322"/>
                      </a:lnTo>
                      <a:close/>
                      <a:moveTo>
                        <a:pt x="168" y="123"/>
                      </a:moveTo>
                      <a:cubicBezTo>
                        <a:pt x="172" y="123"/>
                        <a:pt x="175" y="126"/>
                        <a:pt x="175" y="129"/>
                      </a:cubicBezTo>
                      <a:cubicBezTo>
                        <a:pt x="175" y="133"/>
                        <a:pt x="172" y="135"/>
                        <a:pt x="168" y="135"/>
                      </a:cubicBezTo>
                      <a:cubicBezTo>
                        <a:pt x="165" y="135"/>
                        <a:pt x="162" y="133"/>
                        <a:pt x="162" y="129"/>
                      </a:cubicBezTo>
                      <a:cubicBezTo>
                        <a:pt x="162" y="126"/>
                        <a:pt x="165" y="123"/>
                        <a:pt x="168" y="123"/>
                      </a:cubicBezTo>
                      <a:close/>
                      <a:moveTo>
                        <a:pt x="18" y="118"/>
                      </a:moveTo>
                      <a:lnTo>
                        <a:pt x="208" y="118"/>
                      </a:lnTo>
                      <a:cubicBezTo>
                        <a:pt x="246" y="120"/>
                        <a:pt x="283" y="128"/>
                        <a:pt x="319" y="144"/>
                      </a:cubicBezTo>
                      <a:lnTo>
                        <a:pt x="319" y="315"/>
                      </a:lnTo>
                      <a:lnTo>
                        <a:pt x="18" y="315"/>
                      </a:lnTo>
                      <a:lnTo>
                        <a:pt x="18" y="118"/>
                      </a:lnTo>
                      <a:close/>
                      <a:moveTo>
                        <a:pt x="57" y="239"/>
                      </a:moveTo>
                      <a:lnTo>
                        <a:pt x="120" y="239"/>
                      </a:lnTo>
                      <a:lnTo>
                        <a:pt x="120" y="253"/>
                      </a:lnTo>
                      <a:lnTo>
                        <a:pt x="57" y="253"/>
                      </a:lnTo>
                      <a:lnTo>
                        <a:pt x="57" y="239"/>
                      </a:lnTo>
                      <a:close/>
                      <a:moveTo>
                        <a:pt x="57" y="213"/>
                      </a:moveTo>
                      <a:lnTo>
                        <a:pt x="182" y="213"/>
                      </a:lnTo>
                      <a:lnTo>
                        <a:pt x="182" y="226"/>
                      </a:lnTo>
                      <a:lnTo>
                        <a:pt x="57" y="226"/>
                      </a:lnTo>
                      <a:lnTo>
                        <a:pt x="57" y="213"/>
                      </a:lnTo>
                      <a:close/>
                      <a:moveTo>
                        <a:pt x="57" y="186"/>
                      </a:moveTo>
                      <a:lnTo>
                        <a:pt x="182" y="186"/>
                      </a:lnTo>
                      <a:lnTo>
                        <a:pt x="182" y="200"/>
                      </a:lnTo>
                      <a:lnTo>
                        <a:pt x="57" y="200"/>
                      </a:lnTo>
                      <a:lnTo>
                        <a:pt x="57" y="186"/>
                      </a:lnTo>
                      <a:close/>
                      <a:moveTo>
                        <a:pt x="57" y="160"/>
                      </a:moveTo>
                      <a:lnTo>
                        <a:pt x="182" y="160"/>
                      </a:lnTo>
                      <a:lnTo>
                        <a:pt x="182" y="174"/>
                      </a:lnTo>
                      <a:lnTo>
                        <a:pt x="57" y="174"/>
                      </a:lnTo>
                      <a:lnTo>
                        <a:pt x="57" y="160"/>
                      </a:lnTo>
                      <a:close/>
                      <a:moveTo>
                        <a:pt x="323" y="146"/>
                      </a:moveTo>
                      <a:cubicBezTo>
                        <a:pt x="328" y="148"/>
                        <a:pt x="339" y="154"/>
                        <a:pt x="342" y="156"/>
                      </a:cubicBezTo>
                      <a:cubicBezTo>
                        <a:pt x="350" y="161"/>
                        <a:pt x="330" y="164"/>
                        <a:pt x="323" y="165"/>
                      </a:cubicBezTo>
                      <a:lnTo>
                        <a:pt x="323" y="146"/>
                      </a:lnTo>
                      <a:close/>
                      <a:moveTo>
                        <a:pt x="396" y="91"/>
                      </a:moveTo>
                      <a:cubicBezTo>
                        <a:pt x="377" y="71"/>
                        <a:pt x="359" y="50"/>
                        <a:pt x="341" y="30"/>
                      </a:cubicBezTo>
                      <a:cubicBezTo>
                        <a:pt x="335" y="23"/>
                        <a:pt x="332" y="23"/>
                        <a:pt x="324" y="22"/>
                      </a:cubicBezTo>
                      <a:lnTo>
                        <a:pt x="133" y="1"/>
                      </a:lnTo>
                      <a:cubicBezTo>
                        <a:pt x="129" y="0"/>
                        <a:pt x="128" y="3"/>
                        <a:pt x="130" y="6"/>
                      </a:cubicBezTo>
                      <a:lnTo>
                        <a:pt x="198" y="79"/>
                      </a:lnTo>
                      <a:cubicBezTo>
                        <a:pt x="209" y="57"/>
                        <a:pt x="217" y="46"/>
                        <a:pt x="251" y="50"/>
                      </a:cubicBezTo>
                      <a:cubicBezTo>
                        <a:pt x="275" y="53"/>
                        <a:pt x="292" y="58"/>
                        <a:pt x="314" y="66"/>
                      </a:cubicBezTo>
                      <a:cubicBezTo>
                        <a:pt x="328" y="72"/>
                        <a:pt x="335" y="76"/>
                        <a:pt x="342" y="87"/>
                      </a:cubicBezTo>
                      <a:cubicBezTo>
                        <a:pt x="336" y="80"/>
                        <a:pt x="327" y="75"/>
                        <a:pt x="317" y="71"/>
                      </a:cubicBezTo>
                      <a:cubicBezTo>
                        <a:pt x="297" y="63"/>
                        <a:pt x="275" y="58"/>
                        <a:pt x="253" y="55"/>
                      </a:cubicBezTo>
                      <a:cubicBezTo>
                        <a:pt x="240" y="54"/>
                        <a:pt x="227" y="54"/>
                        <a:pt x="219" y="60"/>
                      </a:cubicBezTo>
                      <a:cubicBezTo>
                        <a:pt x="211" y="66"/>
                        <a:pt x="199" y="93"/>
                        <a:pt x="194" y="103"/>
                      </a:cubicBezTo>
                      <a:cubicBezTo>
                        <a:pt x="191" y="110"/>
                        <a:pt x="195" y="112"/>
                        <a:pt x="200" y="112"/>
                      </a:cubicBezTo>
                      <a:cubicBezTo>
                        <a:pt x="251" y="115"/>
                        <a:pt x="301" y="128"/>
                        <a:pt x="346" y="152"/>
                      </a:cubicBezTo>
                      <a:lnTo>
                        <a:pt x="347" y="126"/>
                      </a:lnTo>
                      <a:cubicBezTo>
                        <a:pt x="363" y="128"/>
                        <a:pt x="379" y="130"/>
                        <a:pt x="396" y="133"/>
                      </a:cubicBezTo>
                      <a:lnTo>
                        <a:pt x="396" y="91"/>
                      </a:lnTo>
                      <a:close/>
                      <a:moveTo>
                        <a:pt x="433" y="138"/>
                      </a:moveTo>
                      <a:cubicBezTo>
                        <a:pt x="435" y="138"/>
                        <a:pt x="437" y="135"/>
                        <a:pt x="435" y="133"/>
                      </a:cubicBezTo>
                      <a:cubicBezTo>
                        <a:pt x="426" y="124"/>
                        <a:pt x="417" y="114"/>
                        <a:pt x="409" y="105"/>
                      </a:cubicBezTo>
                      <a:lnTo>
                        <a:pt x="409" y="93"/>
                      </a:lnTo>
                      <a:cubicBezTo>
                        <a:pt x="409" y="91"/>
                        <a:pt x="407" y="90"/>
                        <a:pt x="405" y="90"/>
                      </a:cubicBezTo>
                      <a:lnTo>
                        <a:pt x="402" y="89"/>
                      </a:lnTo>
                      <a:lnTo>
                        <a:pt x="402" y="163"/>
                      </a:lnTo>
                      <a:cubicBezTo>
                        <a:pt x="400" y="163"/>
                        <a:pt x="400" y="164"/>
                        <a:pt x="400" y="165"/>
                      </a:cubicBezTo>
                      <a:lnTo>
                        <a:pt x="399" y="171"/>
                      </a:lnTo>
                      <a:cubicBezTo>
                        <a:pt x="399" y="173"/>
                        <a:pt x="400" y="174"/>
                        <a:pt x="400" y="176"/>
                      </a:cubicBezTo>
                      <a:lnTo>
                        <a:pt x="400" y="182"/>
                      </a:lnTo>
                      <a:cubicBezTo>
                        <a:pt x="400" y="184"/>
                        <a:pt x="399" y="185"/>
                        <a:pt x="398" y="187"/>
                      </a:cubicBezTo>
                      <a:lnTo>
                        <a:pt x="393" y="231"/>
                      </a:lnTo>
                      <a:cubicBezTo>
                        <a:pt x="396" y="236"/>
                        <a:pt x="414" y="236"/>
                        <a:pt x="417" y="231"/>
                      </a:cubicBezTo>
                      <a:lnTo>
                        <a:pt x="412" y="187"/>
                      </a:lnTo>
                      <a:cubicBezTo>
                        <a:pt x="412" y="185"/>
                        <a:pt x="411" y="184"/>
                        <a:pt x="411" y="182"/>
                      </a:cubicBezTo>
                      <a:lnTo>
                        <a:pt x="410" y="176"/>
                      </a:lnTo>
                      <a:cubicBezTo>
                        <a:pt x="410" y="174"/>
                        <a:pt x="412" y="174"/>
                        <a:pt x="411" y="171"/>
                      </a:cubicBezTo>
                      <a:lnTo>
                        <a:pt x="411" y="165"/>
                      </a:lnTo>
                      <a:cubicBezTo>
                        <a:pt x="411" y="164"/>
                        <a:pt x="410" y="163"/>
                        <a:pt x="409" y="163"/>
                      </a:cubicBezTo>
                      <a:lnTo>
                        <a:pt x="409" y="134"/>
                      </a:lnTo>
                      <a:cubicBezTo>
                        <a:pt x="417" y="135"/>
                        <a:pt x="425" y="137"/>
                        <a:pt x="433" y="138"/>
                      </a:cubicBezTo>
                      <a:close/>
                      <a:moveTo>
                        <a:pt x="206" y="187"/>
                      </a:moveTo>
                      <a:lnTo>
                        <a:pt x="201" y="188"/>
                      </a:lnTo>
                      <a:lnTo>
                        <a:pt x="217" y="267"/>
                      </a:lnTo>
                      <a:lnTo>
                        <a:pt x="221" y="266"/>
                      </a:lnTo>
                      <a:lnTo>
                        <a:pt x="220" y="262"/>
                      </a:lnTo>
                      <a:lnTo>
                        <a:pt x="224" y="261"/>
                      </a:lnTo>
                      <a:lnTo>
                        <a:pt x="224" y="257"/>
                      </a:lnTo>
                      <a:lnTo>
                        <a:pt x="228" y="256"/>
                      </a:lnTo>
                      <a:lnTo>
                        <a:pt x="227" y="252"/>
                      </a:lnTo>
                      <a:lnTo>
                        <a:pt x="231" y="251"/>
                      </a:lnTo>
                      <a:lnTo>
                        <a:pt x="231" y="247"/>
                      </a:lnTo>
                      <a:lnTo>
                        <a:pt x="235" y="246"/>
                      </a:lnTo>
                      <a:lnTo>
                        <a:pt x="236" y="253"/>
                      </a:lnTo>
                      <a:lnTo>
                        <a:pt x="240" y="253"/>
                      </a:lnTo>
                      <a:lnTo>
                        <a:pt x="241" y="260"/>
                      </a:lnTo>
                      <a:lnTo>
                        <a:pt x="245" y="260"/>
                      </a:lnTo>
                      <a:lnTo>
                        <a:pt x="246" y="267"/>
                      </a:lnTo>
                      <a:lnTo>
                        <a:pt x="250" y="266"/>
                      </a:lnTo>
                      <a:lnTo>
                        <a:pt x="251" y="274"/>
                      </a:lnTo>
                      <a:lnTo>
                        <a:pt x="254" y="273"/>
                      </a:lnTo>
                      <a:lnTo>
                        <a:pt x="255" y="277"/>
                      </a:lnTo>
                      <a:lnTo>
                        <a:pt x="267" y="275"/>
                      </a:lnTo>
                      <a:lnTo>
                        <a:pt x="267" y="271"/>
                      </a:lnTo>
                      <a:lnTo>
                        <a:pt x="270" y="271"/>
                      </a:lnTo>
                      <a:lnTo>
                        <a:pt x="268" y="263"/>
                      </a:lnTo>
                      <a:lnTo>
                        <a:pt x="265" y="264"/>
                      </a:lnTo>
                      <a:lnTo>
                        <a:pt x="263" y="257"/>
                      </a:lnTo>
                      <a:lnTo>
                        <a:pt x="259" y="257"/>
                      </a:lnTo>
                      <a:lnTo>
                        <a:pt x="258" y="250"/>
                      </a:lnTo>
                      <a:lnTo>
                        <a:pt x="254" y="251"/>
                      </a:lnTo>
                      <a:lnTo>
                        <a:pt x="253" y="243"/>
                      </a:lnTo>
                      <a:lnTo>
                        <a:pt x="249" y="244"/>
                      </a:lnTo>
                      <a:lnTo>
                        <a:pt x="248" y="240"/>
                      </a:lnTo>
                      <a:lnTo>
                        <a:pt x="272" y="235"/>
                      </a:lnTo>
                      <a:lnTo>
                        <a:pt x="271" y="232"/>
                      </a:lnTo>
                      <a:lnTo>
                        <a:pt x="267" y="233"/>
                      </a:lnTo>
                      <a:lnTo>
                        <a:pt x="267" y="228"/>
                      </a:lnTo>
                      <a:lnTo>
                        <a:pt x="262" y="229"/>
                      </a:lnTo>
                      <a:lnTo>
                        <a:pt x="262" y="225"/>
                      </a:lnTo>
                      <a:lnTo>
                        <a:pt x="257" y="226"/>
                      </a:lnTo>
                      <a:lnTo>
                        <a:pt x="256" y="221"/>
                      </a:lnTo>
                      <a:lnTo>
                        <a:pt x="252" y="222"/>
                      </a:lnTo>
                      <a:lnTo>
                        <a:pt x="251" y="218"/>
                      </a:lnTo>
                      <a:lnTo>
                        <a:pt x="247" y="219"/>
                      </a:lnTo>
                      <a:lnTo>
                        <a:pt x="246" y="215"/>
                      </a:lnTo>
                      <a:lnTo>
                        <a:pt x="242" y="215"/>
                      </a:lnTo>
                      <a:lnTo>
                        <a:pt x="241" y="211"/>
                      </a:lnTo>
                      <a:lnTo>
                        <a:pt x="237" y="212"/>
                      </a:lnTo>
                      <a:lnTo>
                        <a:pt x="236" y="208"/>
                      </a:lnTo>
                      <a:lnTo>
                        <a:pt x="232" y="208"/>
                      </a:lnTo>
                      <a:lnTo>
                        <a:pt x="231" y="204"/>
                      </a:lnTo>
                      <a:lnTo>
                        <a:pt x="227" y="205"/>
                      </a:lnTo>
                      <a:lnTo>
                        <a:pt x="226" y="201"/>
                      </a:lnTo>
                      <a:lnTo>
                        <a:pt x="221" y="202"/>
                      </a:lnTo>
                      <a:lnTo>
                        <a:pt x="221" y="197"/>
                      </a:lnTo>
                      <a:lnTo>
                        <a:pt x="216" y="198"/>
                      </a:lnTo>
                      <a:lnTo>
                        <a:pt x="215" y="194"/>
                      </a:lnTo>
                      <a:lnTo>
                        <a:pt x="211" y="195"/>
                      </a:lnTo>
                      <a:lnTo>
                        <a:pt x="210" y="190"/>
                      </a:lnTo>
                      <a:lnTo>
                        <a:pt x="207" y="191"/>
                      </a:lnTo>
                      <a:lnTo>
                        <a:pt x="206" y="187"/>
                      </a:lnTo>
                      <a:close/>
                      <a:moveTo>
                        <a:pt x="40" y="141"/>
                      </a:moveTo>
                      <a:lnTo>
                        <a:pt x="297" y="141"/>
                      </a:lnTo>
                      <a:lnTo>
                        <a:pt x="297" y="292"/>
                      </a:lnTo>
                      <a:lnTo>
                        <a:pt x="40" y="292"/>
                      </a:lnTo>
                      <a:lnTo>
                        <a:pt x="40" y="141"/>
                      </a:ln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nvGrpSpPr>
              <p:cNvPr id="25" name="组合 24">
                <a:extLst>
                  <a:ext uri="{FF2B5EF4-FFF2-40B4-BE49-F238E27FC236}">
                    <a16:creationId xmlns="" xmlns:a16="http://schemas.microsoft.com/office/drawing/2014/main" id="{EDE772D3-C617-4E93-B7A3-A606D04292F8}"/>
                  </a:ext>
                </a:extLst>
              </p:cNvPr>
              <p:cNvGrpSpPr/>
              <p:nvPr/>
            </p:nvGrpSpPr>
            <p:grpSpPr>
              <a:xfrm>
                <a:off x="10823599" y="577955"/>
                <a:ext cx="368108" cy="382389"/>
                <a:chOff x="10486350" y="391614"/>
                <a:chExt cx="421373" cy="437973"/>
              </a:xfrm>
            </p:grpSpPr>
            <p:sp>
              <p:nvSpPr>
                <p:cNvPr id="26" name="Oval 13">
                  <a:extLst>
                    <a:ext uri="{FF2B5EF4-FFF2-40B4-BE49-F238E27FC236}">
                      <a16:creationId xmlns="" xmlns:a16="http://schemas.microsoft.com/office/drawing/2014/main" id="{2F189F4C-BA54-45A4-9862-7045F21F7A3B}"/>
                    </a:ext>
                  </a:extLst>
                </p:cNvPr>
                <p:cNvSpPr/>
                <p:nvPr/>
              </p:nvSpPr>
              <p:spPr>
                <a:xfrm>
                  <a:off x="10486350" y="391614"/>
                  <a:ext cx="421373" cy="437973"/>
                </a:xfrm>
                <a:prstGeom prst="ellipse">
                  <a:avLst/>
                </a:prstGeom>
                <a:solidFill>
                  <a:srgbClr val="858585"/>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27" name="Freeform 15">
                  <a:extLst>
                    <a:ext uri="{FF2B5EF4-FFF2-40B4-BE49-F238E27FC236}">
                      <a16:creationId xmlns="" xmlns:a16="http://schemas.microsoft.com/office/drawing/2014/main" id="{17E2950D-1240-486B-84EF-65DB9100A6D5}"/>
                    </a:ext>
                  </a:extLst>
                </p:cNvPr>
                <p:cNvSpPr>
                  <a:spLocks noEditPoints="1"/>
                </p:cNvSpPr>
                <p:nvPr/>
              </p:nvSpPr>
              <p:spPr>
                <a:xfrm>
                  <a:off x="10532318" y="455458"/>
                  <a:ext cx="334545" cy="293685"/>
                </a:xfrm>
                <a:custGeom>
                  <a:avLst/>
                  <a:gdLst/>
                  <a:ahLst/>
                  <a:cxnLst>
                    <a:cxn ang="0">
                      <a:pos x="234329" y="182499"/>
                    </a:cxn>
                    <a:cxn ang="0">
                      <a:pos x="184958" y="182499"/>
                    </a:cxn>
                    <a:cxn ang="0">
                      <a:pos x="184958" y="233874"/>
                    </a:cxn>
                    <a:cxn ang="0">
                      <a:pos x="148850" y="233874"/>
                    </a:cxn>
                    <a:cxn ang="0">
                      <a:pos x="148850" y="182499"/>
                    </a:cxn>
                    <a:cxn ang="0">
                      <a:pos x="99479" y="182499"/>
                    </a:cxn>
                    <a:cxn ang="0">
                      <a:pos x="99479" y="144925"/>
                    </a:cxn>
                    <a:cxn ang="0">
                      <a:pos x="148850" y="144925"/>
                    </a:cxn>
                    <a:cxn ang="0">
                      <a:pos x="148850" y="93550"/>
                    </a:cxn>
                    <a:cxn ang="0">
                      <a:pos x="184958" y="93550"/>
                    </a:cxn>
                    <a:cxn ang="0">
                      <a:pos x="184958" y="144925"/>
                    </a:cxn>
                    <a:cxn ang="0">
                      <a:pos x="234329" y="144925"/>
                    </a:cxn>
                    <a:cxn ang="0">
                      <a:pos x="234329" y="182499"/>
                    </a:cxn>
                    <a:cxn ang="0">
                      <a:pos x="307280" y="94317"/>
                    </a:cxn>
                    <a:cxn ang="0">
                      <a:pos x="167273" y="69779"/>
                    </a:cxn>
                    <a:cxn ang="0">
                      <a:pos x="27265" y="94317"/>
                    </a:cxn>
                    <a:cxn ang="0">
                      <a:pos x="167273" y="293685"/>
                    </a:cxn>
                    <a:cxn ang="0">
                      <a:pos x="307280" y="94317"/>
                    </a:cxn>
                  </a:cxnLst>
                  <a:rect l="0" t="0" r="0" b="0"/>
                  <a:pathLst>
                    <a:path w="454" h="383">
                      <a:moveTo>
                        <a:pt x="318" y="238"/>
                      </a:moveTo>
                      <a:lnTo>
                        <a:pt x="251" y="238"/>
                      </a:lnTo>
                      <a:lnTo>
                        <a:pt x="251" y="305"/>
                      </a:lnTo>
                      <a:lnTo>
                        <a:pt x="202" y="305"/>
                      </a:lnTo>
                      <a:lnTo>
                        <a:pt x="202" y="238"/>
                      </a:lnTo>
                      <a:lnTo>
                        <a:pt x="135" y="238"/>
                      </a:lnTo>
                      <a:lnTo>
                        <a:pt x="135" y="189"/>
                      </a:lnTo>
                      <a:lnTo>
                        <a:pt x="202" y="189"/>
                      </a:lnTo>
                      <a:lnTo>
                        <a:pt x="202" y="122"/>
                      </a:lnTo>
                      <a:lnTo>
                        <a:pt x="251" y="122"/>
                      </a:lnTo>
                      <a:lnTo>
                        <a:pt x="251" y="189"/>
                      </a:lnTo>
                      <a:lnTo>
                        <a:pt x="318" y="189"/>
                      </a:lnTo>
                      <a:lnTo>
                        <a:pt x="318" y="238"/>
                      </a:lnTo>
                      <a:close/>
                      <a:moveTo>
                        <a:pt x="417" y="123"/>
                      </a:moveTo>
                      <a:cubicBezTo>
                        <a:pt x="384" y="0"/>
                        <a:pt x="249" y="77"/>
                        <a:pt x="227" y="91"/>
                      </a:cubicBezTo>
                      <a:cubicBezTo>
                        <a:pt x="204" y="77"/>
                        <a:pt x="69" y="1"/>
                        <a:pt x="37" y="123"/>
                      </a:cubicBezTo>
                      <a:cubicBezTo>
                        <a:pt x="0" y="265"/>
                        <a:pt x="226" y="382"/>
                        <a:pt x="227" y="383"/>
                      </a:cubicBezTo>
                      <a:cubicBezTo>
                        <a:pt x="227" y="383"/>
                        <a:pt x="454" y="263"/>
                        <a:pt x="417" y="123"/>
                      </a:cubicBez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nvGrpSpPr>
              <p:cNvPr id="31" name="组合 30">
                <a:extLst>
                  <a:ext uri="{FF2B5EF4-FFF2-40B4-BE49-F238E27FC236}">
                    <a16:creationId xmlns="" xmlns:a16="http://schemas.microsoft.com/office/drawing/2014/main" id="{96699630-266A-4CAD-B49F-9B7E0B518B31}"/>
                  </a:ext>
                </a:extLst>
              </p:cNvPr>
              <p:cNvGrpSpPr/>
              <p:nvPr/>
            </p:nvGrpSpPr>
            <p:grpSpPr>
              <a:xfrm>
                <a:off x="9676434" y="577955"/>
                <a:ext cx="366522" cy="382389"/>
                <a:chOff x="9338428" y="391614"/>
                <a:chExt cx="420096" cy="437973"/>
              </a:xfrm>
            </p:grpSpPr>
            <p:sp>
              <p:nvSpPr>
                <p:cNvPr id="32" name="Oval 12">
                  <a:extLst>
                    <a:ext uri="{FF2B5EF4-FFF2-40B4-BE49-F238E27FC236}">
                      <a16:creationId xmlns="" xmlns:a16="http://schemas.microsoft.com/office/drawing/2014/main" id="{F38E3F48-55B1-421F-9CC0-A9C79CF923E7}"/>
                    </a:ext>
                  </a:extLst>
                </p:cNvPr>
                <p:cNvSpPr/>
                <p:nvPr/>
              </p:nvSpPr>
              <p:spPr>
                <a:xfrm>
                  <a:off x="9338428" y="391614"/>
                  <a:ext cx="420096" cy="437973"/>
                </a:xfrm>
                <a:prstGeom prst="ellipse">
                  <a:avLst/>
                </a:prstGeom>
                <a:solidFill>
                  <a:srgbClr val="FDB402"/>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33" name="Freeform 19">
                  <a:extLst>
                    <a:ext uri="{FF2B5EF4-FFF2-40B4-BE49-F238E27FC236}">
                      <a16:creationId xmlns="" xmlns:a16="http://schemas.microsoft.com/office/drawing/2014/main" id="{F9E38022-4EEC-44AD-914E-E332446E739C}"/>
                    </a:ext>
                  </a:extLst>
                </p:cNvPr>
                <p:cNvSpPr>
                  <a:spLocks noEditPoints="1"/>
                </p:cNvSpPr>
                <p:nvPr/>
              </p:nvSpPr>
              <p:spPr>
                <a:xfrm>
                  <a:off x="9398442" y="495042"/>
                  <a:ext cx="315391" cy="277085"/>
                </a:xfrm>
                <a:custGeom>
                  <a:avLst/>
                  <a:gdLst/>
                  <a:ahLst/>
                  <a:cxnLst>
                    <a:cxn ang="0">
                      <a:pos x="165064" y="270177"/>
                    </a:cxn>
                    <a:cxn ang="0">
                      <a:pos x="307285" y="80593"/>
                    </a:cxn>
                    <a:cxn ang="0">
                      <a:pos x="298442" y="76755"/>
                    </a:cxn>
                    <a:cxn ang="0">
                      <a:pos x="212226" y="77522"/>
                    </a:cxn>
                    <a:cxn ang="0">
                      <a:pos x="165064" y="270177"/>
                    </a:cxn>
                    <a:cxn ang="0">
                      <a:pos x="310233" y="80593"/>
                    </a:cxn>
                    <a:cxn ang="0">
                      <a:pos x="310233" y="80593"/>
                    </a:cxn>
                    <a:cxn ang="0">
                      <a:pos x="5158" y="79057"/>
                    </a:cxn>
                    <a:cxn ang="0">
                      <a:pos x="146642" y="267107"/>
                    </a:cxn>
                    <a:cxn ang="0">
                      <a:pos x="100955" y="76755"/>
                    </a:cxn>
                    <a:cxn ang="0">
                      <a:pos x="16949" y="77522"/>
                    </a:cxn>
                    <a:cxn ang="0">
                      <a:pos x="5158" y="79057"/>
                    </a:cxn>
                    <a:cxn ang="0">
                      <a:pos x="145905" y="270945"/>
                    </a:cxn>
                    <a:cxn ang="0">
                      <a:pos x="145905" y="270945"/>
                    </a:cxn>
                    <a:cxn ang="0">
                      <a:pos x="156222" y="271712"/>
                    </a:cxn>
                    <a:cxn ang="0">
                      <a:pos x="204857" y="77522"/>
                    </a:cxn>
                    <a:cxn ang="0">
                      <a:pos x="202646" y="80593"/>
                    </a:cxn>
                    <a:cxn ang="0">
                      <a:pos x="108324" y="77522"/>
                    </a:cxn>
                    <a:cxn ang="0">
                      <a:pos x="156222" y="271712"/>
                    </a:cxn>
                    <a:cxn ang="0">
                      <a:pos x="220332" y="69847"/>
                    </a:cxn>
                    <a:cxn ang="0">
                      <a:pos x="313917" y="69847"/>
                    </a:cxn>
                    <a:cxn ang="0">
                      <a:pos x="259387" y="768"/>
                    </a:cxn>
                    <a:cxn ang="0">
                      <a:pos x="220332" y="69847"/>
                    </a:cxn>
                    <a:cxn ang="0">
                      <a:pos x="0" y="68312"/>
                    </a:cxn>
                    <a:cxn ang="0">
                      <a:pos x="92112" y="69847"/>
                    </a:cxn>
                    <a:cxn ang="0">
                      <a:pos x="54530" y="0"/>
                    </a:cxn>
                    <a:cxn ang="0">
                      <a:pos x="0" y="68312"/>
                    </a:cxn>
                    <a:cxn ang="0">
                      <a:pos x="109060" y="69847"/>
                    </a:cxn>
                    <a:cxn ang="0">
                      <a:pos x="203383" y="69079"/>
                    </a:cxn>
                    <a:cxn ang="0">
                      <a:pos x="155485" y="1535"/>
                    </a:cxn>
                    <a:cxn ang="0">
                      <a:pos x="109060" y="69847"/>
                    </a:cxn>
                    <a:cxn ang="0">
                      <a:pos x="101691" y="71382"/>
                    </a:cxn>
                    <a:cxn ang="0">
                      <a:pos x="148853" y="768"/>
                    </a:cxn>
                    <a:cxn ang="0">
                      <a:pos x="61162" y="1535"/>
                    </a:cxn>
                    <a:cxn ang="0">
                      <a:pos x="101691" y="71382"/>
                    </a:cxn>
                    <a:cxn ang="0">
                      <a:pos x="212963" y="71382"/>
                    </a:cxn>
                    <a:cxn ang="0">
                      <a:pos x="250544" y="768"/>
                    </a:cxn>
                    <a:cxn ang="0">
                      <a:pos x="165801" y="2303"/>
                    </a:cxn>
                    <a:cxn ang="0">
                      <a:pos x="212963" y="71382"/>
                    </a:cxn>
                  </a:cxnLst>
                  <a:rect l="0" t="0" r="0" b="0"/>
                  <a:pathLst>
                    <a:path w="428" h="361">
                      <a:moveTo>
                        <a:pt x="224" y="352"/>
                      </a:moveTo>
                      <a:lnTo>
                        <a:pt x="417" y="105"/>
                      </a:lnTo>
                      <a:cubicBezTo>
                        <a:pt x="412" y="102"/>
                        <a:pt x="413" y="100"/>
                        <a:pt x="405" y="100"/>
                      </a:cubicBezTo>
                      <a:lnTo>
                        <a:pt x="288" y="101"/>
                      </a:lnTo>
                      <a:lnTo>
                        <a:pt x="224" y="352"/>
                      </a:lnTo>
                      <a:close/>
                      <a:moveTo>
                        <a:pt x="421" y="105"/>
                      </a:moveTo>
                      <a:cubicBezTo>
                        <a:pt x="428" y="97"/>
                        <a:pt x="414" y="113"/>
                        <a:pt x="421" y="105"/>
                      </a:cubicBezTo>
                      <a:close/>
                      <a:moveTo>
                        <a:pt x="7" y="103"/>
                      </a:moveTo>
                      <a:lnTo>
                        <a:pt x="199" y="348"/>
                      </a:lnTo>
                      <a:lnTo>
                        <a:pt x="137" y="100"/>
                      </a:lnTo>
                      <a:lnTo>
                        <a:pt x="23" y="101"/>
                      </a:lnTo>
                      <a:lnTo>
                        <a:pt x="7" y="103"/>
                      </a:lnTo>
                      <a:close/>
                      <a:moveTo>
                        <a:pt x="198" y="353"/>
                      </a:moveTo>
                      <a:cubicBezTo>
                        <a:pt x="205" y="361"/>
                        <a:pt x="191" y="345"/>
                        <a:pt x="198" y="353"/>
                      </a:cubicBezTo>
                      <a:close/>
                      <a:moveTo>
                        <a:pt x="212" y="354"/>
                      </a:moveTo>
                      <a:lnTo>
                        <a:pt x="278" y="101"/>
                      </a:lnTo>
                      <a:lnTo>
                        <a:pt x="275" y="105"/>
                      </a:lnTo>
                      <a:lnTo>
                        <a:pt x="147" y="101"/>
                      </a:lnTo>
                      <a:lnTo>
                        <a:pt x="212" y="354"/>
                      </a:lnTo>
                      <a:close/>
                      <a:moveTo>
                        <a:pt x="299" y="91"/>
                      </a:moveTo>
                      <a:lnTo>
                        <a:pt x="426" y="91"/>
                      </a:lnTo>
                      <a:lnTo>
                        <a:pt x="352" y="1"/>
                      </a:lnTo>
                      <a:lnTo>
                        <a:pt x="299" y="91"/>
                      </a:lnTo>
                      <a:close/>
                      <a:moveTo>
                        <a:pt x="0" y="89"/>
                      </a:moveTo>
                      <a:lnTo>
                        <a:pt x="125" y="91"/>
                      </a:lnTo>
                      <a:lnTo>
                        <a:pt x="74" y="0"/>
                      </a:lnTo>
                      <a:lnTo>
                        <a:pt x="0" y="89"/>
                      </a:lnTo>
                      <a:close/>
                      <a:moveTo>
                        <a:pt x="148" y="91"/>
                      </a:moveTo>
                      <a:lnTo>
                        <a:pt x="276" y="90"/>
                      </a:lnTo>
                      <a:lnTo>
                        <a:pt x="211" y="2"/>
                      </a:lnTo>
                      <a:lnTo>
                        <a:pt x="148" y="91"/>
                      </a:lnTo>
                      <a:close/>
                      <a:moveTo>
                        <a:pt x="138" y="93"/>
                      </a:moveTo>
                      <a:lnTo>
                        <a:pt x="202" y="1"/>
                      </a:lnTo>
                      <a:lnTo>
                        <a:pt x="83" y="2"/>
                      </a:lnTo>
                      <a:lnTo>
                        <a:pt x="138" y="93"/>
                      </a:lnTo>
                      <a:close/>
                      <a:moveTo>
                        <a:pt x="289" y="93"/>
                      </a:moveTo>
                      <a:lnTo>
                        <a:pt x="340" y="1"/>
                      </a:lnTo>
                      <a:lnTo>
                        <a:pt x="225" y="3"/>
                      </a:lnTo>
                      <a:lnTo>
                        <a:pt x="289" y="93"/>
                      </a:ln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cxnSp>
          <p:nvCxnSpPr>
            <p:cNvPr id="4" name="直接连接符 3">
              <a:extLst>
                <a:ext uri="{FF2B5EF4-FFF2-40B4-BE49-F238E27FC236}">
                  <a16:creationId xmlns="" xmlns:a16="http://schemas.microsoft.com/office/drawing/2014/main" id="{6FD08865-C378-4B20-8EA7-0F026FB4E179}"/>
                </a:ext>
              </a:extLst>
            </p:cNvPr>
            <p:cNvCxnSpPr/>
            <p:nvPr/>
          </p:nvCxnSpPr>
          <p:spPr>
            <a:xfrm>
              <a:off x="1762699" y="1002621"/>
              <a:ext cx="10429301" cy="0"/>
            </a:xfrm>
            <a:prstGeom prst="line">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
        <p:nvSpPr>
          <p:cNvPr id="3" name="TextBox 2"/>
          <p:cNvSpPr txBox="1"/>
          <p:nvPr/>
        </p:nvSpPr>
        <p:spPr>
          <a:xfrm>
            <a:off x="6659246" y="319757"/>
            <a:ext cx="733892" cy="307777"/>
          </a:xfrm>
          <a:prstGeom prst="rect">
            <a:avLst/>
          </a:prstGeom>
          <a:noFill/>
        </p:spPr>
        <p:txBody>
          <a:bodyPr wrap="square" rtlCol="0">
            <a:spAutoFit/>
          </a:bodyPr>
          <a:lstStyle/>
          <a:p>
            <a:r>
              <a:rPr lang="zh-CN" altLang="en-US" sz="1400" b="1" dirty="0" smtClean="0"/>
              <a:t>智能</a:t>
            </a:r>
            <a:endParaRPr lang="zh-CN" altLang="en-US" sz="1400" b="1" dirty="0"/>
          </a:p>
        </p:txBody>
      </p:sp>
      <p:sp>
        <p:nvSpPr>
          <p:cNvPr id="35" name="TextBox 34"/>
          <p:cNvSpPr txBox="1"/>
          <p:nvPr/>
        </p:nvSpPr>
        <p:spPr>
          <a:xfrm>
            <a:off x="7545538" y="319757"/>
            <a:ext cx="733892" cy="307777"/>
          </a:xfrm>
          <a:prstGeom prst="rect">
            <a:avLst/>
          </a:prstGeom>
          <a:noFill/>
        </p:spPr>
        <p:txBody>
          <a:bodyPr wrap="square" rtlCol="0">
            <a:spAutoFit/>
          </a:bodyPr>
          <a:lstStyle/>
          <a:p>
            <a:r>
              <a:rPr lang="zh-CN" altLang="en-US" sz="1400" b="1" dirty="0"/>
              <a:t>高效</a:t>
            </a:r>
          </a:p>
        </p:txBody>
      </p:sp>
      <p:sp>
        <p:nvSpPr>
          <p:cNvPr id="36" name="TextBox 35"/>
          <p:cNvSpPr txBox="1"/>
          <p:nvPr/>
        </p:nvSpPr>
        <p:spPr>
          <a:xfrm>
            <a:off x="8414842" y="329733"/>
            <a:ext cx="733892" cy="307777"/>
          </a:xfrm>
          <a:prstGeom prst="rect">
            <a:avLst/>
          </a:prstGeom>
          <a:noFill/>
        </p:spPr>
        <p:txBody>
          <a:bodyPr wrap="square" rtlCol="0">
            <a:spAutoFit/>
          </a:bodyPr>
          <a:lstStyle/>
          <a:p>
            <a:r>
              <a:rPr lang="zh-CN" altLang="en-US" sz="1400" b="1" dirty="0" smtClean="0"/>
              <a:t>成本</a:t>
            </a:r>
            <a:endParaRPr lang="zh-CN" altLang="en-US" sz="1400" b="1" dirty="0"/>
          </a:p>
        </p:txBody>
      </p:sp>
      <p:sp>
        <p:nvSpPr>
          <p:cNvPr id="6" name="矩形 5"/>
          <p:cNvSpPr/>
          <p:nvPr/>
        </p:nvSpPr>
        <p:spPr>
          <a:xfrm>
            <a:off x="1257300" y="139096"/>
            <a:ext cx="4560864" cy="461665"/>
          </a:xfrm>
          <a:prstGeom prst="rect">
            <a:avLst/>
          </a:prstGeom>
        </p:spPr>
        <p:txBody>
          <a:bodyPr wrap="none">
            <a:spAutoFit/>
          </a:bodyPr>
          <a:lstStyle/>
          <a:p>
            <a:r>
              <a:rPr lang="zh-CN" altLang="en-US" sz="2400" dirty="0" smtClean="0"/>
              <a:t>二</a:t>
            </a:r>
            <a:r>
              <a:rPr lang="zh-CN" altLang="zh-CN" sz="2400" dirty="0" smtClean="0"/>
              <a:t>、</a:t>
            </a:r>
            <a:r>
              <a:rPr lang="en-US" altLang="zh-CN" sz="2400" dirty="0"/>
              <a:t>BDS</a:t>
            </a:r>
            <a:r>
              <a:rPr lang="zh-CN" altLang="zh-CN" sz="2400" dirty="0"/>
              <a:t>与</a:t>
            </a:r>
            <a:r>
              <a:rPr lang="en-US" altLang="zh-CN" sz="2400" dirty="0"/>
              <a:t>GPS</a:t>
            </a:r>
            <a:r>
              <a:rPr lang="zh-CN" altLang="zh-CN" sz="2400" dirty="0"/>
              <a:t>的组成及工作原理</a:t>
            </a:r>
          </a:p>
        </p:txBody>
      </p:sp>
      <p:sp>
        <p:nvSpPr>
          <p:cNvPr id="7" name="矩形 6"/>
          <p:cNvSpPr/>
          <p:nvPr/>
        </p:nvSpPr>
        <p:spPr>
          <a:xfrm>
            <a:off x="4343217" y="1131590"/>
            <a:ext cx="4355976" cy="3785652"/>
          </a:xfrm>
          <a:prstGeom prst="rect">
            <a:avLst/>
          </a:prstGeom>
        </p:spPr>
        <p:txBody>
          <a:bodyPr wrap="square">
            <a:spAutoFit/>
          </a:bodyPr>
          <a:lstStyle/>
          <a:p>
            <a:pPr>
              <a:lnSpc>
                <a:spcPct val="150000"/>
              </a:lnSpc>
            </a:pPr>
            <a:r>
              <a:rPr lang="zh-CN" altLang="zh-CN" sz="2000" dirty="0"/>
              <a:t>（三）全球导航卫星系统的工作原理</a:t>
            </a:r>
          </a:p>
          <a:p>
            <a:pPr>
              <a:lnSpc>
                <a:spcPct val="150000"/>
              </a:lnSpc>
            </a:pPr>
            <a:r>
              <a:rPr lang="zh-CN" altLang="zh-CN" sz="2000" dirty="0"/>
              <a:t>以</a:t>
            </a:r>
            <a:r>
              <a:rPr lang="en-US" altLang="zh-CN" sz="2000" dirty="0"/>
              <a:t>GPS</a:t>
            </a:r>
            <a:r>
              <a:rPr lang="zh-CN" altLang="zh-CN" sz="2000" dirty="0"/>
              <a:t>为例，</a:t>
            </a:r>
            <a:r>
              <a:rPr lang="en-US" altLang="zh-CN" sz="2000" dirty="0"/>
              <a:t>GPS</a:t>
            </a:r>
            <a:r>
              <a:rPr lang="zh-CN" altLang="zh-CN" sz="2000" dirty="0"/>
              <a:t>定位的基本原理是根据高速运动的卫星瞬间位置作为已知的起算数据，采用空间距离后方交会的方法，确定待测点的位置</a:t>
            </a:r>
            <a:r>
              <a:rPr lang="zh-CN" altLang="zh-CN" sz="2000" dirty="0" smtClean="0"/>
              <a:t>。</a:t>
            </a:r>
            <a:endParaRPr lang="en-US" altLang="zh-CN" sz="2000" dirty="0" smtClean="0"/>
          </a:p>
          <a:p>
            <a:pPr>
              <a:lnSpc>
                <a:spcPct val="150000"/>
              </a:lnSpc>
            </a:pPr>
            <a:r>
              <a:rPr lang="zh-CN" altLang="zh-CN" sz="2000" dirty="0"/>
              <a:t>衡量一个全球导航卫星系统是否足够优秀，主要看它的精度、速度和灵敏度。</a:t>
            </a:r>
          </a:p>
        </p:txBody>
      </p:sp>
      <p:pic>
        <p:nvPicPr>
          <p:cNvPr id="2050" name="图片 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1851670"/>
            <a:ext cx="4267551" cy="18722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99858215"/>
      </p:ext>
    </p:extLst>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 xmlns:a16="http://schemas.microsoft.com/office/drawing/2014/main" id="{1495F301-5D58-44A0-870C-E58C0EABD36A}"/>
              </a:ext>
            </a:extLst>
          </p:cNvPr>
          <p:cNvGrpSpPr/>
          <p:nvPr/>
        </p:nvGrpSpPr>
        <p:grpSpPr>
          <a:xfrm>
            <a:off x="-10552" y="-10550"/>
            <a:ext cx="9154552" cy="762516"/>
            <a:chOff x="-14069" y="-14067"/>
            <a:chExt cx="12206069" cy="1016688"/>
          </a:xfrm>
        </p:grpSpPr>
        <p:grpSp>
          <p:nvGrpSpPr>
            <p:cNvPr id="16" name="组合 15"/>
            <p:cNvGrpSpPr/>
            <p:nvPr/>
          </p:nvGrpSpPr>
          <p:grpSpPr>
            <a:xfrm>
              <a:off x="-14069" y="-14067"/>
              <a:ext cx="1690469" cy="1016688"/>
              <a:chOff x="-14069" y="-14068"/>
              <a:chExt cx="8860302" cy="6886134"/>
            </a:xfrm>
          </p:grpSpPr>
          <p:sp>
            <p:nvSpPr>
              <p:cNvPr id="17" name="直角三角形 16"/>
              <p:cNvSpPr/>
              <p:nvPr/>
            </p:nvSpPr>
            <p:spPr>
              <a:xfrm rot="5400000">
                <a:off x="-1740877" y="1740877"/>
                <a:ext cx="6858000" cy="3376246"/>
              </a:xfrm>
              <a:prstGeom prst="r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任意多边形 17"/>
              <p:cNvSpPr/>
              <p:nvPr/>
            </p:nvSpPr>
            <p:spPr>
              <a:xfrm>
                <a:off x="-14069" y="-2"/>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FDB4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2712719" y="-14068"/>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E635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 name="组合 1">
              <a:extLst>
                <a:ext uri="{FF2B5EF4-FFF2-40B4-BE49-F238E27FC236}">
                  <a16:creationId xmlns="" xmlns:a16="http://schemas.microsoft.com/office/drawing/2014/main" id="{F16F4591-60E9-4C9B-AF90-257FD1CF5AAD}"/>
                </a:ext>
              </a:extLst>
            </p:cNvPr>
            <p:cNvGrpSpPr/>
            <p:nvPr/>
          </p:nvGrpSpPr>
          <p:grpSpPr>
            <a:xfrm>
              <a:off x="8510887" y="453634"/>
              <a:ext cx="2671958" cy="382389"/>
              <a:chOff x="8519749" y="577955"/>
              <a:chExt cx="2671958" cy="382389"/>
            </a:xfrm>
          </p:grpSpPr>
          <p:grpSp>
            <p:nvGrpSpPr>
              <p:cNvPr id="22" name="组合 21">
                <a:extLst>
                  <a:ext uri="{FF2B5EF4-FFF2-40B4-BE49-F238E27FC236}">
                    <a16:creationId xmlns="" xmlns:a16="http://schemas.microsoft.com/office/drawing/2014/main" id="{3572C76C-95D1-4FF5-BB80-B735C985DE2B}"/>
                  </a:ext>
                </a:extLst>
              </p:cNvPr>
              <p:cNvGrpSpPr/>
              <p:nvPr/>
            </p:nvGrpSpPr>
            <p:grpSpPr>
              <a:xfrm>
                <a:off x="8519749" y="577955"/>
                <a:ext cx="368108" cy="382389"/>
                <a:chOff x="8181567" y="391614"/>
                <a:chExt cx="420096" cy="437973"/>
              </a:xfrm>
            </p:grpSpPr>
            <p:sp>
              <p:nvSpPr>
                <p:cNvPr id="23" name="Oval 11">
                  <a:extLst>
                    <a:ext uri="{FF2B5EF4-FFF2-40B4-BE49-F238E27FC236}">
                      <a16:creationId xmlns="" xmlns:a16="http://schemas.microsoft.com/office/drawing/2014/main" id="{B2E6A8A3-322E-4A52-8E71-C45B316F5C18}"/>
                    </a:ext>
                  </a:extLst>
                </p:cNvPr>
                <p:cNvSpPr/>
                <p:nvPr/>
              </p:nvSpPr>
              <p:spPr>
                <a:xfrm>
                  <a:off x="8181567" y="391614"/>
                  <a:ext cx="420096" cy="437973"/>
                </a:xfrm>
                <a:prstGeom prst="ellipse">
                  <a:avLst/>
                </a:prstGeom>
                <a:solidFill>
                  <a:srgbClr val="E6353F"/>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24" name="Freeform 14">
                  <a:extLst>
                    <a:ext uri="{FF2B5EF4-FFF2-40B4-BE49-F238E27FC236}">
                      <a16:creationId xmlns="" xmlns:a16="http://schemas.microsoft.com/office/drawing/2014/main" id="{205D0928-C677-4B0B-ABE9-E66BCB8A8319}"/>
                    </a:ext>
                  </a:extLst>
                </p:cNvPr>
                <p:cNvSpPr>
                  <a:spLocks noEditPoints="1"/>
                </p:cNvSpPr>
                <p:nvPr/>
              </p:nvSpPr>
              <p:spPr>
                <a:xfrm>
                  <a:off x="8254350" y="468227"/>
                  <a:ext cx="321776" cy="268147"/>
                </a:xfrm>
                <a:custGeom>
                  <a:avLst/>
                  <a:gdLst/>
                  <a:ahLst/>
                  <a:cxnLst>
                    <a:cxn ang="0">
                      <a:pos x="248143" y="256622"/>
                    </a:cxn>
                    <a:cxn ang="0">
                      <a:pos x="0" y="256622"/>
                    </a:cxn>
                    <a:cxn ang="0">
                      <a:pos x="128858" y="99115"/>
                    </a:cxn>
                    <a:cxn ang="0">
                      <a:pos x="123703" y="94505"/>
                    </a:cxn>
                    <a:cxn ang="0">
                      <a:pos x="234889" y="110639"/>
                    </a:cxn>
                    <a:cxn ang="0">
                      <a:pos x="13254" y="90663"/>
                    </a:cxn>
                    <a:cxn ang="0">
                      <a:pos x="88360" y="194387"/>
                    </a:cxn>
                    <a:cxn ang="0">
                      <a:pos x="41971" y="163654"/>
                    </a:cxn>
                    <a:cxn ang="0">
                      <a:pos x="41971" y="173642"/>
                    </a:cxn>
                    <a:cxn ang="0">
                      <a:pos x="134012" y="142909"/>
                    </a:cxn>
                    <a:cxn ang="0">
                      <a:pos x="41971" y="142909"/>
                    </a:cxn>
                    <a:cxn ang="0">
                      <a:pos x="134012" y="133689"/>
                    </a:cxn>
                    <a:cxn ang="0">
                      <a:pos x="237834" y="112176"/>
                    </a:cxn>
                    <a:cxn ang="0">
                      <a:pos x="237834" y="112176"/>
                    </a:cxn>
                    <a:cxn ang="0">
                      <a:pos x="238571" y="16903"/>
                    </a:cxn>
                    <a:cxn ang="0">
                      <a:pos x="145793" y="60698"/>
                    </a:cxn>
                    <a:cxn ang="0">
                      <a:pos x="251825" y="66845"/>
                    </a:cxn>
                    <a:cxn ang="0">
                      <a:pos x="161256" y="46100"/>
                    </a:cxn>
                    <a:cxn ang="0">
                      <a:pos x="254770" y="116786"/>
                    </a:cxn>
                    <a:cxn ang="0">
                      <a:pos x="291586" y="69918"/>
                    </a:cxn>
                    <a:cxn ang="0">
                      <a:pos x="301159" y="80675"/>
                    </a:cxn>
                    <a:cxn ang="0">
                      <a:pos x="296004" y="68381"/>
                    </a:cxn>
                    <a:cxn ang="0">
                      <a:pos x="293795" y="131384"/>
                    </a:cxn>
                    <a:cxn ang="0">
                      <a:pos x="293059" y="143678"/>
                    </a:cxn>
                    <a:cxn ang="0">
                      <a:pos x="303368" y="143678"/>
                    </a:cxn>
                    <a:cxn ang="0">
                      <a:pos x="302631" y="131384"/>
                    </a:cxn>
                    <a:cxn ang="0">
                      <a:pos x="301159" y="102956"/>
                    </a:cxn>
                    <a:cxn ang="0">
                      <a:pos x="148002" y="144446"/>
                    </a:cxn>
                    <a:cxn ang="0">
                      <a:pos x="161992" y="201302"/>
                    </a:cxn>
                    <a:cxn ang="0">
                      <a:pos x="167883" y="196692"/>
                    </a:cxn>
                    <a:cxn ang="0">
                      <a:pos x="170092" y="189777"/>
                    </a:cxn>
                    <a:cxn ang="0">
                      <a:pos x="176719" y="194387"/>
                    </a:cxn>
                    <a:cxn ang="0">
                      <a:pos x="181137" y="205144"/>
                    </a:cxn>
                    <a:cxn ang="0">
                      <a:pos x="187028" y="209754"/>
                    </a:cxn>
                    <a:cxn ang="0">
                      <a:pos x="196600" y="208217"/>
                    </a:cxn>
                    <a:cxn ang="0">
                      <a:pos x="195127" y="202839"/>
                    </a:cxn>
                    <a:cxn ang="0">
                      <a:pos x="189973" y="192082"/>
                    </a:cxn>
                    <a:cxn ang="0">
                      <a:pos x="183346" y="187472"/>
                    </a:cxn>
                    <a:cxn ang="0">
                      <a:pos x="199545" y="178252"/>
                    </a:cxn>
                    <a:cxn ang="0">
                      <a:pos x="192918" y="175947"/>
                    </a:cxn>
                    <a:cxn ang="0">
                      <a:pos x="188500" y="169801"/>
                    </a:cxn>
                    <a:cxn ang="0">
                      <a:pos x="181873" y="168264"/>
                    </a:cxn>
                    <a:cxn ang="0">
                      <a:pos x="177455" y="162118"/>
                    </a:cxn>
                    <a:cxn ang="0">
                      <a:pos x="170828" y="159813"/>
                    </a:cxn>
                    <a:cxn ang="0">
                      <a:pos x="166410" y="154434"/>
                    </a:cxn>
                    <a:cxn ang="0">
                      <a:pos x="159047" y="152129"/>
                    </a:cxn>
                    <a:cxn ang="0">
                      <a:pos x="154629" y="145983"/>
                    </a:cxn>
                    <a:cxn ang="0">
                      <a:pos x="29453" y="108334"/>
                    </a:cxn>
                    <a:cxn ang="0">
                      <a:pos x="29453" y="224352"/>
                    </a:cxn>
                  </a:cxnLst>
                  <a:rect l="0" t="0" r="0" b="0"/>
                  <a:pathLst>
                    <a:path w="437" h="349">
                      <a:moveTo>
                        <a:pt x="0" y="322"/>
                      </a:moveTo>
                      <a:lnTo>
                        <a:pt x="337" y="322"/>
                      </a:lnTo>
                      <a:lnTo>
                        <a:pt x="337" y="334"/>
                      </a:lnTo>
                      <a:cubicBezTo>
                        <a:pt x="337" y="342"/>
                        <a:pt x="331" y="349"/>
                        <a:pt x="323" y="349"/>
                      </a:cubicBezTo>
                      <a:lnTo>
                        <a:pt x="14" y="349"/>
                      </a:lnTo>
                      <a:cubicBezTo>
                        <a:pt x="6" y="349"/>
                        <a:pt x="0" y="342"/>
                        <a:pt x="0" y="334"/>
                      </a:cubicBezTo>
                      <a:lnTo>
                        <a:pt x="0" y="322"/>
                      </a:lnTo>
                      <a:close/>
                      <a:moveTo>
                        <a:pt x="168" y="123"/>
                      </a:moveTo>
                      <a:cubicBezTo>
                        <a:pt x="172" y="123"/>
                        <a:pt x="175" y="126"/>
                        <a:pt x="175" y="129"/>
                      </a:cubicBezTo>
                      <a:cubicBezTo>
                        <a:pt x="175" y="133"/>
                        <a:pt x="172" y="135"/>
                        <a:pt x="168" y="135"/>
                      </a:cubicBezTo>
                      <a:cubicBezTo>
                        <a:pt x="165" y="135"/>
                        <a:pt x="162" y="133"/>
                        <a:pt x="162" y="129"/>
                      </a:cubicBezTo>
                      <a:cubicBezTo>
                        <a:pt x="162" y="126"/>
                        <a:pt x="165" y="123"/>
                        <a:pt x="168" y="123"/>
                      </a:cubicBezTo>
                      <a:close/>
                      <a:moveTo>
                        <a:pt x="18" y="118"/>
                      </a:moveTo>
                      <a:lnTo>
                        <a:pt x="208" y="118"/>
                      </a:lnTo>
                      <a:cubicBezTo>
                        <a:pt x="246" y="120"/>
                        <a:pt x="283" y="128"/>
                        <a:pt x="319" y="144"/>
                      </a:cubicBezTo>
                      <a:lnTo>
                        <a:pt x="319" y="315"/>
                      </a:lnTo>
                      <a:lnTo>
                        <a:pt x="18" y="315"/>
                      </a:lnTo>
                      <a:lnTo>
                        <a:pt x="18" y="118"/>
                      </a:lnTo>
                      <a:close/>
                      <a:moveTo>
                        <a:pt x="57" y="239"/>
                      </a:moveTo>
                      <a:lnTo>
                        <a:pt x="120" y="239"/>
                      </a:lnTo>
                      <a:lnTo>
                        <a:pt x="120" y="253"/>
                      </a:lnTo>
                      <a:lnTo>
                        <a:pt x="57" y="253"/>
                      </a:lnTo>
                      <a:lnTo>
                        <a:pt x="57" y="239"/>
                      </a:lnTo>
                      <a:close/>
                      <a:moveTo>
                        <a:pt x="57" y="213"/>
                      </a:moveTo>
                      <a:lnTo>
                        <a:pt x="182" y="213"/>
                      </a:lnTo>
                      <a:lnTo>
                        <a:pt x="182" y="226"/>
                      </a:lnTo>
                      <a:lnTo>
                        <a:pt x="57" y="226"/>
                      </a:lnTo>
                      <a:lnTo>
                        <a:pt x="57" y="213"/>
                      </a:lnTo>
                      <a:close/>
                      <a:moveTo>
                        <a:pt x="57" y="186"/>
                      </a:moveTo>
                      <a:lnTo>
                        <a:pt x="182" y="186"/>
                      </a:lnTo>
                      <a:lnTo>
                        <a:pt x="182" y="200"/>
                      </a:lnTo>
                      <a:lnTo>
                        <a:pt x="57" y="200"/>
                      </a:lnTo>
                      <a:lnTo>
                        <a:pt x="57" y="186"/>
                      </a:lnTo>
                      <a:close/>
                      <a:moveTo>
                        <a:pt x="57" y="160"/>
                      </a:moveTo>
                      <a:lnTo>
                        <a:pt x="182" y="160"/>
                      </a:lnTo>
                      <a:lnTo>
                        <a:pt x="182" y="174"/>
                      </a:lnTo>
                      <a:lnTo>
                        <a:pt x="57" y="174"/>
                      </a:lnTo>
                      <a:lnTo>
                        <a:pt x="57" y="160"/>
                      </a:lnTo>
                      <a:close/>
                      <a:moveTo>
                        <a:pt x="323" y="146"/>
                      </a:moveTo>
                      <a:cubicBezTo>
                        <a:pt x="328" y="148"/>
                        <a:pt x="339" y="154"/>
                        <a:pt x="342" y="156"/>
                      </a:cubicBezTo>
                      <a:cubicBezTo>
                        <a:pt x="350" y="161"/>
                        <a:pt x="330" y="164"/>
                        <a:pt x="323" y="165"/>
                      </a:cubicBezTo>
                      <a:lnTo>
                        <a:pt x="323" y="146"/>
                      </a:lnTo>
                      <a:close/>
                      <a:moveTo>
                        <a:pt x="396" y="91"/>
                      </a:moveTo>
                      <a:cubicBezTo>
                        <a:pt x="377" y="71"/>
                        <a:pt x="359" y="50"/>
                        <a:pt x="341" y="30"/>
                      </a:cubicBezTo>
                      <a:cubicBezTo>
                        <a:pt x="335" y="23"/>
                        <a:pt x="332" y="23"/>
                        <a:pt x="324" y="22"/>
                      </a:cubicBezTo>
                      <a:lnTo>
                        <a:pt x="133" y="1"/>
                      </a:lnTo>
                      <a:cubicBezTo>
                        <a:pt x="129" y="0"/>
                        <a:pt x="128" y="3"/>
                        <a:pt x="130" y="6"/>
                      </a:cubicBezTo>
                      <a:lnTo>
                        <a:pt x="198" y="79"/>
                      </a:lnTo>
                      <a:cubicBezTo>
                        <a:pt x="209" y="57"/>
                        <a:pt x="217" y="46"/>
                        <a:pt x="251" y="50"/>
                      </a:cubicBezTo>
                      <a:cubicBezTo>
                        <a:pt x="275" y="53"/>
                        <a:pt x="292" y="58"/>
                        <a:pt x="314" y="66"/>
                      </a:cubicBezTo>
                      <a:cubicBezTo>
                        <a:pt x="328" y="72"/>
                        <a:pt x="335" y="76"/>
                        <a:pt x="342" y="87"/>
                      </a:cubicBezTo>
                      <a:cubicBezTo>
                        <a:pt x="336" y="80"/>
                        <a:pt x="327" y="75"/>
                        <a:pt x="317" y="71"/>
                      </a:cubicBezTo>
                      <a:cubicBezTo>
                        <a:pt x="297" y="63"/>
                        <a:pt x="275" y="58"/>
                        <a:pt x="253" y="55"/>
                      </a:cubicBezTo>
                      <a:cubicBezTo>
                        <a:pt x="240" y="54"/>
                        <a:pt x="227" y="54"/>
                        <a:pt x="219" y="60"/>
                      </a:cubicBezTo>
                      <a:cubicBezTo>
                        <a:pt x="211" y="66"/>
                        <a:pt x="199" y="93"/>
                        <a:pt x="194" y="103"/>
                      </a:cubicBezTo>
                      <a:cubicBezTo>
                        <a:pt x="191" y="110"/>
                        <a:pt x="195" y="112"/>
                        <a:pt x="200" y="112"/>
                      </a:cubicBezTo>
                      <a:cubicBezTo>
                        <a:pt x="251" y="115"/>
                        <a:pt x="301" y="128"/>
                        <a:pt x="346" y="152"/>
                      </a:cubicBezTo>
                      <a:lnTo>
                        <a:pt x="347" y="126"/>
                      </a:lnTo>
                      <a:cubicBezTo>
                        <a:pt x="363" y="128"/>
                        <a:pt x="379" y="130"/>
                        <a:pt x="396" y="133"/>
                      </a:cubicBezTo>
                      <a:lnTo>
                        <a:pt x="396" y="91"/>
                      </a:lnTo>
                      <a:close/>
                      <a:moveTo>
                        <a:pt x="433" y="138"/>
                      </a:moveTo>
                      <a:cubicBezTo>
                        <a:pt x="435" y="138"/>
                        <a:pt x="437" y="135"/>
                        <a:pt x="435" y="133"/>
                      </a:cubicBezTo>
                      <a:cubicBezTo>
                        <a:pt x="426" y="124"/>
                        <a:pt x="417" y="114"/>
                        <a:pt x="409" y="105"/>
                      </a:cubicBezTo>
                      <a:lnTo>
                        <a:pt x="409" y="93"/>
                      </a:lnTo>
                      <a:cubicBezTo>
                        <a:pt x="409" y="91"/>
                        <a:pt x="407" y="90"/>
                        <a:pt x="405" y="90"/>
                      </a:cubicBezTo>
                      <a:lnTo>
                        <a:pt x="402" y="89"/>
                      </a:lnTo>
                      <a:lnTo>
                        <a:pt x="402" y="163"/>
                      </a:lnTo>
                      <a:cubicBezTo>
                        <a:pt x="400" y="163"/>
                        <a:pt x="400" y="164"/>
                        <a:pt x="400" y="165"/>
                      </a:cubicBezTo>
                      <a:lnTo>
                        <a:pt x="399" y="171"/>
                      </a:lnTo>
                      <a:cubicBezTo>
                        <a:pt x="399" y="173"/>
                        <a:pt x="400" y="174"/>
                        <a:pt x="400" y="176"/>
                      </a:cubicBezTo>
                      <a:lnTo>
                        <a:pt x="400" y="182"/>
                      </a:lnTo>
                      <a:cubicBezTo>
                        <a:pt x="400" y="184"/>
                        <a:pt x="399" y="185"/>
                        <a:pt x="398" y="187"/>
                      </a:cubicBezTo>
                      <a:lnTo>
                        <a:pt x="393" y="231"/>
                      </a:lnTo>
                      <a:cubicBezTo>
                        <a:pt x="396" y="236"/>
                        <a:pt x="414" y="236"/>
                        <a:pt x="417" y="231"/>
                      </a:cubicBezTo>
                      <a:lnTo>
                        <a:pt x="412" y="187"/>
                      </a:lnTo>
                      <a:cubicBezTo>
                        <a:pt x="412" y="185"/>
                        <a:pt x="411" y="184"/>
                        <a:pt x="411" y="182"/>
                      </a:cubicBezTo>
                      <a:lnTo>
                        <a:pt x="410" y="176"/>
                      </a:lnTo>
                      <a:cubicBezTo>
                        <a:pt x="410" y="174"/>
                        <a:pt x="412" y="174"/>
                        <a:pt x="411" y="171"/>
                      </a:cubicBezTo>
                      <a:lnTo>
                        <a:pt x="411" y="165"/>
                      </a:lnTo>
                      <a:cubicBezTo>
                        <a:pt x="411" y="164"/>
                        <a:pt x="410" y="163"/>
                        <a:pt x="409" y="163"/>
                      </a:cubicBezTo>
                      <a:lnTo>
                        <a:pt x="409" y="134"/>
                      </a:lnTo>
                      <a:cubicBezTo>
                        <a:pt x="417" y="135"/>
                        <a:pt x="425" y="137"/>
                        <a:pt x="433" y="138"/>
                      </a:cubicBezTo>
                      <a:close/>
                      <a:moveTo>
                        <a:pt x="206" y="187"/>
                      </a:moveTo>
                      <a:lnTo>
                        <a:pt x="201" y="188"/>
                      </a:lnTo>
                      <a:lnTo>
                        <a:pt x="217" y="267"/>
                      </a:lnTo>
                      <a:lnTo>
                        <a:pt x="221" y="266"/>
                      </a:lnTo>
                      <a:lnTo>
                        <a:pt x="220" y="262"/>
                      </a:lnTo>
                      <a:lnTo>
                        <a:pt x="224" y="261"/>
                      </a:lnTo>
                      <a:lnTo>
                        <a:pt x="224" y="257"/>
                      </a:lnTo>
                      <a:lnTo>
                        <a:pt x="228" y="256"/>
                      </a:lnTo>
                      <a:lnTo>
                        <a:pt x="227" y="252"/>
                      </a:lnTo>
                      <a:lnTo>
                        <a:pt x="231" y="251"/>
                      </a:lnTo>
                      <a:lnTo>
                        <a:pt x="231" y="247"/>
                      </a:lnTo>
                      <a:lnTo>
                        <a:pt x="235" y="246"/>
                      </a:lnTo>
                      <a:lnTo>
                        <a:pt x="236" y="253"/>
                      </a:lnTo>
                      <a:lnTo>
                        <a:pt x="240" y="253"/>
                      </a:lnTo>
                      <a:lnTo>
                        <a:pt x="241" y="260"/>
                      </a:lnTo>
                      <a:lnTo>
                        <a:pt x="245" y="260"/>
                      </a:lnTo>
                      <a:lnTo>
                        <a:pt x="246" y="267"/>
                      </a:lnTo>
                      <a:lnTo>
                        <a:pt x="250" y="266"/>
                      </a:lnTo>
                      <a:lnTo>
                        <a:pt x="251" y="274"/>
                      </a:lnTo>
                      <a:lnTo>
                        <a:pt x="254" y="273"/>
                      </a:lnTo>
                      <a:lnTo>
                        <a:pt x="255" y="277"/>
                      </a:lnTo>
                      <a:lnTo>
                        <a:pt x="267" y="275"/>
                      </a:lnTo>
                      <a:lnTo>
                        <a:pt x="267" y="271"/>
                      </a:lnTo>
                      <a:lnTo>
                        <a:pt x="270" y="271"/>
                      </a:lnTo>
                      <a:lnTo>
                        <a:pt x="268" y="263"/>
                      </a:lnTo>
                      <a:lnTo>
                        <a:pt x="265" y="264"/>
                      </a:lnTo>
                      <a:lnTo>
                        <a:pt x="263" y="257"/>
                      </a:lnTo>
                      <a:lnTo>
                        <a:pt x="259" y="257"/>
                      </a:lnTo>
                      <a:lnTo>
                        <a:pt x="258" y="250"/>
                      </a:lnTo>
                      <a:lnTo>
                        <a:pt x="254" y="251"/>
                      </a:lnTo>
                      <a:lnTo>
                        <a:pt x="253" y="243"/>
                      </a:lnTo>
                      <a:lnTo>
                        <a:pt x="249" y="244"/>
                      </a:lnTo>
                      <a:lnTo>
                        <a:pt x="248" y="240"/>
                      </a:lnTo>
                      <a:lnTo>
                        <a:pt x="272" y="235"/>
                      </a:lnTo>
                      <a:lnTo>
                        <a:pt x="271" y="232"/>
                      </a:lnTo>
                      <a:lnTo>
                        <a:pt x="267" y="233"/>
                      </a:lnTo>
                      <a:lnTo>
                        <a:pt x="267" y="228"/>
                      </a:lnTo>
                      <a:lnTo>
                        <a:pt x="262" y="229"/>
                      </a:lnTo>
                      <a:lnTo>
                        <a:pt x="262" y="225"/>
                      </a:lnTo>
                      <a:lnTo>
                        <a:pt x="257" y="226"/>
                      </a:lnTo>
                      <a:lnTo>
                        <a:pt x="256" y="221"/>
                      </a:lnTo>
                      <a:lnTo>
                        <a:pt x="252" y="222"/>
                      </a:lnTo>
                      <a:lnTo>
                        <a:pt x="251" y="218"/>
                      </a:lnTo>
                      <a:lnTo>
                        <a:pt x="247" y="219"/>
                      </a:lnTo>
                      <a:lnTo>
                        <a:pt x="246" y="215"/>
                      </a:lnTo>
                      <a:lnTo>
                        <a:pt x="242" y="215"/>
                      </a:lnTo>
                      <a:lnTo>
                        <a:pt x="241" y="211"/>
                      </a:lnTo>
                      <a:lnTo>
                        <a:pt x="237" y="212"/>
                      </a:lnTo>
                      <a:lnTo>
                        <a:pt x="236" y="208"/>
                      </a:lnTo>
                      <a:lnTo>
                        <a:pt x="232" y="208"/>
                      </a:lnTo>
                      <a:lnTo>
                        <a:pt x="231" y="204"/>
                      </a:lnTo>
                      <a:lnTo>
                        <a:pt x="227" y="205"/>
                      </a:lnTo>
                      <a:lnTo>
                        <a:pt x="226" y="201"/>
                      </a:lnTo>
                      <a:lnTo>
                        <a:pt x="221" y="202"/>
                      </a:lnTo>
                      <a:lnTo>
                        <a:pt x="221" y="197"/>
                      </a:lnTo>
                      <a:lnTo>
                        <a:pt x="216" y="198"/>
                      </a:lnTo>
                      <a:lnTo>
                        <a:pt x="215" y="194"/>
                      </a:lnTo>
                      <a:lnTo>
                        <a:pt x="211" y="195"/>
                      </a:lnTo>
                      <a:lnTo>
                        <a:pt x="210" y="190"/>
                      </a:lnTo>
                      <a:lnTo>
                        <a:pt x="207" y="191"/>
                      </a:lnTo>
                      <a:lnTo>
                        <a:pt x="206" y="187"/>
                      </a:lnTo>
                      <a:close/>
                      <a:moveTo>
                        <a:pt x="40" y="141"/>
                      </a:moveTo>
                      <a:lnTo>
                        <a:pt x="297" y="141"/>
                      </a:lnTo>
                      <a:lnTo>
                        <a:pt x="297" y="292"/>
                      </a:lnTo>
                      <a:lnTo>
                        <a:pt x="40" y="292"/>
                      </a:lnTo>
                      <a:lnTo>
                        <a:pt x="40" y="141"/>
                      </a:ln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nvGrpSpPr>
              <p:cNvPr id="25" name="组合 24">
                <a:extLst>
                  <a:ext uri="{FF2B5EF4-FFF2-40B4-BE49-F238E27FC236}">
                    <a16:creationId xmlns="" xmlns:a16="http://schemas.microsoft.com/office/drawing/2014/main" id="{EDE772D3-C617-4E93-B7A3-A606D04292F8}"/>
                  </a:ext>
                </a:extLst>
              </p:cNvPr>
              <p:cNvGrpSpPr/>
              <p:nvPr/>
            </p:nvGrpSpPr>
            <p:grpSpPr>
              <a:xfrm>
                <a:off x="10823599" y="577955"/>
                <a:ext cx="368108" cy="382389"/>
                <a:chOff x="10486350" y="391614"/>
                <a:chExt cx="421373" cy="437973"/>
              </a:xfrm>
            </p:grpSpPr>
            <p:sp>
              <p:nvSpPr>
                <p:cNvPr id="26" name="Oval 13">
                  <a:extLst>
                    <a:ext uri="{FF2B5EF4-FFF2-40B4-BE49-F238E27FC236}">
                      <a16:creationId xmlns="" xmlns:a16="http://schemas.microsoft.com/office/drawing/2014/main" id="{2F189F4C-BA54-45A4-9862-7045F21F7A3B}"/>
                    </a:ext>
                  </a:extLst>
                </p:cNvPr>
                <p:cNvSpPr/>
                <p:nvPr/>
              </p:nvSpPr>
              <p:spPr>
                <a:xfrm>
                  <a:off x="10486350" y="391614"/>
                  <a:ext cx="421373" cy="437973"/>
                </a:xfrm>
                <a:prstGeom prst="ellipse">
                  <a:avLst/>
                </a:prstGeom>
                <a:solidFill>
                  <a:srgbClr val="858585"/>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27" name="Freeform 15">
                  <a:extLst>
                    <a:ext uri="{FF2B5EF4-FFF2-40B4-BE49-F238E27FC236}">
                      <a16:creationId xmlns="" xmlns:a16="http://schemas.microsoft.com/office/drawing/2014/main" id="{17E2950D-1240-486B-84EF-65DB9100A6D5}"/>
                    </a:ext>
                  </a:extLst>
                </p:cNvPr>
                <p:cNvSpPr>
                  <a:spLocks noEditPoints="1"/>
                </p:cNvSpPr>
                <p:nvPr/>
              </p:nvSpPr>
              <p:spPr>
                <a:xfrm>
                  <a:off x="10532318" y="455458"/>
                  <a:ext cx="334545" cy="293685"/>
                </a:xfrm>
                <a:custGeom>
                  <a:avLst/>
                  <a:gdLst/>
                  <a:ahLst/>
                  <a:cxnLst>
                    <a:cxn ang="0">
                      <a:pos x="234329" y="182499"/>
                    </a:cxn>
                    <a:cxn ang="0">
                      <a:pos x="184958" y="182499"/>
                    </a:cxn>
                    <a:cxn ang="0">
                      <a:pos x="184958" y="233874"/>
                    </a:cxn>
                    <a:cxn ang="0">
                      <a:pos x="148850" y="233874"/>
                    </a:cxn>
                    <a:cxn ang="0">
                      <a:pos x="148850" y="182499"/>
                    </a:cxn>
                    <a:cxn ang="0">
                      <a:pos x="99479" y="182499"/>
                    </a:cxn>
                    <a:cxn ang="0">
                      <a:pos x="99479" y="144925"/>
                    </a:cxn>
                    <a:cxn ang="0">
                      <a:pos x="148850" y="144925"/>
                    </a:cxn>
                    <a:cxn ang="0">
                      <a:pos x="148850" y="93550"/>
                    </a:cxn>
                    <a:cxn ang="0">
                      <a:pos x="184958" y="93550"/>
                    </a:cxn>
                    <a:cxn ang="0">
                      <a:pos x="184958" y="144925"/>
                    </a:cxn>
                    <a:cxn ang="0">
                      <a:pos x="234329" y="144925"/>
                    </a:cxn>
                    <a:cxn ang="0">
                      <a:pos x="234329" y="182499"/>
                    </a:cxn>
                    <a:cxn ang="0">
                      <a:pos x="307280" y="94317"/>
                    </a:cxn>
                    <a:cxn ang="0">
                      <a:pos x="167273" y="69779"/>
                    </a:cxn>
                    <a:cxn ang="0">
                      <a:pos x="27265" y="94317"/>
                    </a:cxn>
                    <a:cxn ang="0">
                      <a:pos x="167273" y="293685"/>
                    </a:cxn>
                    <a:cxn ang="0">
                      <a:pos x="307280" y="94317"/>
                    </a:cxn>
                  </a:cxnLst>
                  <a:rect l="0" t="0" r="0" b="0"/>
                  <a:pathLst>
                    <a:path w="454" h="383">
                      <a:moveTo>
                        <a:pt x="318" y="238"/>
                      </a:moveTo>
                      <a:lnTo>
                        <a:pt x="251" y="238"/>
                      </a:lnTo>
                      <a:lnTo>
                        <a:pt x="251" y="305"/>
                      </a:lnTo>
                      <a:lnTo>
                        <a:pt x="202" y="305"/>
                      </a:lnTo>
                      <a:lnTo>
                        <a:pt x="202" y="238"/>
                      </a:lnTo>
                      <a:lnTo>
                        <a:pt x="135" y="238"/>
                      </a:lnTo>
                      <a:lnTo>
                        <a:pt x="135" y="189"/>
                      </a:lnTo>
                      <a:lnTo>
                        <a:pt x="202" y="189"/>
                      </a:lnTo>
                      <a:lnTo>
                        <a:pt x="202" y="122"/>
                      </a:lnTo>
                      <a:lnTo>
                        <a:pt x="251" y="122"/>
                      </a:lnTo>
                      <a:lnTo>
                        <a:pt x="251" y="189"/>
                      </a:lnTo>
                      <a:lnTo>
                        <a:pt x="318" y="189"/>
                      </a:lnTo>
                      <a:lnTo>
                        <a:pt x="318" y="238"/>
                      </a:lnTo>
                      <a:close/>
                      <a:moveTo>
                        <a:pt x="417" y="123"/>
                      </a:moveTo>
                      <a:cubicBezTo>
                        <a:pt x="384" y="0"/>
                        <a:pt x="249" y="77"/>
                        <a:pt x="227" y="91"/>
                      </a:cubicBezTo>
                      <a:cubicBezTo>
                        <a:pt x="204" y="77"/>
                        <a:pt x="69" y="1"/>
                        <a:pt x="37" y="123"/>
                      </a:cubicBezTo>
                      <a:cubicBezTo>
                        <a:pt x="0" y="265"/>
                        <a:pt x="226" y="382"/>
                        <a:pt x="227" y="383"/>
                      </a:cubicBezTo>
                      <a:cubicBezTo>
                        <a:pt x="227" y="383"/>
                        <a:pt x="454" y="263"/>
                        <a:pt x="417" y="123"/>
                      </a:cubicBez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nvGrpSpPr>
              <p:cNvPr id="31" name="组合 30">
                <a:extLst>
                  <a:ext uri="{FF2B5EF4-FFF2-40B4-BE49-F238E27FC236}">
                    <a16:creationId xmlns="" xmlns:a16="http://schemas.microsoft.com/office/drawing/2014/main" id="{96699630-266A-4CAD-B49F-9B7E0B518B31}"/>
                  </a:ext>
                </a:extLst>
              </p:cNvPr>
              <p:cNvGrpSpPr/>
              <p:nvPr/>
            </p:nvGrpSpPr>
            <p:grpSpPr>
              <a:xfrm>
                <a:off x="9676434" y="577955"/>
                <a:ext cx="366522" cy="382389"/>
                <a:chOff x="9338428" y="391614"/>
                <a:chExt cx="420096" cy="437973"/>
              </a:xfrm>
            </p:grpSpPr>
            <p:sp>
              <p:nvSpPr>
                <p:cNvPr id="32" name="Oval 12">
                  <a:extLst>
                    <a:ext uri="{FF2B5EF4-FFF2-40B4-BE49-F238E27FC236}">
                      <a16:creationId xmlns="" xmlns:a16="http://schemas.microsoft.com/office/drawing/2014/main" id="{F38E3F48-55B1-421F-9CC0-A9C79CF923E7}"/>
                    </a:ext>
                  </a:extLst>
                </p:cNvPr>
                <p:cNvSpPr/>
                <p:nvPr/>
              </p:nvSpPr>
              <p:spPr>
                <a:xfrm>
                  <a:off x="9338428" y="391614"/>
                  <a:ext cx="420096" cy="437973"/>
                </a:xfrm>
                <a:prstGeom prst="ellipse">
                  <a:avLst/>
                </a:prstGeom>
                <a:solidFill>
                  <a:srgbClr val="FDB402"/>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33" name="Freeform 19">
                  <a:extLst>
                    <a:ext uri="{FF2B5EF4-FFF2-40B4-BE49-F238E27FC236}">
                      <a16:creationId xmlns="" xmlns:a16="http://schemas.microsoft.com/office/drawing/2014/main" id="{F9E38022-4EEC-44AD-914E-E332446E739C}"/>
                    </a:ext>
                  </a:extLst>
                </p:cNvPr>
                <p:cNvSpPr>
                  <a:spLocks noEditPoints="1"/>
                </p:cNvSpPr>
                <p:nvPr/>
              </p:nvSpPr>
              <p:spPr>
                <a:xfrm>
                  <a:off x="9398442" y="495042"/>
                  <a:ext cx="315391" cy="277085"/>
                </a:xfrm>
                <a:custGeom>
                  <a:avLst/>
                  <a:gdLst/>
                  <a:ahLst/>
                  <a:cxnLst>
                    <a:cxn ang="0">
                      <a:pos x="165064" y="270177"/>
                    </a:cxn>
                    <a:cxn ang="0">
                      <a:pos x="307285" y="80593"/>
                    </a:cxn>
                    <a:cxn ang="0">
                      <a:pos x="298442" y="76755"/>
                    </a:cxn>
                    <a:cxn ang="0">
                      <a:pos x="212226" y="77522"/>
                    </a:cxn>
                    <a:cxn ang="0">
                      <a:pos x="165064" y="270177"/>
                    </a:cxn>
                    <a:cxn ang="0">
                      <a:pos x="310233" y="80593"/>
                    </a:cxn>
                    <a:cxn ang="0">
                      <a:pos x="310233" y="80593"/>
                    </a:cxn>
                    <a:cxn ang="0">
                      <a:pos x="5158" y="79057"/>
                    </a:cxn>
                    <a:cxn ang="0">
                      <a:pos x="146642" y="267107"/>
                    </a:cxn>
                    <a:cxn ang="0">
                      <a:pos x="100955" y="76755"/>
                    </a:cxn>
                    <a:cxn ang="0">
                      <a:pos x="16949" y="77522"/>
                    </a:cxn>
                    <a:cxn ang="0">
                      <a:pos x="5158" y="79057"/>
                    </a:cxn>
                    <a:cxn ang="0">
                      <a:pos x="145905" y="270945"/>
                    </a:cxn>
                    <a:cxn ang="0">
                      <a:pos x="145905" y="270945"/>
                    </a:cxn>
                    <a:cxn ang="0">
                      <a:pos x="156222" y="271712"/>
                    </a:cxn>
                    <a:cxn ang="0">
                      <a:pos x="204857" y="77522"/>
                    </a:cxn>
                    <a:cxn ang="0">
                      <a:pos x="202646" y="80593"/>
                    </a:cxn>
                    <a:cxn ang="0">
                      <a:pos x="108324" y="77522"/>
                    </a:cxn>
                    <a:cxn ang="0">
                      <a:pos x="156222" y="271712"/>
                    </a:cxn>
                    <a:cxn ang="0">
                      <a:pos x="220332" y="69847"/>
                    </a:cxn>
                    <a:cxn ang="0">
                      <a:pos x="313917" y="69847"/>
                    </a:cxn>
                    <a:cxn ang="0">
                      <a:pos x="259387" y="768"/>
                    </a:cxn>
                    <a:cxn ang="0">
                      <a:pos x="220332" y="69847"/>
                    </a:cxn>
                    <a:cxn ang="0">
                      <a:pos x="0" y="68312"/>
                    </a:cxn>
                    <a:cxn ang="0">
                      <a:pos x="92112" y="69847"/>
                    </a:cxn>
                    <a:cxn ang="0">
                      <a:pos x="54530" y="0"/>
                    </a:cxn>
                    <a:cxn ang="0">
                      <a:pos x="0" y="68312"/>
                    </a:cxn>
                    <a:cxn ang="0">
                      <a:pos x="109060" y="69847"/>
                    </a:cxn>
                    <a:cxn ang="0">
                      <a:pos x="203383" y="69079"/>
                    </a:cxn>
                    <a:cxn ang="0">
                      <a:pos x="155485" y="1535"/>
                    </a:cxn>
                    <a:cxn ang="0">
                      <a:pos x="109060" y="69847"/>
                    </a:cxn>
                    <a:cxn ang="0">
                      <a:pos x="101691" y="71382"/>
                    </a:cxn>
                    <a:cxn ang="0">
                      <a:pos x="148853" y="768"/>
                    </a:cxn>
                    <a:cxn ang="0">
                      <a:pos x="61162" y="1535"/>
                    </a:cxn>
                    <a:cxn ang="0">
                      <a:pos x="101691" y="71382"/>
                    </a:cxn>
                    <a:cxn ang="0">
                      <a:pos x="212963" y="71382"/>
                    </a:cxn>
                    <a:cxn ang="0">
                      <a:pos x="250544" y="768"/>
                    </a:cxn>
                    <a:cxn ang="0">
                      <a:pos x="165801" y="2303"/>
                    </a:cxn>
                    <a:cxn ang="0">
                      <a:pos x="212963" y="71382"/>
                    </a:cxn>
                  </a:cxnLst>
                  <a:rect l="0" t="0" r="0" b="0"/>
                  <a:pathLst>
                    <a:path w="428" h="361">
                      <a:moveTo>
                        <a:pt x="224" y="352"/>
                      </a:moveTo>
                      <a:lnTo>
                        <a:pt x="417" y="105"/>
                      </a:lnTo>
                      <a:cubicBezTo>
                        <a:pt x="412" y="102"/>
                        <a:pt x="413" y="100"/>
                        <a:pt x="405" y="100"/>
                      </a:cubicBezTo>
                      <a:lnTo>
                        <a:pt x="288" y="101"/>
                      </a:lnTo>
                      <a:lnTo>
                        <a:pt x="224" y="352"/>
                      </a:lnTo>
                      <a:close/>
                      <a:moveTo>
                        <a:pt x="421" y="105"/>
                      </a:moveTo>
                      <a:cubicBezTo>
                        <a:pt x="428" y="97"/>
                        <a:pt x="414" y="113"/>
                        <a:pt x="421" y="105"/>
                      </a:cubicBezTo>
                      <a:close/>
                      <a:moveTo>
                        <a:pt x="7" y="103"/>
                      </a:moveTo>
                      <a:lnTo>
                        <a:pt x="199" y="348"/>
                      </a:lnTo>
                      <a:lnTo>
                        <a:pt x="137" y="100"/>
                      </a:lnTo>
                      <a:lnTo>
                        <a:pt x="23" y="101"/>
                      </a:lnTo>
                      <a:lnTo>
                        <a:pt x="7" y="103"/>
                      </a:lnTo>
                      <a:close/>
                      <a:moveTo>
                        <a:pt x="198" y="353"/>
                      </a:moveTo>
                      <a:cubicBezTo>
                        <a:pt x="205" y="361"/>
                        <a:pt x="191" y="345"/>
                        <a:pt x="198" y="353"/>
                      </a:cubicBezTo>
                      <a:close/>
                      <a:moveTo>
                        <a:pt x="212" y="354"/>
                      </a:moveTo>
                      <a:lnTo>
                        <a:pt x="278" y="101"/>
                      </a:lnTo>
                      <a:lnTo>
                        <a:pt x="275" y="105"/>
                      </a:lnTo>
                      <a:lnTo>
                        <a:pt x="147" y="101"/>
                      </a:lnTo>
                      <a:lnTo>
                        <a:pt x="212" y="354"/>
                      </a:lnTo>
                      <a:close/>
                      <a:moveTo>
                        <a:pt x="299" y="91"/>
                      </a:moveTo>
                      <a:lnTo>
                        <a:pt x="426" y="91"/>
                      </a:lnTo>
                      <a:lnTo>
                        <a:pt x="352" y="1"/>
                      </a:lnTo>
                      <a:lnTo>
                        <a:pt x="299" y="91"/>
                      </a:lnTo>
                      <a:close/>
                      <a:moveTo>
                        <a:pt x="0" y="89"/>
                      </a:moveTo>
                      <a:lnTo>
                        <a:pt x="125" y="91"/>
                      </a:lnTo>
                      <a:lnTo>
                        <a:pt x="74" y="0"/>
                      </a:lnTo>
                      <a:lnTo>
                        <a:pt x="0" y="89"/>
                      </a:lnTo>
                      <a:close/>
                      <a:moveTo>
                        <a:pt x="148" y="91"/>
                      </a:moveTo>
                      <a:lnTo>
                        <a:pt x="276" y="90"/>
                      </a:lnTo>
                      <a:lnTo>
                        <a:pt x="211" y="2"/>
                      </a:lnTo>
                      <a:lnTo>
                        <a:pt x="148" y="91"/>
                      </a:lnTo>
                      <a:close/>
                      <a:moveTo>
                        <a:pt x="138" y="93"/>
                      </a:moveTo>
                      <a:lnTo>
                        <a:pt x="202" y="1"/>
                      </a:lnTo>
                      <a:lnTo>
                        <a:pt x="83" y="2"/>
                      </a:lnTo>
                      <a:lnTo>
                        <a:pt x="138" y="93"/>
                      </a:lnTo>
                      <a:close/>
                      <a:moveTo>
                        <a:pt x="289" y="93"/>
                      </a:moveTo>
                      <a:lnTo>
                        <a:pt x="340" y="1"/>
                      </a:lnTo>
                      <a:lnTo>
                        <a:pt x="225" y="3"/>
                      </a:lnTo>
                      <a:lnTo>
                        <a:pt x="289" y="93"/>
                      </a:ln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cxnSp>
          <p:nvCxnSpPr>
            <p:cNvPr id="4" name="直接连接符 3">
              <a:extLst>
                <a:ext uri="{FF2B5EF4-FFF2-40B4-BE49-F238E27FC236}">
                  <a16:creationId xmlns="" xmlns:a16="http://schemas.microsoft.com/office/drawing/2014/main" id="{6FD08865-C378-4B20-8EA7-0F026FB4E179}"/>
                </a:ext>
              </a:extLst>
            </p:cNvPr>
            <p:cNvCxnSpPr/>
            <p:nvPr/>
          </p:nvCxnSpPr>
          <p:spPr>
            <a:xfrm>
              <a:off x="1762699" y="1002621"/>
              <a:ext cx="10429301" cy="0"/>
            </a:xfrm>
            <a:prstGeom prst="line">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
        <p:nvSpPr>
          <p:cNvPr id="3" name="TextBox 2"/>
          <p:cNvSpPr txBox="1"/>
          <p:nvPr/>
        </p:nvSpPr>
        <p:spPr>
          <a:xfrm>
            <a:off x="6659246" y="319757"/>
            <a:ext cx="733892" cy="307777"/>
          </a:xfrm>
          <a:prstGeom prst="rect">
            <a:avLst/>
          </a:prstGeom>
          <a:noFill/>
        </p:spPr>
        <p:txBody>
          <a:bodyPr wrap="square" rtlCol="0">
            <a:spAutoFit/>
          </a:bodyPr>
          <a:lstStyle/>
          <a:p>
            <a:r>
              <a:rPr lang="zh-CN" altLang="en-US" sz="1400" b="1" dirty="0" smtClean="0"/>
              <a:t>智能</a:t>
            </a:r>
            <a:endParaRPr lang="zh-CN" altLang="en-US" sz="1400" b="1" dirty="0"/>
          </a:p>
        </p:txBody>
      </p:sp>
      <p:sp>
        <p:nvSpPr>
          <p:cNvPr id="35" name="TextBox 34"/>
          <p:cNvSpPr txBox="1"/>
          <p:nvPr/>
        </p:nvSpPr>
        <p:spPr>
          <a:xfrm>
            <a:off x="7545538" y="319757"/>
            <a:ext cx="733892" cy="307777"/>
          </a:xfrm>
          <a:prstGeom prst="rect">
            <a:avLst/>
          </a:prstGeom>
          <a:noFill/>
        </p:spPr>
        <p:txBody>
          <a:bodyPr wrap="square" rtlCol="0">
            <a:spAutoFit/>
          </a:bodyPr>
          <a:lstStyle/>
          <a:p>
            <a:r>
              <a:rPr lang="zh-CN" altLang="en-US" sz="1400" b="1" dirty="0"/>
              <a:t>高效</a:t>
            </a:r>
          </a:p>
        </p:txBody>
      </p:sp>
      <p:sp>
        <p:nvSpPr>
          <p:cNvPr id="36" name="TextBox 35"/>
          <p:cNvSpPr txBox="1"/>
          <p:nvPr/>
        </p:nvSpPr>
        <p:spPr>
          <a:xfrm>
            <a:off x="8414842" y="329733"/>
            <a:ext cx="733892" cy="307777"/>
          </a:xfrm>
          <a:prstGeom prst="rect">
            <a:avLst/>
          </a:prstGeom>
          <a:noFill/>
        </p:spPr>
        <p:txBody>
          <a:bodyPr wrap="square" rtlCol="0">
            <a:spAutoFit/>
          </a:bodyPr>
          <a:lstStyle/>
          <a:p>
            <a:r>
              <a:rPr lang="zh-CN" altLang="en-US" sz="1400" b="1" dirty="0" smtClean="0"/>
              <a:t>成本</a:t>
            </a:r>
            <a:endParaRPr lang="zh-CN" altLang="en-US" sz="1400" b="1" dirty="0"/>
          </a:p>
        </p:txBody>
      </p:sp>
      <p:sp>
        <p:nvSpPr>
          <p:cNvPr id="6" name="矩形 5"/>
          <p:cNvSpPr/>
          <p:nvPr/>
        </p:nvSpPr>
        <p:spPr>
          <a:xfrm>
            <a:off x="1257300" y="139096"/>
            <a:ext cx="4560864" cy="461665"/>
          </a:xfrm>
          <a:prstGeom prst="rect">
            <a:avLst/>
          </a:prstGeom>
        </p:spPr>
        <p:txBody>
          <a:bodyPr wrap="none">
            <a:spAutoFit/>
          </a:bodyPr>
          <a:lstStyle/>
          <a:p>
            <a:r>
              <a:rPr lang="zh-CN" altLang="en-US" sz="2400" dirty="0" smtClean="0"/>
              <a:t>二</a:t>
            </a:r>
            <a:r>
              <a:rPr lang="zh-CN" altLang="zh-CN" sz="2400" dirty="0" smtClean="0"/>
              <a:t>、</a:t>
            </a:r>
            <a:r>
              <a:rPr lang="en-US" altLang="zh-CN" sz="2400" dirty="0"/>
              <a:t>BDS</a:t>
            </a:r>
            <a:r>
              <a:rPr lang="zh-CN" altLang="zh-CN" sz="2400" dirty="0"/>
              <a:t>与</a:t>
            </a:r>
            <a:r>
              <a:rPr lang="en-US" altLang="zh-CN" sz="2400" dirty="0"/>
              <a:t>GPS</a:t>
            </a:r>
            <a:r>
              <a:rPr lang="zh-CN" altLang="zh-CN" sz="2400" dirty="0"/>
              <a:t>的组成及工作原理</a:t>
            </a:r>
          </a:p>
        </p:txBody>
      </p:sp>
      <p:sp>
        <p:nvSpPr>
          <p:cNvPr id="7" name="矩形 6"/>
          <p:cNvSpPr/>
          <p:nvPr/>
        </p:nvSpPr>
        <p:spPr>
          <a:xfrm>
            <a:off x="4328606" y="1635646"/>
            <a:ext cx="4385197" cy="2400657"/>
          </a:xfrm>
          <a:prstGeom prst="rect">
            <a:avLst/>
          </a:prstGeom>
        </p:spPr>
        <p:txBody>
          <a:bodyPr wrap="square">
            <a:spAutoFit/>
          </a:bodyPr>
          <a:lstStyle/>
          <a:p>
            <a:pPr>
              <a:lnSpc>
                <a:spcPct val="150000"/>
              </a:lnSpc>
            </a:pPr>
            <a:r>
              <a:rPr lang="zh-CN" altLang="zh-CN" sz="2000" dirty="0"/>
              <a:t>现在比较常用的，是通过陆基的移动通信网络，传送增强改正数据，提供辅助信息，加强和加快卫星导航信号的搜索跟踪性能和速度，缩短定位时间，提高定位精度。</a:t>
            </a:r>
          </a:p>
        </p:txBody>
      </p:sp>
      <p:pic>
        <p:nvPicPr>
          <p:cNvPr id="1026" name="Picture 2" descr="导航系统"/>
          <p:cNvPicPr>
            <a:picLocks noChangeAspect="1" noChangeArrowheads="1"/>
          </p:cNvPicPr>
          <p:nvPr/>
        </p:nvPicPr>
        <p:blipFill>
          <a:blip r:embed="rId3">
            <a:extLst>
              <a:ext uri="{28A0092B-C50C-407E-A947-70E740481C1C}">
                <a14:useLocalDpi xmlns:a14="http://schemas.microsoft.com/office/drawing/2010/main" val="0"/>
              </a:ext>
            </a:extLst>
          </a:blip>
          <a:srcRect t="1553"/>
          <a:stretch>
            <a:fillRect/>
          </a:stretch>
        </p:blipFill>
        <p:spPr bwMode="auto">
          <a:xfrm>
            <a:off x="113207" y="1761898"/>
            <a:ext cx="4188692" cy="21481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49902914"/>
      </p:ext>
    </p:extLst>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 xmlns:a16="http://schemas.microsoft.com/office/drawing/2014/main" id="{1495F301-5D58-44A0-870C-E58C0EABD36A}"/>
              </a:ext>
            </a:extLst>
          </p:cNvPr>
          <p:cNvGrpSpPr/>
          <p:nvPr/>
        </p:nvGrpSpPr>
        <p:grpSpPr>
          <a:xfrm>
            <a:off x="-10552" y="-10550"/>
            <a:ext cx="9154552" cy="762516"/>
            <a:chOff x="-14069" y="-14067"/>
            <a:chExt cx="12206069" cy="1016688"/>
          </a:xfrm>
        </p:grpSpPr>
        <p:grpSp>
          <p:nvGrpSpPr>
            <p:cNvPr id="16" name="组合 15"/>
            <p:cNvGrpSpPr/>
            <p:nvPr/>
          </p:nvGrpSpPr>
          <p:grpSpPr>
            <a:xfrm>
              <a:off x="-14069" y="-14067"/>
              <a:ext cx="1690469" cy="1016688"/>
              <a:chOff x="-14069" y="-14068"/>
              <a:chExt cx="8860302" cy="6886134"/>
            </a:xfrm>
          </p:grpSpPr>
          <p:sp>
            <p:nvSpPr>
              <p:cNvPr id="17" name="直角三角形 16"/>
              <p:cNvSpPr/>
              <p:nvPr/>
            </p:nvSpPr>
            <p:spPr>
              <a:xfrm rot="5400000">
                <a:off x="-1740877" y="1740877"/>
                <a:ext cx="6858000" cy="3376246"/>
              </a:xfrm>
              <a:prstGeom prst="r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任意多边形 17"/>
              <p:cNvSpPr/>
              <p:nvPr/>
            </p:nvSpPr>
            <p:spPr>
              <a:xfrm>
                <a:off x="-14069" y="-2"/>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FDB4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2712719" y="-14068"/>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E635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 name="组合 1">
              <a:extLst>
                <a:ext uri="{FF2B5EF4-FFF2-40B4-BE49-F238E27FC236}">
                  <a16:creationId xmlns="" xmlns:a16="http://schemas.microsoft.com/office/drawing/2014/main" id="{F16F4591-60E9-4C9B-AF90-257FD1CF5AAD}"/>
                </a:ext>
              </a:extLst>
            </p:cNvPr>
            <p:cNvGrpSpPr/>
            <p:nvPr/>
          </p:nvGrpSpPr>
          <p:grpSpPr>
            <a:xfrm>
              <a:off x="8510887" y="453634"/>
              <a:ext cx="2671958" cy="382389"/>
              <a:chOff x="8519749" y="577955"/>
              <a:chExt cx="2671958" cy="382389"/>
            </a:xfrm>
          </p:grpSpPr>
          <p:grpSp>
            <p:nvGrpSpPr>
              <p:cNvPr id="22" name="组合 21">
                <a:extLst>
                  <a:ext uri="{FF2B5EF4-FFF2-40B4-BE49-F238E27FC236}">
                    <a16:creationId xmlns="" xmlns:a16="http://schemas.microsoft.com/office/drawing/2014/main" id="{3572C76C-95D1-4FF5-BB80-B735C985DE2B}"/>
                  </a:ext>
                </a:extLst>
              </p:cNvPr>
              <p:cNvGrpSpPr/>
              <p:nvPr/>
            </p:nvGrpSpPr>
            <p:grpSpPr>
              <a:xfrm>
                <a:off x="8519749" y="577955"/>
                <a:ext cx="368108" cy="382389"/>
                <a:chOff x="8181567" y="391614"/>
                <a:chExt cx="420096" cy="437973"/>
              </a:xfrm>
            </p:grpSpPr>
            <p:sp>
              <p:nvSpPr>
                <p:cNvPr id="23" name="Oval 11">
                  <a:extLst>
                    <a:ext uri="{FF2B5EF4-FFF2-40B4-BE49-F238E27FC236}">
                      <a16:creationId xmlns="" xmlns:a16="http://schemas.microsoft.com/office/drawing/2014/main" id="{B2E6A8A3-322E-4A52-8E71-C45B316F5C18}"/>
                    </a:ext>
                  </a:extLst>
                </p:cNvPr>
                <p:cNvSpPr/>
                <p:nvPr/>
              </p:nvSpPr>
              <p:spPr>
                <a:xfrm>
                  <a:off x="8181567" y="391614"/>
                  <a:ext cx="420096" cy="437973"/>
                </a:xfrm>
                <a:prstGeom prst="ellipse">
                  <a:avLst/>
                </a:prstGeom>
                <a:solidFill>
                  <a:srgbClr val="E6353F"/>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24" name="Freeform 14">
                  <a:extLst>
                    <a:ext uri="{FF2B5EF4-FFF2-40B4-BE49-F238E27FC236}">
                      <a16:creationId xmlns="" xmlns:a16="http://schemas.microsoft.com/office/drawing/2014/main" id="{205D0928-C677-4B0B-ABE9-E66BCB8A8319}"/>
                    </a:ext>
                  </a:extLst>
                </p:cNvPr>
                <p:cNvSpPr>
                  <a:spLocks noEditPoints="1"/>
                </p:cNvSpPr>
                <p:nvPr/>
              </p:nvSpPr>
              <p:spPr>
                <a:xfrm>
                  <a:off x="8254350" y="468227"/>
                  <a:ext cx="321776" cy="268147"/>
                </a:xfrm>
                <a:custGeom>
                  <a:avLst/>
                  <a:gdLst/>
                  <a:ahLst/>
                  <a:cxnLst>
                    <a:cxn ang="0">
                      <a:pos x="248143" y="256622"/>
                    </a:cxn>
                    <a:cxn ang="0">
                      <a:pos x="0" y="256622"/>
                    </a:cxn>
                    <a:cxn ang="0">
                      <a:pos x="128858" y="99115"/>
                    </a:cxn>
                    <a:cxn ang="0">
                      <a:pos x="123703" y="94505"/>
                    </a:cxn>
                    <a:cxn ang="0">
                      <a:pos x="234889" y="110639"/>
                    </a:cxn>
                    <a:cxn ang="0">
                      <a:pos x="13254" y="90663"/>
                    </a:cxn>
                    <a:cxn ang="0">
                      <a:pos x="88360" y="194387"/>
                    </a:cxn>
                    <a:cxn ang="0">
                      <a:pos x="41971" y="163654"/>
                    </a:cxn>
                    <a:cxn ang="0">
                      <a:pos x="41971" y="173642"/>
                    </a:cxn>
                    <a:cxn ang="0">
                      <a:pos x="134012" y="142909"/>
                    </a:cxn>
                    <a:cxn ang="0">
                      <a:pos x="41971" y="142909"/>
                    </a:cxn>
                    <a:cxn ang="0">
                      <a:pos x="134012" y="133689"/>
                    </a:cxn>
                    <a:cxn ang="0">
                      <a:pos x="237834" y="112176"/>
                    </a:cxn>
                    <a:cxn ang="0">
                      <a:pos x="237834" y="112176"/>
                    </a:cxn>
                    <a:cxn ang="0">
                      <a:pos x="238571" y="16903"/>
                    </a:cxn>
                    <a:cxn ang="0">
                      <a:pos x="145793" y="60698"/>
                    </a:cxn>
                    <a:cxn ang="0">
                      <a:pos x="251825" y="66845"/>
                    </a:cxn>
                    <a:cxn ang="0">
                      <a:pos x="161256" y="46100"/>
                    </a:cxn>
                    <a:cxn ang="0">
                      <a:pos x="254770" y="116786"/>
                    </a:cxn>
                    <a:cxn ang="0">
                      <a:pos x="291586" y="69918"/>
                    </a:cxn>
                    <a:cxn ang="0">
                      <a:pos x="301159" y="80675"/>
                    </a:cxn>
                    <a:cxn ang="0">
                      <a:pos x="296004" y="68381"/>
                    </a:cxn>
                    <a:cxn ang="0">
                      <a:pos x="293795" y="131384"/>
                    </a:cxn>
                    <a:cxn ang="0">
                      <a:pos x="293059" y="143678"/>
                    </a:cxn>
                    <a:cxn ang="0">
                      <a:pos x="303368" y="143678"/>
                    </a:cxn>
                    <a:cxn ang="0">
                      <a:pos x="302631" y="131384"/>
                    </a:cxn>
                    <a:cxn ang="0">
                      <a:pos x="301159" y="102956"/>
                    </a:cxn>
                    <a:cxn ang="0">
                      <a:pos x="148002" y="144446"/>
                    </a:cxn>
                    <a:cxn ang="0">
                      <a:pos x="161992" y="201302"/>
                    </a:cxn>
                    <a:cxn ang="0">
                      <a:pos x="167883" y="196692"/>
                    </a:cxn>
                    <a:cxn ang="0">
                      <a:pos x="170092" y="189777"/>
                    </a:cxn>
                    <a:cxn ang="0">
                      <a:pos x="176719" y="194387"/>
                    </a:cxn>
                    <a:cxn ang="0">
                      <a:pos x="181137" y="205144"/>
                    </a:cxn>
                    <a:cxn ang="0">
                      <a:pos x="187028" y="209754"/>
                    </a:cxn>
                    <a:cxn ang="0">
                      <a:pos x="196600" y="208217"/>
                    </a:cxn>
                    <a:cxn ang="0">
                      <a:pos x="195127" y="202839"/>
                    </a:cxn>
                    <a:cxn ang="0">
                      <a:pos x="189973" y="192082"/>
                    </a:cxn>
                    <a:cxn ang="0">
                      <a:pos x="183346" y="187472"/>
                    </a:cxn>
                    <a:cxn ang="0">
                      <a:pos x="199545" y="178252"/>
                    </a:cxn>
                    <a:cxn ang="0">
                      <a:pos x="192918" y="175947"/>
                    </a:cxn>
                    <a:cxn ang="0">
                      <a:pos x="188500" y="169801"/>
                    </a:cxn>
                    <a:cxn ang="0">
                      <a:pos x="181873" y="168264"/>
                    </a:cxn>
                    <a:cxn ang="0">
                      <a:pos x="177455" y="162118"/>
                    </a:cxn>
                    <a:cxn ang="0">
                      <a:pos x="170828" y="159813"/>
                    </a:cxn>
                    <a:cxn ang="0">
                      <a:pos x="166410" y="154434"/>
                    </a:cxn>
                    <a:cxn ang="0">
                      <a:pos x="159047" y="152129"/>
                    </a:cxn>
                    <a:cxn ang="0">
                      <a:pos x="154629" y="145983"/>
                    </a:cxn>
                    <a:cxn ang="0">
                      <a:pos x="29453" y="108334"/>
                    </a:cxn>
                    <a:cxn ang="0">
                      <a:pos x="29453" y="224352"/>
                    </a:cxn>
                  </a:cxnLst>
                  <a:rect l="0" t="0" r="0" b="0"/>
                  <a:pathLst>
                    <a:path w="437" h="349">
                      <a:moveTo>
                        <a:pt x="0" y="322"/>
                      </a:moveTo>
                      <a:lnTo>
                        <a:pt x="337" y="322"/>
                      </a:lnTo>
                      <a:lnTo>
                        <a:pt x="337" y="334"/>
                      </a:lnTo>
                      <a:cubicBezTo>
                        <a:pt x="337" y="342"/>
                        <a:pt x="331" y="349"/>
                        <a:pt x="323" y="349"/>
                      </a:cubicBezTo>
                      <a:lnTo>
                        <a:pt x="14" y="349"/>
                      </a:lnTo>
                      <a:cubicBezTo>
                        <a:pt x="6" y="349"/>
                        <a:pt x="0" y="342"/>
                        <a:pt x="0" y="334"/>
                      </a:cubicBezTo>
                      <a:lnTo>
                        <a:pt x="0" y="322"/>
                      </a:lnTo>
                      <a:close/>
                      <a:moveTo>
                        <a:pt x="168" y="123"/>
                      </a:moveTo>
                      <a:cubicBezTo>
                        <a:pt x="172" y="123"/>
                        <a:pt x="175" y="126"/>
                        <a:pt x="175" y="129"/>
                      </a:cubicBezTo>
                      <a:cubicBezTo>
                        <a:pt x="175" y="133"/>
                        <a:pt x="172" y="135"/>
                        <a:pt x="168" y="135"/>
                      </a:cubicBezTo>
                      <a:cubicBezTo>
                        <a:pt x="165" y="135"/>
                        <a:pt x="162" y="133"/>
                        <a:pt x="162" y="129"/>
                      </a:cubicBezTo>
                      <a:cubicBezTo>
                        <a:pt x="162" y="126"/>
                        <a:pt x="165" y="123"/>
                        <a:pt x="168" y="123"/>
                      </a:cubicBezTo>
                      <a:close/>
                      <a:moveTo>
                        <a:pt x="18" y="118"/>
                      </a:moveTo>
                      <a:lnTo>
                        <a:pt x="208" y="118"/>
                      </a:lnTo>
                      <a:cubicBezTo>
                        <a:pt x="246" y="120"/>
                        <a:pt x="283" y="128"/>
                        <a:pt x="319" y="144"/>
                      </a:cubicBezTo>
                      <a:lnTo>
                        <a:pt x="319" y="315"/>
                      </a:lnTo>
                      <a:lnTo>
                        <a:pt x="18" y="315"/>
                      </a:lnTo>
                      <a:lnTo>
                        <a:pt x="18" y="118"/>
                      </a:lnTo>
                      <a:close/>
                      <a:moveTo>
                        <a:pt x="57" y="239"/>
                      </a:moveTo>
                      <a:lnTo>
                        <a:pt x="120" y="239"/>
                      </a:lnTo>
                      <a:lnTo>
                        <a:pt x="120" y="253"/>
                      </a:lnTo>
                      <a:lnTo>
                        <a:pt x="57" y="253"/>
                      </a:lnTo>
                      <a:lnTo>
                        <a:pt x="57" y="239"/>
                      </a:lnTo>
                      <a:close/>
                      <a:moveTo>
                        <a:pt x="57" y="213"/>
                      </a:moveTo>
                      <a:lnTo>
                        <a:pt x="182" y="213"/>
                      </a:lnTo>
                      <a:lnTo>
                        <a:pt x="182" y="226"/>
                      </a:lnTo>
                      <a:lnTo>
                        <a:pt x="57" y="226"/>
                      </a:lnTo>
                      <a:lnTo>
                        <a:pt x="57" y="213"/>
                      </a:lnTo>
                      <a:close/>
                      <a:moveTo>
                        <a:pt x="57" y="186"/>
                      </a:moveTo>
                      <a:lnTo>
                        <a:pt x="182" y="186"/>
                      </a:lnTo>
                      <a:lnTo>
                        <a:pt x="182" y="200"/>
                      </a:lnTo>
                      <a:lnTo>
                        <a:pt x="57" y="200"/>
                      </a:lnTo>
                      <a:lnTo>
                        <a:pt x="57" y="186"/>
                      </a:lnTo>
                      <a:close/>
                      <a:moveTo>
                        <a:pt x="57" y="160"/>
                      </a:moveTo>
                      <a:lnTo>
                        <a:pt x="182" y="160"/>
                      </a:lnTo>
                      <a:lnTo>
                        <a:pt x="182" y="174"/>
                      </a:lnTo>
                      <a:lnTo>
                        <a:pt x="57" y="174"/>
                      </a:lnTo>
                      <a:lnTo>
                        <a:pt x="57" y="160"/>
                      </a:lnTo>
                      <a:close/>
                      <a:moveTo>
                        <a:pt x="323" y="146"/>
                      </a:moveTo>
                      <a:cubicBezTo>
                        <a:pt x="328" y="148"/>
                        <a:pt x="339" y="154"/>
                        <a:pt x="342" y="156"/>
                      </a:cubicBezTo>
                      <a:cubicBezTo>
                        <a:pt x="350" y="161"/>
                        <a:pt x="330" y="164"/>
                        <a:pt x="323" y="165"/>
                      </a:cubicBezTo>
                      <a:lnTo>
                        <a:pt x="323" y="146"/>
                      </a:lnTo>
                      <a:close/>
                      <a:moveTo>
                        <a:pt x="396" y="91"/>
                      </a:moveTo>
                      <a:cubicBezTo>
                        <a:pt x="377" y="71"/>
                        <a:pt x="359" y="50"/>
                        <a:pt x="341" y="30"/>
                      </a:cubicBezTo>
                      <a:cubicBezTo>
                        <a:pt x="335" y="23"/>
                        <a:pt x="332" y="23"/>
                        <a:pt x="324" y="22"/>
                      </a:cubicBezTo>
                      <a:lnTo>
                        <a:pt x="133" y="1"/>
                      </a:lnTo>
                      <a:cubicBezTo>
                        <a:pt x="129" y="0"/>
                        <a:pt x="128" y="3"/>
                        <a:pt x="130" y="6"/>
                      </a:cubicBezTo>
                      <a:lnTo>
                        <a:pt x="198" y="79"/>
                      </a:lnTo>
                      <a:cubicBezTo>
                        <a:pt x="209" y="57"/>
                        <a:pt x="217" y="46"/>
                        <a:pt x="251" y="50"/>
                      </a:cubicBezTo>
                      <a:cubicBezTo>
                        <a:pt x="275" y="53"/>
                        <a:pt x="292" y="58"/>
                        <a:pt x="314" y="66"/>
                      </a:cubicBezTo>
                      <a:cubicBezTo>
                        <a:pt x="328" y="72"/>
                        <a:pt x="335" y="76"/>
                        <a:pt x="342" y="87"/>
                      </a:cubicBezTo>
                      <a:cubicBezTo>
                        <a:pt x="336" y="80"/>
                        <a:pt x="327" y="75"/>
                        <a:pt x="317" y="71"/>
                      </a:cubicBezTo>
                      <a:cubicBezTo>
                        <a:pt x="297" y="63"/>
                        <a:pt x="275" y="58"/>
                        <a:pt x="253" y="55"/>
                      </a:cubicBezTo>
                      <a:cubicBezTo>
                        <a:pt x="240" y="54"/>
                        <a:pt x="227" y="54"/>
                        <a:pt x="219" y="60"/>
                      </a:cubicBezTo>
                      <a:cubicBezTo>
                        <a:pt x="211" y="66"/>
                        <a:pt x="199" y="93"/>
                        <a:pt x="194" y="103"/>
                      </a:cubicBezTo>
                      <a:cubicBezTo>
                        <a:pt x="191" y="110"/>
                        <a:pt x="195" y="112"/>
                        <a:pt x="200" y="112"/>
                      </a:cubicBezTo>
                      <a:cubicBezTo>
                        <a:pt x="251" y="115"/>
                        <a:pt x="301" y="128"/>
                        <a:pt x="346" y="152"/>
                      </a:cubicBezTo>
                      <a:lnTo>
                        <a:pt x="347" y="126"/>
                      </a:lnTo>
                      <a:cubicBezTo>
                        <a:pt x="363" y="128"/>
                        <a:pt x="379" y="130"/>
                        <a:pt x="396" y="133"/>
                      </a:cubicBezTo>
                      <a:lnTo>
                        <a:pt x="396" y="91"/>
                      </a:lnTo>
                      <a:close/>
                      <a:moveTo>
                        <a:pt x="433" y="138"/>
                      </a:moveTo>
                      <a:cubicBezTo>
                        <a:pt x="435" y="138"/>
                        <a:pt x="437" y="135"/>
                        <a:pt x="435" y="133"/>
                      </a:cubicBezTo>
                      <a:cubicBezTo>
                        <a:pt x="426" y="124"/>
                        <a:pt x="417" y="114"/>
                        <a:pt x="409" y="105"/>
                      </a:cubicBezTo>
                      <a:lnTo>
                        <a:pt x="409" y="93"/>
                      </a:lnTo>
                      <a:cubicBezTo>
                        <a:pt x="409" y="91"/>
                        <a:pt x="407" y="90"/>
                        <a:pt x="405" y="90"/>
                      </a:cubicBezTo>
                      <a:lnTo>
                        <a:pt x="402" y="89"/>
                      </a:lnTo>
                      <a:lnTo>
                        <a:pt x="402" y="163"/>
                      </a:lnTo>
                      <a:cubicBezTo>
                        <a:pt x="400" y="163"/>
                        <a:pt x="400" y="164"/>
                        <a:pt x="400" y="165"/>
                      </a:cubicBezTo>
                      <a:lnTo>
                        <a:pt x="399" y="171"/>
                      </a:lnTo>
                      <a:cubicBezTo>
                        <a:pt x="399" y="173"/>
                        <a:pt x="400" y="174"/>
                        <a:pt x="400" y="176"/>
                      </a:cubicBezTo>
                      <a:lnTo>
                        <a:pt x="400" y="182"/>
                      </a:lnTo>
                      <a:cubicBezTo>
                        <a:pt x="400" y="184"/>
                        <a:pt x="399" y="185"/>
                        <a:pt x="398" y="187"/>
                      </a:cubicBezTo>
                      <a:lnTo>
                        <a:pt x="393" y="231"/>
                      </a:lnTo>
                      <a:cubicBezTo>
                        <a:pt x="396" y="236"/>
                        <a:pt x="414" y="236"/>
                        <a:pt x="417" y="231"/>
                      </a:cubicBezTo>
                      <a:lnTo>
                        <a:pt x="412" y="187"/>
                      </a:lnTo>
                      <a:cubicBezTo>
                        <a:pt x="412" y="185"/>
                        <a:pt x="411" y="184"/>
                        <a:pt x="411" y="182"/>
                      </a:cubicBezTo>
                      <a:lnTo>
                        <a:pt x="410" y="176"/>
                      </a:lnTo>
                      <a:cubicBezTo>
                        <a:pt x="410" y="174"/>
                        <a:pt x="412" y="174"/>
                        <a:pt x="411" y="171"/>
                      </a:cubicBezTo>
                      <a:lnTo>
                        <a:pt x="411" y="165"/>
                      </a:lnTo>
                      <a:cubicBezTo>
                        <a:pt x="411" y="164"/>
                        <a:pt x="410" y="163"/>
                        <a:pt x="409" y="163"/>
                      </a:cubicBezTo>
                      <a:lnTo>
                        <a:pt x="409" y="134"/>
                      </a:lnTo>
                      <a:cubicBezTo>
                        <a:pt x="417" y="135"/>
                        <a:pt x="425" y="137"/>
                        <a:pt x="433" y="138"/>
                      </a:cubicBezTo>
                      <a:close/>
                      <a:moveTo>
                        <a:pt x="206" y="187"/>
                      </a:moveTo>
                      <a:lnTo>
                        <a:pt x="201" y="188"/>
                      </a:lnTo>
                      <a:lnTo>
                        <a:pt x="217" y="267"/>
                      </a:lnTo>
                      <a:lnTo>
                        <a:pt x="221" y="266"/>
                      </a:lnTo>
                      <a:lnTo>
                        <a:pt x="220" y="262"/>
                      </a:lnTo>
                      <a:lnTo>
                        <a:pt x="224" y="261"/>
                      </a:lnTo>
                      <a:lnTo>
                        <a:pt x="224" y="257"/>
                      </a:lnTo>
                      <a:lnTo>
                        <a:pt x="228" y="256"/>
                      </a:lnTo>
                      <a:lnTo>
                        <a:pt x="227" y="252"/>
                      </a:lnTo>
                      <a:lnTo>
                        <a:pt x="231" y="251"/>
                      </a:lnTo>
                      <a:lnTo>
                        <a:pt x="231" y="247"/>
                      </a:lnTo>
                      <a:lnTo>
                        <a:pt x="235" y="246"/>
                      </a:lnTo>
                      <a:lnTo>
                        <a:pt x="236" y="253"/>
                      </a:lnTo>
                      <a:lnTo>
                        <a:pt x="240" y="253"/>
                      </a:lnTo>
                      <a:lnTo>
                        <a:pt x="241" y="260"/>
                      </a:lnTo>
                      <a:lnTo>
                        <a:pt x="245" y="260"/>
                      </a:lnTo>
                      <a:lnTo>
                        <a:pt x="246" y="267"/>
                      </a:lnTo>
                      <a:lnTo>
                        <a:pt x="250" y="266"/>
                      </a:lnTo>
                      <a:lnTo>
                        <a:pt x="251" y="274"/>
                      </a:lnTo>
                      <a:lnTo>
                        <a:pt x="254" y="273"/>
                      </a:lnTo>
                      <a:lnTo>
                        <a:pt x="255" y="277"/>
                      </a:lnTo>
                      <a:lnTo>
                        <a:pt x="267" y="275"/>
                      </a:lnTo>
                      <a:lnTo>
                        <a:pt x="267" y="271"/>
                      </a:lnTo>
                      <a:lnTo>
                        <a:pt x="270" y="271"/>
                      </a:lnTo>
                      <a:lnTo>
                        <a:pt x="268" y="263"/>
                      </a:lnTo>
                      <a:lnTo>
                        <a:pt x="265" y="264"/>
                      </a:lnTo>
                      <a:lnTo>
                        <a:pt x="263" y="257"/>
                      </a:lnTo>
                      <a:lnTo>
                        <a:pt x="259" y="257"/>
                      </a:lnTo>
                      <a:lnTo>
                        <a:pt x="258" y="250"/>
                      </a:lnTo>
                      <a:lnTo>
                        <a:pt x="254" y="251"/>
                      </a:lnTo>
                      <a:lnTo>
                        <a:pt x="253" y="243"/>
                      </a:lnTo>
                      <a:lnTo>
                        <a:pt x="249" y="244"/>
                      </a:lnTo>
                      <a:lnTo>
                        <a:pt x="248" y="240"/>
                      </a:lnTo>
                      <a:lnTo>
                        <a:pt x="272" y="235"/>
                      </a:lnTo>
                      <a:lnTo>
                        <a:pt x="271" y="232"/>
                      </a:lnTo>
                      <a:lnTo>
                        <a:pt x="267" y="233"/>
                      </a:lnTo>
                      <a:lnTo>
                        <a:pt x="267" y="228"/>
                      </a:lnTo>
                      <a:lnTo>
                        <a:pt x="262" y="229"/>
                      </a:lnTo>
                      <a:lnTo>
                        <a:pt x="262" y="225"/>
                      </a:lnTo>
                      <a:lnTo>
                        <a:pt x="257" y="226"/>
                      </a:lnTo>
                      <a:lnTo>
                        <a:pt x="256" y="221"/>
                      </a:lnTo>
                      <a:lnTo>
                        <a:pt x="252" y="222"/>
                      </a:lnTo>
                      <a:lnTo>
                        <a:pt x="251" y="218"/>
                      </a:lnTo>
                      <a:lnTo>
                        <a:pt x="247" y="219"/>
                      </a:lnTo>
                      <a:lnTo>
                        <a:pt x="246" y="215"/>
                      </a:lnTo>
                      <a:lnTo>
                        <a:pt x="242" y="215"/>
                      </a:lnTo>
                      <a:lnTo>
                        <a:pt x="241" y="211"/>
                      </a:lnTo>
                      <a:lnTo>
                        <a:pt x="237" y="212"/>
                      </a:lnTo>
                      <a:lnTo>
                        <a:pt x="236" y="208"/>
                      </a:lnTo>
                      <a:lnTo>
                        <a:pt x="232" y="208"/>
                      </a:lnTo>
                      <a:lnTo>
                        <a:pt x="231" y="204"/>
                      </a:lnTo>
                      <a:lnTo>
                        <a:pt x="227" y="205"/>
                      </a:lnTo>
                      <a:lnTo>
                        <a:pt x="226" y="201"/>
                      </a:lnTo>
                      <a:lnTo>
                        <a:pt x="221" y="202"/>
                      </a:lnTo>
                      <a:lnTo>
                        <a:pt x="221" y="197"/>
                      </a:lnTo>
                      <a:lnTo>
                        <a:pt x="216" y="198"/>
                      </a:lnTo>
                      <a:lnTo>
                        <a:pt x="215" y="194"/>
                      </a:lnTo>
                      <a:lnTo>
                        <a:pt x="211" y="195"/>
                      </a:lnTo>
                      <a:lnTo>
                        <a:pt x="210" y="190"/>
                      </a:lnTo>
                      <a:lnTo>
                        <a:pt x="207" y="191"/>
                      </a:lnTo>
                      <a:lnTo>
                        <a:pt x="206" y="187"/>
                      </a:lnTo>
                      <a:close/>
                      <a:moveTo>
                        <a:pt x="40" y="141"/>
                      </a:moveTo>
                      <a:lnTo>
                        <a:pt x="297" y="141"/>
                      </a:lnTo>
                      <a:lnTo>
                        <a:pt x="297" y="292"/>
                      </a:lnTo>
                      <a:lnTo>
                        <a:pt x="40" y="292"/>
                      </a:lnTo>
                      <a:lnTo>
                        <a:pt x="40" y="141"/>
                      </a:ln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nvGrpSpPr>
              <p:cNvPr id="25" name="组合 24">
                <a:extLst>
                  <a:ext uri="{FF2B5EF4-FFF2-40B4-BE49-F238E27FC236}">
                    <a16:creationId xmlns="" xmlns:a16="http://schemas.microsoft.com/office/drawing/2014/main" id="{EDE772D3-C617-4E93-B7A3-A606D04292F8}"/>
                  </a:ext>
                </a:extLst>
              </p:cNvPr>
              <p:cNvGrpSpPr/>
              <p:nvPr/>
            </p:nvGrpSpPr>
            <p:grpSpPr>
              <a:xfrm>
                <a:off x="10823599" y="577955"/>
                <a:ext cx="368108" cy="382389"/>
                <a:chOff x="10486350" y="391614"/>
                <a:chExt cx="421373" cy="437973"/>
              </a:xfrm>
            </p:grpSpPr>
            <p:sp>
              <p:nvSpPr>
                <p:cNvPr id="26" name="Oval 13">
                  <a:extLst>
                    <a:ext uri="{FF2B5EF4-FFF2-40B4-BE49-F238E27FC236}">
                      <a16:creationId xmlns="" xmlns:a16="http://schemas.microsoft.com/office/drawing/2014/main" id="{2F189F4C-BA54-45A4-9862-7045F21F7A3B}"/>
                    </a:ext>
                  </a:extLst>
                </p:cNvPr>
                <p:cNvSpPr/>
                <p:nvPr/>
              </p:nvSpPr>
              <p:spPr>
                <a:xfrm>
                  <a:off x="10486350" y="391614"/>
                  <a:ext cx="421373" cy="437973"/>
                </a:xfrm>
                <a:prstGeom prst="ellipse">
                  <a:avLst/>
                </a:prstGeom>
                <a:solidFill>
                  <a:srgbClr val="858585"/>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27" name="Freeform 15">
                  <a:extLst>
                    <a:ext uri="{FF2B5EF4-FFF2-40B4-BE49-F238E27FC236}">
                      <a16:creationId xmlns="" xmlns:a16="http://schemas.microsoft.com/office/drawing/2014/main" id="{17E2950D-1240-486B-84EF-65DB9100A6D5}"/>
                    </a:ext>
                  </a:extLst>
                </p:cNvPr>
                <p:cNvSpPr>
                  <a:spLocks noEditPoints="1"/>
                </p:cNvSpPr>
                <p:nvPr/>
              </p:nvSpPr>
              <p:spPr>
                <a:xfrm>
                  <a:off x="10532318" y="455458"/>
                  <a:ext cx="334545" cy="293685"/>
                </a:xfrm>
                <a:custGeom>
                  <a:avLst/>
                  <a:gdLst/>
                  <a:ahLst/>
                  <a:cxnLst>
                    <a:cxn ang="0">
                      <a:pos x="234329" y="182499"/>
                    </a:cxn>
                    <a:cxn ang="0">
                      <a:pos x="184958" y="182499"/>
                    </a:cxn>
                    <a:cxn ang="0">
                      <a:pos x="184958" y="233874"/>
                    </a:cxn>
                    <a:cxn ang="0">
                      <a:pos x="148850" y="233874"/>
                    </a:cxn>
                    <a:cxn ang="0">
                      <a:pos x="148850" y="182499"/>
                    </a:cxn>
                    <a:cxn ang="0">
                      <a:pos x="99479" y="182499"/>
                    </a:cxn>
                    <a:cxn ang="0">
                      <a:pos x="99479" y="144925"/>
                    </a:cxn>
                    <a:cxn ang="0">
                      <a:pos x="148850" y="144925"/>
                    </a:cxn>
                    <a:cxn ang="0">
                      <a:pos x="148850" y="93550"/>
                    </a:cxn>
                    <a:cxn ang="0">
                      <a:pos x="184958" y="93550"/>
                    </a:cxn>
                    <a:cxn ang="0">
                      <a:pos x="184958" y="144925"/>
                    </a:cxn>
                    <a:cxn ang="0">
                      <a:pos x="234329" y="144925"/>
                    </a:cxn>
                    <a:cxn ang="0">
                      <a:pos x="234329" y="182499"/>
                    </a:cxn>
                    <a:cxn ang="0">
                      <a:pos x="307280" y="94317"/>
                    </a:cxn>
                    <a:cxn ang="0">
                      <a:pos x="167273" y="69779"/>
                    </a:cxn>
                    <a:cxn ang="0">
                      <a:pos x="27265" y="94317"/>
                    </a:cxn>
                    <a:cxn ang="0">
                      <a:pos x="167273" y="293685"/>
                    </a:cxn>
                    <a:cxn ang="0">
                      <a:pos x="307280" y="94317"/>
                    </a:cxn>
                  </a:cxnLst>
                  <a:rect l="0" t="0" r="0" b="0"/>
                  <a:pathLst>
                    <a:path w="454" h="383">
                      <a:moveTo>
                        <a:pt x="318" y="238"/>
                      </a:moveTo>
                      <a:lnTo>
                        <a:pt x="251" y="238"/>
                      </a:lnTo>
                      <a:lnTo>
                        <a:pt x="251" y="305"/>
                      </a:lnTo>
                      <a:lnTo>
                        <a:pt x="202" y="305"/>
                      </a:lnTo>
                      <a:lnTo>
                        <a:pt x="202" y="238"/>
                      </a:lnTo>
                      <a:lnTo>
                        <a:pt x="135" y="238"/>
                      </a:lnTo>
                      <a:lnTo>
                        <a:pt x="135" y="189"/>
                      </a:lnTo>
                      <a:lnTo>
                        <a:pt x="202" y="189"/>
                      </a:lnTo>
                      <a:lnTo>
                        <a:pt x="202" y="122"/>
                      </a:lnTo>
                      <a:lnTo>
                        <a:pt x="251" y="122"/>
                      </a:lnTo>
                      <a:lnTo>
                        <a:pt x="251" y="189"/>
                      </a:lnTo>
                      <a:lnTo>
                        <a:pt x="318" y="189"/>
                      </a:lnTo>
                      <a:lnTo>
                        <a:pt x="318" y="238"/>
                      </a:lnTo>
                      <a:close/>
                      <a:moveTo>
                        <a:pt x="417" y="123"/>
                      </a:moveTo>
                      <a:cubicBezTo>
                        <a:pt x="384" y="0"/>
                        <a:pt x="249" y="77"/>
                        <a:pt x="227" y="91"/>
                      </a:cubicBezTo>
                      <a:cubicBezTo>
                        <a:pt x="204" y="77"/>
                        <a:pt x="69" y="1"/>
                        <a:pt x="37" y="123"/>
                      </a:cubicBezTo>
                      <a:cubicBezTo>
                        <a:pt x="0" y="265"/>
                        <a:pt x="226" y="382"/>
                        <a:pt x="227" y="383"/>
                      </a:cubicBezTo>
                      <a:cubicBezTo>
                        <a:pt x="227" y="383"/>
                        <a:pt x="454" y="263"/>
                        <a:pt x="417" y="123"/>
                      </a:cubicBez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nvGrpSpPr>
              <p:cNvPr id="31" name="组合 30">
                <a:extLst>
                  <a:ext uri="{FF2B5EF4-FFF2-40B4-BE49-F238E27FC236}">
                    <a16:creationId xmlns="" xmlns:a16="http://schemas.microsoft.com/office/drawing/2014/main" id="{96699630-266A-4CAD-B49F-9B7E0B518B31}"/>
                  </a:ext>
                </a:extLst>
              </p:cNvPr>
              <p:cNvGrpSpPr/>
              <p:nvPr/>
            </p:nvGrpSpPr>
            <p:grpSpPr>
              <a:xfrm>
                <a:off x="9676434" y="577955"/>
                <a:ext cx="366522" cy="382389"/>
                <a:chOff x="9338428" y="391614"/>
                <a:chExt cx="420096" cy="437973"/>
              </a:xfrm>
            </p:grpSpPr>
            <p:sp>
              <p:nvSpPr>
                <p:cNvPr id="32" name="Oval 12">
                  <a:extLst>
                    <a:ext uri="{FF2B5EF4-FFF2-40B4-BE49-F238E27FC236}">
                      <a16:creationId xmlns="" xmlns:a16="http://schemas.microsoft.com/office/drawing/2014/main" id="{F38E3F48-55B1-421F-9CC0-A9C79CF923E7}"/>
                    </a:ext>
                  </a:extLst>
                </p:cNvPr>
                <p:cNvSpPr/>
                <p:nvPr/>
              </p:nvSpPr>
              <p:spPr>
                <a:xfrm>
                  <a:off x="9338428" y="391614"/>
                  <a:ext cx="420096" cy="437973"/>
                </a:xfrm>
                <a:prstGeom prst="ellipse">
                  <a:avLst/>
                </a:prstGeom>
                <a:solidFill>
                  <a:srgbClr val="FDB402"/>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33" name="Freeform 19">
                  <a:extLst>
                    <a:ext uri="{FF2B5EF4-FFF2-40B4-BE49-F238E27FC236}">
                      <a16:creationId xmlns="" xmlns:a16="http://schemas.microsoft.com/office/drawing/2014/main" id="{F9E38022-4EEC-44AD-914E-E332446E739C}"/>
                    </a:ext>
                  </a:extLst>
                </p:cNvPr>
                <p:cNvSpPr>
                  <a:spLocks noEditPoints="1"/>
                </p:cNvSpPr>
                <p:nvPr/>
              </p:nvSpPr>
              <p:spPr>
                <a:xfrm>
                  <a:off x="9398442" y="495042"/>
                  <a:ext cx="315391" cy="277085"/>
                </a:xfrm>
                <a:custGeom>
                  <a:avLst/>
                  <a:gdLst/>
                  <a:ahLst/>
                  <a:cxnLst>
                    <a:cxn ang="0">
                      <a:pos x="165064" y="270177"/>
                    </a:cxn>
                    <a:cxn ang="0">
                      <a:pos x="307285" y="80593"/>
                    </a:cxn>
                    <a:cxn ang="0">
                      <a:pos x="298442" y="76755"/>
                    </a:cxn>
                    <a:cxn ang="0">
                      <a:pos x="212226" y="77522"/>
                    </a:cxn>
                    <a:cxn ang="0">
                      <a:pos x="165064" y="270177"/>
                    </a:cxn>
                    <a:cxn ang="0">
                      <a:pos x="310233" y="80593"/>
                    </a:cxn>
                    <a:cxn ang="0">
                      <a:pos x="310233" y="80593"/>
                    </a:cxn>
                    <a:cxn ang="0">
                      <a:pos x="5158" y="79057"/>
                    </a:cxn>
                    <a:cxn ang="0">
                      <a:pos x="146642" y="267107"/>
                    </a:cxn>
                    <a:cxn ang="0">
                      <a:pos x="100955" y="76755"/>
                    </a:cxn>
                    <a:cxn ang="0">
                      <a:pos x="16949" y="77522"/>
                    </a:cxn>
                    <a:cxn ang="0">
                      <a:pos x="5158" y="79057"/>
                    </a:cxn>
                    <a:cxn ang="0">
                      <a:pos x="145905" y="270945"/>
                    </a:cxn>
                    <a:cxn ang="0">
                      <a:pos x="145905" y="270945"/>
                    </a:cxn>
                    <a:cxn ang="0">
                      <a:pos x="156222" y="271712"/>
                    </a:cxn>
                    <a:cxn ang="0">
                      <a:pos x="204857" y="77522"/>
                    </a:cxn>
                    <a:cxn ang="0">
                      <a:pos x="202646" y="80593"/>
                    </a:cxn>
                    <a:cxn ang="0">
                      <a:pos x="108324" y="77522"/>
                    </a:cxn>
                    <a:cxn ang="0">
                      <a:pos x="156222" y="271712"/>
                    </a:cxn>
                    <a:cxn ang="0">
                      <a:pos x="220332" y="69847"/>
                    </a:cxn>
                    <a:cxn ang="0">
                      <a:pos x="313917" y="69847"/>
                    </a:cxn>
                    <a:cxn ang="0">
                      <a:pos x="259387" y="768"/>
                    </a:cxn>
                    <a:cxn ang="0">
                      <a:pos x="220332" y="69847"/>
                    </a:cxn>
                    <a:cxn ang="0">
                      <a:pos x="0" y="68312"/>
                    </a:cxn>
                    <a:cxn ang="0">
                      <a:pos x="92112" y="69847"/>
                    </a:cxn>
                    <a:cxn ang="0">
                      <a:pos x="54530" y="0"/>
                    </a:cxn>
                    <a:cxn ang="0">
                      <a:pos x="0" y="68312"/>
                    </a:cxn>
                    <a:cxn ang="0">
                      <a:pos x="109060" y="69847"/>
                    </a:cxn>
                    <a:cxn ang="0">
                      <a:pos x="203383" y="69079"/>
                    </a:cxn>
                    <a:cxn ang="0">
                      <a:pos x="155485" y="1535"/>
                    </a:cxn>
                    <a:cxn ang="0">
                      <a:pos x="109060" y="69847"/>
                    </a:cxn>
                    <a:cxn ang="0">
                      <a:pos x="101691" y="71382"/>
                    </a:cxn>
                    <a:cxn ang="0">
                      <a:pos x="148853" y="768"/>
                    </a:cxn>
                    <a:cxn ang="0">
                      <a:pos x="61162" y="1535"/>
                    </a:cxn>
                    <a:cxn ang="0">
                      <a:pos x="101691" y="71382"/>
                    </a:cxn>
                    <a:cxn ang="0">
                      <a:pos x="212963" y="71382"/>
                    </a:cxn>
                    <a:cxn ang="0">
                      <a:pos x="250544" y="768"/>
                    </a:cxn>
                    <a:cxn ang="0">
                      <a:pos x="165801" y="2303"/>
                    </a:cxn>
                    <a:cxn ang="0">
                      <a:pos x="212963" y="71382"/>
                    </a:cxn>
                  </a:cxnLst>
                  <a:rect l="0" t="0" r="0" b="0"/>
                  <a:pathLst>
                    <a:path w="428" h="361">
                      <a:moveTo>
                        <a:pt x="224" y="352"/>
                      </a:moveTo>
                      <a:lnTo>
                        <a:pt x="417" y="105"/>
                      </a:lnTo>
                      <a:cubicBezTo>
                        <a:pt x="412" y="102"/>
                        <a:pt x="413" y="100"/>
                        <a:pt x="405" y="100"/>
                      </a:cubicBezTo>
                      <a:lnTo>
                        <a:pt x="288" y="101"/>
                      </a:lnTo>
                      <a:lnTo>
                        <a:pt x="224" y="352"/>
                      </a:lnTo>
                      <a:close/>
                      <a:moveTo>
                        <a:pt x="421" y="105"/>
                      </a:moveTo>
                      <a:cubicBezTo>
                        <a:pt x="428" y="97"/>
                        <a:pt x="414" y="113"/>
                        <a:pt x="421" y="105"/>
                      </a:cubicBezTo>
                      <a:close/>
                      <a:moveTo>
                        <a:pt x="7" y="103"/>
                      </a:moveTo>
                      <a:lnTo>
                        <a:pt x="199" y="348"/>
                      </a:lnTo>
                      <a:lnTo>
                        <a:pt x="137" y="100"/>
                      </a:lnTo>
                      <a:lnTo>
                        <a:pt x="23" y="101"/>
                      </a:lnTo>
                      <a:lnTo>
                        <a:pt x="7" y="103"/>
                      </a:lnTo>
                      <a:close/>
                      <a:moveTo>
                        <a:pt x="198" y="353"/>
                      </a:moveTo>
                      <a:cubicBezTo>
                        <a:pt x="205" y="361"/>
                        <a:pt x="191" y="345"/>
                        <a:pt x="198" y="353"/>
                      </a:cubicBezTo>
                      <a:close/>
                      <a:moveTo>
                        <a:pt x="212" y="354"/>
                      </a:moveTo>
                      <a:lnTo>
                        <a:pt x="278" y="101"/>
                      </a:lnTo>
                      <a:lnTo>
                        <a:pt x="275" y="105"/>
                      </a:lnTo>
                      <a:lnTo>
                        <a:pt x="147" y="101"/>
                      </a:lnTo>
                      <a:lnTo>
                        <a:pt x="212" y="354"/>
                      </a:lnTo>
                      <a:close/>
                      <a:moveTo>
                        <a:pt x="299" y="91"/>
                      </a:moveTo>
                      <a:lnTo>
                        <a:pt x="426" y="91"/>
                      </a:lnTo>
                      <a:lnTo>
                        <a:pt x="352" y="1"/>
                      </a:lnTo>
                      <a:lnTo>
                        <a:pt x="299" y="91"/>
                      </a:lnTo>
                      <a:close/>
                      <a:moveTo>
                        <a:pt x="0" y="89"/>
                      </a:moveTo>
                      <a:lnTo>
                        <a:pt x="125" y="91"/>
                      </a:lnTo>
                      <a:lnTo>
                        <a:pt x="74" y="0"/>
                      </a:lnTo>
                      <a:lnTo>
                        <a:pt x="0" y="89"/>
                      </a:lnTo>
                      <a:close/>
                      <a:moveTo>
                        <a:pt x="148" y="91"/>
                      </a:moveTo>
                      <a:lnTo>
                        <a:pt x="276" y="90"/>
                      </a:lnTo>
                      <a:lnTo>
                        <a:pt x="211" y="2"/>
                      </a:lnTo>
                      <a:lnTo>
                        <a:pt x="148" y="91"/>
                      </a:lnTo>
                      <a:close/>
                      <a:moveTo>
                        <a:pt x="138" y="93"/>
                      </a:moveTo>
                      <a:lnTo>
                        <a:pt x="202" y="1"/>
                      </a:lnTo>
                      <a:lnTo>
                        <a:pt x="83" y="2"/>
                      </a:lnTo>
                      <a:lnTo>
                        <a:pt x="138" y="93"/>
                      </a:lnTo>
                      <a:close/>
                      <a:moveTo>
                        <a:pt x="289" y="93"/>
                      </a:moveTo>
                      <a:lnTo>
                        <a:pt x="340" y="1"/>
                      </a:lnTo>
                      <a:lnTo>
                        <a:pt x="225" y="3"/>
                      </a:lnTo>
                      <a:lnTo>
                        <a:pt x="289" y="93"/>
                      </a:ln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cxnSp>
          <p:nvCxnSpPr>
            <p:cNvPr id="4" name="直接连接符 3">
              <a:extLst>
                <a:ext uri="{FF2B5EF4-FFF2-40B4-BE49-F238E27FC236}">
                  <a16:creationId xmlns="" xmlns:a16="http://schemas.microsoft.com/office/drawing/2014/main" id="{6FD08865-C378-4B20-8EA7-0F026FB4E179}"/>
                </a:ext>
              </a:extLst>
            </p:cNvPr>
            <p:cNvCxnSpPr/>
            <p:nvPr/>
          </p:nvCxnSpPr>
          <p:spPr>
            <a:xfrm>
              <a:off x="1762699" y="1002621"/>
              <a:ext cx="10429301" cy="0"/>
            </a:xfrm>
            <a:prstGeom prst="line">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
        <p:nvSpPr>
          <p:cNvPr id="3" name="TextBox 2"/>
          <p:cNvSpPr txBox="1"/>
          <p:nvPr/>
        </p:nvSpPr>
        <p:spPr>
          <a:xfrm>
            <a:off x="6659246" y="319757"/>
            <a:ext cx="733892" cy="307777"/>
          </a:xfrm>
          <a:prstGeom prst="rect">
            <a:avLst/>
          </a:prstGeom>
          <a:noFill/>
        </p:spPr>
        <p:txBody>
          <a:bodyPr wrap="square" rtlCol="0">
            <a:spAutoFit/>
          </a:bodyPr>
          <a:lstStyle/>
          <a:p>
            <a:r>
              <a:rPr lang="zh-CN" altLang="en-US" sz="1400" b="1" dirty="0" smtClean="0"/>
              <a:t>智能</a:t>
            </a:r>
            <a:endParaRPr lang="zh-CN" altLang="en-US" sz="1400" b="1" dirty="0"/>
          </a:p>
        </p:txBody>
      </p:sp>
      <p:sp>
        <p:nvSpPr>
          <p:cNvPr id="35" name="TextBox 34"/>
          <p:cNvSpPr txBox="1"/>
          <p:nvPr/>
        </p:nvSpPr>
        <p:spPr>
          <a:xfrm>
            <a:off x="7545538" y="319757"/>
            <a:ext cx="733892" cy="307777"/>
          </a:xfrm>
          <a:prstGeom prst="rect">
            <a:avLst/>
          </a:prstGeom>
          <a:noFill/>
        </p:spPr>
        <p:txBody>
          <a:bodyPr wrap="square" rtlCol="0">
            <a:spAutoFit/>
          </a:bodyPr>
          <a:lstStyle/>
          <a:p>
            <a:r>
              <a:rPr lang="zh-CN" altLang="en-US" sz="1400" b="1" dirty="0"/>
              <a:t>高效</a:t>
            </a:r>
          </a:p>
        </p:txBody>
      </p:sp>
      <p:sp>
        <p:nvSpPr>
          <p:cNvPr id="36" name="TextBox 35"/>
          <p:cNvSpPr txBox="1"/>
          <p:nvPr/>
        </p:nvSpPr>
        <p:spPr>
          <a:xfrm>
            <a:off x="8414842" y="329733"/>
            <a:ext cx="733892" cy="307777"/>
          </a:xfrm>
          <a:prstGeom prst="rect">
            <a:avLst/>
          </a:prstGeom>
          <a:noFill/>
        </p:spPr>
        <p:txBody>
          <a:bodyPr wrap="square" rtlCol="0">
            <a:spAutoFit/>
          </a:bodyPr>
          <a:lstStyle/>
          <a:p>
            <a:r>
              <a:rPr lang="zh-CN" altLang="en-US" sz="1400" b="1" dirty="0" smtClean="0"/>
              <a:t>成本</a:t>
            </a:r>
            <a:endParaRPr lang="zh-CN" altLang="en-US" sz="1400" b="1" dirty="0"/>
          </a:p>
        </p:txBody>
      </p:sp>
      <p:sp>
        <p:nvSpPr>
          <p:cNvPr id="6" name="矩形 5"/>
          <p:cNvSpPr/>
          <p:nvPr/>
        </p:nvSpPr>
        <p:spPr>
          <a:xfrm>
            <a:off x="1257300" y="139096"/>
            <a:ext cx="4185761" cy="461665"/>
          </a:xfrm>
          <a:prstGeom prst="rect">
            <a:avLst/>
          </a:prstGeom>
        </p:spPr>
        <p:txBody>
          <a:bodyPr wrap="none">
            <a:spAutoFit/>
          </a:bodyPr>
          <a:lstStyle/>
          <a:p>
            <a:r>
              <a:rPr lang="zh-CN" altLang="en-US" sz="2400" dirty="0" smtClean="0"/>
              <a:t>三</a:t>
            </a:r>
            <a:r>
              <a:rPr lang="zh-CN" altLang="zh-CN" sz="2400" dirty="0" smtClean="0"/>
              <a:t>、</a:t>
            </a:r>
            <a:r>
              <a:rPr lang="zh-CN" altLang="zh-CN" sz="2400" dirty="0"/>
              <a:t>北斗发展背景与发展历程</a:t>
            </a:r>
          </a:p>
        </p:txBody>
      </p:sp>
      <p:sp>
        <p:nvSpPr>
          <p:cNvPr id="7" name="矩形 6"/>
          <p:cNvSpPr/>
          <p:nvPr/>
        </p:nvSpPr>
        <p:spPr>
          <a:xfrm>
            <a:off x="4356464" y="1203598"/>
            <a:ext cx="4572000" cy="3785652"/>
          </a:xfrm>
          <a:prstGeom prst="rect">
            <a:avLst/>
          </a:prstGeom>
        </p:spPr>
        <p:txBody>
          <a:bodyPr>
            <a:spAutoFit/>
          </a:bodyPr>
          <a:lstStyle/>
          <a:p>
            <a:pPr>
              <a:lnSpc>
                <a:spcPct val="150000"/>
              </a:lnSpc>
            </a:pPr>
            <a:r>
              <a:rPr lang="zh-CN" altLang="zh-CN" sz="2000" dirty="0"/>
              <a:t>（一）发展背景</a:t>
            </a:r>
          </a:p>
          <a:p>
            <a:pPr marL="342900" indent="-342900">
              <a:lnSpc>
                <a:spcPct val="150000"/>
              </a:lnSpc>
              <a:buAutoNum type="arabicPeriod"/>
            </a:pPr>
            <a:r>
              <a:rPr lang="zh-CN" altLang="zh-CN" sz="2000" dirty="0" smtClean="0"/>
              <a:t>国际背景</a:t>
            </a:r>
            <a:endParaRPr lang="en-US" altLang="zh-CN" sz="2000" dirty="0" smtClean="0"/>
          </a:p>
          <a:p>
            <a:pPr>
              <a:lnSpc>
                <a:spcPct val="150000"/>
              </a:lnSpc>
            </a:pPr>
            <a:r>
              <a:rPr lang="en-US" altLang="zh-CN" sz="2000" dirty="0"/>
              <a:t>1957</a:t>
            </a:r>
            <a:r>
              <a:rPr lang="zh-CN" altLang="zh-CN" sz="2000" dirty="0"/>
              <a:t>年</a:t>
            </a:r>
            <a:r>
              <a:rPr lang="en-US" altLang="zh-CN" sz="2000" dirty="0"/>
              <a:t>10</a:t>
            </a:r>
            <a:r>
              <a:rPr lang="zh-CN" altLang="zh-CN" sz="2000" dirty="0"/>
              <a:t>月</a:t>
            </a:r>
            <a:r>
              <a:rPr lang="en-US" altLang="zh-CN" sz="2000" dirty="0"/>
              <a:t>4</a:t>
            </a:r>
            <a:r>
              <a:rPr lang="zh-CN" altLang="zh-CN" sz="2000" dirty="0"/>
              <a:t>日，前苏联成功发射了世界上第一颗人造卫星</a:t>
            </a:r>
            <a:r>
              <a:rPr lang="en-US" altLang="zh-CN" sz="2000" dirty="0"/>
              <a:t>sputnik</a:t>
            </a:r>
            <a:r>
              <a:rPr lang="zh-CN" altLang="zh-CN" sz="2000" dirty="0"/>
              <a:t>。尽管这颗卫星构架十分简单，但却给了美国海军很多的</a:t>
            </a:r>
            <a:r>
              <a:rPr lang="zh-CN" altLang="zh-CN" sz="2000" dirty="0" smtClean="0"/>
              <a:t>启示</a:t>
            </a:r>
            <a:r>
              <a:rPr lang="zh-CN" altLang="en-US" sz="2000" dirty="0" smtClean="0"/>
              <a:t>，并</a:t>
            </a:r>
            <a:r>
              <a:rPr lang="zh-CN" altLang="zh-CN" sz="2000" dirty="0" smtClean="0"/>
              <a:t>成功</a:t>
            </a:r>
            <a:r>
              <a:rPr lang="zh-CN" altLang="zh-CN" sz="2000" dirty="0"/>
              <a:t>开发出了世界上第一个卫星导航系统——子午（</a:t>
            </a:r>
            <a:r>
              <a:rPr lang="en-US" altLang="zh-CN" sz="2000" dirty="0"/>
              <a:t>Transit</a:t>
            </a:r>
            <a:r>
              <a:rPr lang="zh-CN" altLang="zh-CN" sz="2000" dirty="0"/>
              <a:t>）卫星系统。</a:t>
            </a:r>
          </a:p>
        </p:txBody>
      </p:sp>
      <p:pic>
        <p:nvPicPr>
          <p:cNvPr id="10242" name="Picture 2" descr="https://pics2.baidu.com/feed/4a36acaf2edda3cc5abf52b3cc259f07203f9219.jpeg?token=01935e9adf16b85a745af9cfaf9245c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3021" y="1779662"/>
            <a:ext cx="3879981" cy="23946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72994074"/>
      </p:ext>
    </p:extLst>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 xmlns:a16="http://schemas.microsoft.com/office/drawing/2014/main" id="{1495F301-5D58-44A0-870C-E58C0EABD36A}"/>
              </a:ext>
            </a:extLst>
          </p:cNvPr>
          <p:cNvGrpSpPr/>
          <p:nvPr/>
        </p:nvGrpSpPr>
        <p:grpSpPr>
          <a:xfrm>
            <a:off x="-10552" y="-10550"/>
            <a:ext cx="9154552" cy="762516"/>
            <a:chOff x="-14069" y="-14067"/>
            <a:chExt cx="12206069" cy="1016688"/>
          </a:xfrm>
        </p:grpSpPr>
        <p:grpSp>
          <p:nvGrpSpPr>
            <p:cNvPr id="16" name="组合 15"/>
            <p:cNvGrpSpPr/>
            <p:nvPr/>
          </p:nvGrpSpPr>
          <p:grpSpPr>
            <a:xfrm>
              <a:off x="-14069" y="-14067"/>
              <a:ext cx="1690469" cy="1016688"/>
              <a:chOff x="-14069" y="-14068"/>
              <a:chExt cx="8860302" cy="6886134"/>
            </a:xfrm>
          </p:grpSpPr>
          <p:sp>
            <p:nvSpPr>
              <p:cNvPr id="17" name="直角三角形 16"/>
              <p:cNvSpPr/>
              <p:nvPr/>
            </p:nvSpPr>
            <p:spPr>
              <a:xfrm rot="5400000">
                <a:off x="-1740877" y="1740877"/>
                <a:ext cx="6858000" cy="3376246"/>
              </a:xfrm>
              <a:prstGeom prst="r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任意多边形 17"/>
              <p:cNvSpPr/>
              <p:nvPr/>
            </p:nvSpPr>
            <p:spPr>
              <a:xfrm>
                <a:off x="-14069" y="-2"/>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FDB4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2712719" y="-14068"/>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E635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 name="组合 1">
              <a:extLst>
                <a:ext uri="{FF2B5EF4-FFF2-40B4-BE49-F238E27FC236}">
                  <a16:creationId xmlns="" xmlns:a16="http://schemas.microsoft.com/office/drawing/2014/main" id="{F16F4591-60E9-4C9B-AF90-257FD1CF5AAD}"/>
                </a:ext>
              </a:extLst>
            </p:cNvPr>
            <p:cNvGrpSpPr/>
            <p:nvPr/>
          </p:nvGrpSpPr>
          <p:grpSpPr>
            <a:xfrm>
              <a:off x="8510887" y="453634"/>
              <a:ext cx="2671958" cy="382389"/>
              <a:chOff x="8519749" y="577955"/>
              <a:chExt cx="2671958" cy="382389"/>
            </a:xfrm>
          </p:grpSpPr>
          <p:grpSp>
            <p:nvGrpSpPr>
              <p:cNvPr id="22" name="组合 21">
                <a:extLst>
                  <a:ext uri="{FF2B5EF4-FFF2-40B4-BE49-F238E27FC236}">
                    <a16:creationId xmlns="" xmlns:a16="http://schemas.microsoft.com/office/drawing/2014/main" id="{3572C76C-95D1-4FF5-BB80-B735C985DE2B}"/>
                  </a:ext>
                </a:extLst>
              </p:cNvPr>
              <p:cNvGrpSpPr/>
              <p:nvPr/>
            </p:nvGrpSpPr>
            <p:grpSpPr>
              <a:xfrm>
                <a:off x="8519749" y="577955"/>
                <a:ext cx="368108" cy="382389"/>
                <a:chOff x="8181567" y="391614"/>
                <a:chExt cx="420096" cy="437973"/>
              </a:xfrm>
            </p:grpSpPr>
            <p:sp>
              <p:nvSpPr>
                <p:cNvPr id="23" name="Oval 11">
                  <a:extLst>
                    <a:ext uri="{FF2B5EF4-FFF2-40B4-BE49-F238E27FC236}">
                      <a16:creationId xmlns="" xmlns:a16="http://schemas.microsoft.com/office/drawing/2014/main" id="{B2E6A8A3-322E-4A52-8E71-C45B316F5C18}"/>
                    </a:ext>
                  </a:extLst>
                </p:cNvPr>
                <p:cNvSpPr/>
                <p:nvPr/>
              </p:nvSpPr>
              <p:spPr>
                <a:xfrm>
                  <a:off x="8181567" y="391614"/>
                  <a:ext cx="420096" cy="437973"/>
                </a:xfrm>
                <a:prstGeom prst="ellipse">
                  <a:avLst/>
                </a:prstGeom>
                <a:solidFill>
                  <a:srgbClr val="E6353F"/>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24" name="Freeform 14">
                  <a:extLst>
                    <a:ext uri="{FF2B5EF4-FFF2-40B4-BE49-F238E27FC236}">
                      <a16:creationId xmlns="" xmlns:a16="http://schemas.microsoft.com/office/drawing/2014/main" id="{205D0928-C677-4B0B-ABE9-E66BCB8A8319}"/>
                    </a:ext>
                  </a:extLst>
                </p:cNvPr>
                <p:cNvSpPr>
                  <a:spLocks noEditPoints="1"/>
                </p:cNvSpPr>
                <p:nvPr/>
              </p:nvSpPr>
              <p:spPr>
                <a:xfrm>
                  <a:off x="8254350" y="468227"/>
                  <a:ext cx="321776" cy="268147"/>
                </a:xfrm>
                <a:custGeom>
                  <a:avLst/>
                  <a:gdLst/>
                  <a:ahLst/>
                  <a:cxnLst>
                    <a:cxn ang="0">
                      <a:pos x="248143" y="256622"/>
                    </a:cxn>
                    <a:cxn ang="0">
                      <a:pos x="0" y="256622"/>
                    </a:cxn>
                    <a:cxn ang="0">
                      <a:pos x="128858" y="99115"/>
                    </a:cxn>
                    <a:cxn ang="0">
                      <a:pos x="123703" y="94505"/>
                    </a:cxn>
                    <a:cxn ang="0">
                      <a:pos x="234889" y="110639"/>
                    </a:cxn>
                    <a:cxn ang="0">
                      <a:pos x="13254" y="90663"/>
                    </a:cxn>
                    <a:cxn ang="0">
                      <a:pos x="88360" y="194387"/>
                    </a:cxn>
                    <a:cxn ang="0">
                      <a:pos x="41971" y="163654"/>
                    </a:cxn>
                    <a:cxn ang="0">
                      <a:pos x="41971" y="173642"/>
                    </a:cxn>
                    <a:cxn ang="0">
                      <a:pos x="134012" y="142909"/>
                    </a:cxn>
                    <a:cxn ang="0">
                      <a:pos x="41971" y="142909"/>
                    </a:cxn>
                    <a:cxn ang="0">
                      <a:pos x="134012" y="133689"/>
                    </a:cxn>
                    <a:cxn ang="0">
                      <a:pos x="237834" y="112176"/>
                    </a:cxn>
                    <a:cxn ang="0">
                      <a:pos x="237834" y="112176"/>
                    </a:cxn>
                    <a:cxn ang="0">
                      <a:pos x="238571" y="16903"/>
                    </a:cxn>
                    <a:cxn ang="0">
                      <a:pos x="145793" y="60698"/>
                    </a:cxn>
                    <a:cxn ang="0">
                      <a:pos x="251825" y="66845"/>
                    </a:cxn>
                    <a:cxn ang="0">
                      <a:pos x="161256" y="46100"/>
                    </a:cxn>
                    <a:cxn ang="0">
                      <a:pos x="254770" y="116786"/>
                    </a:cxn>
                    <a:cxn ang="0">
                      <a:pos x="291586" y="69918"/>
                    </a:cxn>
                    <a:cxn ang="0">
                      <a:pos x="301159" y="80675"/>
                    </a:cxn>
                    <a:cxn ang="0">
                      <a:pos x="296004" y="68381"/>
                    </a:cxn>
                    <a:cxn ang="0">
                      <a:pos x="293795" y="131384"/>
                    </a:cxn>
                    <a:cxn ang="0">
                      <a:pos x="293059" y="143678"/>
                    </a:cxn>
                    <a:cxn ang="0">
                      <a:pos x="303368" y="143678"/>
                    </a:cxn>
                    <a:cxn ang="0">
                      <a:pos x="302631" y="131384"/>
                    </a:cxn>
                    <a:cxn ang="0">
                      <a:pos x="301159" y="102956"/>
                    </a:cxn>
                    <a:cxn ang="0">
                      <a:pos x="148002" y="144446"/>
                    </a:cxn>
                    <a:cxn ang="0">
                      <a:pos x="161992" y="201302"/>
                    </a:cxn>
                    <a:cxn ang="0">
                      <a:pos x="167883" y="196692"/>
                    </a:cxn>
                    <a:cxn ang="0">
                      <a:pos x="170092" y="189777"/>
                    </a:cxn>
                    <a:cxn ang="0">
                      <a:pos x="176719" y="194387"/>
                    </a:cxn>
                    <a:cxn ang="0">
                      <a:pos x="181137" y="205144"/>
                    </a:cxn>
                    <a:cxn ang="0">
                      <a:pos x="187028" y="209754"/>
                    </a:cxn>
                    <a:cxn ang="0">
                      <a:pos x="196600" y="208217"/>
                    </a:cxn>
                    <a:cxn ang="0">
                      <a:pos x="195127" y="202839"/>
                    </a:cxn>
                    <a:cxn ang="0">
                      <a:pos x="189973" y="192082"/>
                    </a:cxn>
                    <a:cxn ang="0">
                      <a:pos x="183346" y="187472"/>
                    </a:cxn>
                    <a:cxn ang="0">
                      <a:pos x="199545" y="178252"/>
                    </a:cxn>
                    <a:cxn ang="0">
                      <a:pos x="192918" y="175947"/>
                    </a:cxn>
                    <a:cxn ang="0">
                      <a:pos x="188500" y="169801"/>
                    </a:cxn>
                    <a:cxn ang="0">
                      <a:pos x="181873" y="168264"/>
                    </a:cxn>
                    <a:cxn ang="0">
                      <a:pos x="177455" y="162118"/>
                    </a:cxn>
                    <a:cxn ang="0">
                      <a:pos x="170828" y="159813"/>
                    </a:cxn>
                    <a:cxn ang="0">
                      <a:pos x="166410" y="154434"/>
                    </a:cxn>
                    <a:cxn ang="0">
                      <a:pos x="159047" y="152129"/>
                    </a:cxn>
                    <a:cxn ang="0">
                      <a:pos x="154629" y="145983"/>
                    </a:cxn>
                    <a:cxn ang="0">
                      <a:pos x="29453" y="108334"/>
                    </a:cxn>
                    <a:cxn ang="0">
                      <a:pos x="29453" y="224352"/>
                    </a:cxn>
                  </a:cxnLst>
                  <a:rect l="0" t="0" r="0" b="0"/>
                  <a:pathLst>
                    <a:path w="437" h="349">
                      <a:moveTo>
                        <a:pt x="0" y="322"/>
                      </a:moveTo>
                      <a:lnTo>
                        <a:pt x="337" y="322"/>
                      </a:lnTo>
                      <a:lnTo>
                        <a:pt x="337" y="334"/>
                      </a:lnTo>
                      <a:cubicBezTo>
                        <a:pt x="337" y="342"/>
                        <a:pt x="331" y="349"/>
                        <a:pt x="323" y="349"/>
                      </a:cubicBezTo>
                      <a:lnTo>
                        <a:pt x="14" y="349"/>
                      </a:lnTo>
                      <a:cubicBezTo>
                        <a:pt x="6" y="349"/>
                        <a:pt x="0" y="342"/>
                        <a:pt x="0" y="334"/>
                      </a:cubicBezTo>
                      <a:lnTo>
                        <a:pt x="0" y="322"/>
                      </a:lnTo>
                      <a:close/>
                      <a:moveTo>
                        <a:pt x="168" y="123"/>
                      </a:moveTo>
                      <a:cubicBezTo>
                        <a:pt x="172" y="123"/>
                        <a:pt x="175" y="126"/>
                        <a:pt x="175" y="129"/>
                      </a:cubicBezTo>
                      <a:cubicBezTo>
                        <a:pt x="175" y="133"/>
                        <a:pt x="172" y="135"/>
                        <a:pt x="168" y="135"/>
                      </a:cubicBezTo>
                      <a:cubicBezTo>
                        <a:pt x="165" y="135"/>
                        <a:pt x="162" y="133"/>
                        <a:pt x="162" y="129"/>
                      </a:cubicBezTo>
                      <a:cubicBezTo>
                        <a:pt x="162" y="126"/>
                        <a:pt x="165" y="123"/>
                        <a:pt x="168" y="123"/>
                      </a:cubicBezTo>
                      <a:close/>
                      <a:moveTo>
                        <a:pt x="18" y="118"/>
                      </a:moveTo>
                      <a:lnTo>
                        <a:pt x="208" y="118"/>
                      </a:lnTo>
                      <a:cubicBezTo>
                        <a:pt x="246" y="120"/>
                        <a:pt x="283" y="128"/>
                        <a:pt x="319" y="144"/>
                      </a:cubicBezTo>
                      <a:lnTo>
                        <a:pt x="319" y="315"/>
                      </a:lnTo>
                      <a:lnTo>
                        <a:pt x="18" y="315"/>
                      </a:lnTo>
                      <a:lnTo>
                        <a:pt x="18" y="118"/>
                      </a:lnTo>
                      <a:close/>
                      <a:moveTo>
                        <a:pt x="57" y="239"/>
                      </a:moveTo>
                      <a:lnTo>
                        <a:pt x="120" y="239"/>
                      </a:lnTo>
                      <a:lnTo>
                        <a:pt x="120" y="253"/>
                      </a:lnTo>
                      <a:lnTo>
                        <a:pt x="57" y="253"/>
                      </a:lnTo>
                      <a:lnTo>
                        <a:pt x="57" y="239"/>
                      </a:lnTo>
                      <a:close/>
                      <a:moveTo>
                        <a:pt x="57" y="213"/>
                      </a:moveTo>
                      <a:lnTo>
                        <a:pt x="182" y="213"/>
                      </a:lnTo>
                      <a:lnTo>
                        <a:pt x="182" y="226"/>
                      </a:lnTo>
                      <a:lnTo>
                        <a:pt x="57" y="226"/>
                      </a:lnTo>
                      <a:lnTo>
                        <a:pt x="57" y="213"/>
                      </a:lnTo>
                      <a:close/>
                      <a:moveTo>
                        <a:pt x="57" y="186"/>
                      </a:moveTo>
                      <a:lnTo>
                        <a:pt x="182" y="186"/>
                      </a:lnTo>
                      <a:lnTo>
                        <a:pt x="182" y="200"/>
                      </a:lnTo>
                      <a:lnTo>
                        <a:pt x="57" y="200"/>
                      </a:lnTo>
                      <a:lnTo>
                        <a:pt x="57" y="186"/>
                      </a:lnTo>
                      <a:close/>
                      <a:moveTo>
                        <a:pt x="57" y="160"/>
                      </a:moveTo>
                      <a:lnTo>
                        <a:pt x="182" y="160"/>
                      </a:lnTo>
                      <a:lnTo>
                        <a:pt x="182" y="174"/>
                      </a:lnTo>
                      <a:lnTo>
                        <a:pt x="57" y="174"/>
                      </a:lnTo>
                      <a:lnTo>
                        <a:pt x="57" y="160"/>
                      </a:lnTo>
                      <a:close/>
                      <a:moveTo>
                        <a:pt x="323" y="146"/>
                      </a:moveTo>
                      <a:cubicBezTo>
                        <a:pt x="328" y="148"/>
                        <a:pt x="339" y="154"/>
                        <a:pt x="342" y="156"/>
                      </a:cubicBezTo>
                      <a:cubicBezTo>
                        <a:pt x="350" y="161"/>
                        <a:pt x="330" y="164"/>
                        <a:pt x="323" y="165"/>
                      </a:cubicBezTo>
                      <a:lnTo>
                        <a:pt x="323" y="146"/>
                      </a:lnTo>
                      <a:close/>
                      <a:moveTo>
                        <a:pt x="396" y="91"/>
                      </a:moveTo>
                      <a:cubicBezTo>
                        <a:pt x="377" y="71"/>
                        <a:pt x="359" y="50"/>
                        <a:pt x="341" y="30"/>
                      </a:cubicBezTo>
                      <a:cubicBezTo>
                        <a:pt x="335" y="23"/>
                        <a:pt x="332" y="23"/>
                        <a:pt x="324" y="22"/>
                      </a:cubicBezTo>
                      <a:lnTo>
                        <a:pt x="133" y="1"/>
                      </a:lnTo>
                      <a:cubicBezTo>
                        <a:pt x="129" y="0"/>
                        <a:pt x="128" y="3"/>
                        <a:pt x="130" y="6"/>
                      </a:cubicBezTo>
                      <a:lnTo>
                        <a:pt x="198" y="79"/>
                      </a:lnTo>
                      <a:cubicBezTo>
                        <a:pt x="209" y="57"/>
                        <a:pt x="217" y="46"/>
                        <a:pt x="251" y="50"/>
                      </a:cubicBezTo>
                      <a:cubicBezTo>
                        <a:pt x="275" y="53"/>
                        <a:pt x="292" y="58"/>
                        <a:pt x="314" y="66"/>
                      </a:cubicBezTo>
                      <a:cubicBezTo>
                        <a:pt x="328" y="72"/>
                        <a:pt x="335" y="76"/>
                        <a:pt x="342" y="87"/>
                      </a:cubicBezTo>
                      <a:cubicBezTo>
                        <a:pt x="336" y="80"/>
                        <a:pt x="327" y="75"/>
                        <a:pt x="317" y="71"/>
                      </a:cubicBezTo>
                      <a:cubicBezTo>
                        <a:pt x="297" y="63"/>
                        <a:pt x="275" y="58"/>
                        <a:pt x="253" y="55"/>
                      </a:cubicBezTo>
                      <a:cubicBezTo>
                        <a:pt x="240" y="54"/>
                        <a:pt x="227" y="54"/>
                        <a:pt x="219" y="60"/>
                      </a:cubicBezTo>
                      <a:cubicBezTo>
                        <a:pt x="211" y="66"/>
                        <a:pt x="199" y="93"/>
                        <a:pt x="194" y="103"/>
                      </a:cubicBezTo>
                      <a:cubicBezTo>
                        <a:pt x="191" y="110"/>
                        <a:pt x="195" y="112"/>
                        <a:pt x="200" y="112"/>
                      </a:cubicBezTo>
                      <a:cubicBezTo>
                        <a:pt x="251" y="115"/>
                        <a:pt x="301" y="128"/>
                        <a:pt x="346" y="152"/>
                      </a:cubicBezTo>
                      <a:lnTo>
                        <a:pt x="347" y="126"/>
                      </a:lnTo>
                      <a:cubicBezTo>
                        <a:pt x="363" y="128"/>
                        <a:pt x="379" y="130"/>
                        <a:pt x="396" y="133"/>
                      </a:cubicBezTo>
                      <a:lnTo>
                        <a:pt x="396" y="91"/>
                      </a:lnTo>
                      <a:close/>
                      <a:moveTo>
                        <a:pt x="433" y="138"/>
                      </a:moveTo>
                      <a:cubicBezTo>
                        <a:pt x="435" y="138"/>
                        <a:pt x="437" y="135"/>
                        <a:pt x="435" y="133"/>
                      </a:cubicBezTo>
                      <a:cubicBezTo>
                        <a:pt x="426" y="124"/>
                        <a:pt x="417" y="114"/>
                        <a:pt x="409" y="105"/>
                      </a:cubicBezTo>
                      <a:lnTo>
                        <a:pt x="409" y="93"/>
                      </a:lnTo>
                      <a:cubicBezTo>
                        <a:pt x="409" y="91"/>
                        <a:pt x="407" y="90"/>
                        <a:pt x="405" y="90"/>
                      </a:cubicBezTo>
                      <a:lnTo>
                        <a:pt x="402" y="89"/>
                      </a:lnTo>
                      <a:lnTo>
                        <a:pt x="402" y="163"/>
                      </a:lnTo>
                      <a:cubicBezTo>
                        <a:pt x="400" y="163"/>
                        <a:pt x="400" y="164"/>
                        <a:pt x="400" y="165"/>
                      </a:cubicBezTo>
                      <a:lnTo>
                        <a:pt x="399" y="171"/>
                      </a:lnTo>
                      <a:cubicBezTo>
                        <a:pt x="399" y="173"/>
                        <a:pt x="400" y="174"/>
                        <a:pt x="400" y="176"/>
                      </a:cubicBezTo>
                      <a:lnTo>
                        <a:pt x="400" y="182"/>
                      </a:lnTo>
                      <a:cubicBezTo>
                        <a:pt x="400" y="184"/>
                        <a:pt x="399" y="185"/>
                        <a:pt x="398" y="187"/>
                      </a:cubicBezTo>
                      <a:lnTo>
                        <a:pt x="393" y="231"/>
                      </a:lnTo>
                      <a:cubicBezTo>
                        <a:pt x="396" y="236"/>
                        <a:pt x="414" y="236"/>
                        <a:pt x="417" y="231"/>
                      </a:cubicBezTo>
                      <a:lnTo>
                        <a:pt x="412" y="187"/>
                      </a:lnTo>
                      <a:cubicBezTo>
                        <a:pt x="412" y="185"/>
                        <a:pt x="411" y="184"/>
                        <a:pt x="411" y="182"/>
                      </a:cubicBezTo>
                      <a:lnTo>
                        <a:pt x="410" y="176"/>
                      </a:lnTo>
                      <a:cubicBezTo>
                        <a:pt x="410" y="174"/>
                        <a:pt x="412" y="174"/>
                        <a:pt x="411" y="171"/>
                      </a:cubicBezTo>
                      <a:lnTo>
                        <a:pt x="411" y="165"/>
                      </a:lnTo>
                      <a:cubicBezTo>
                        <a:pt x="411" y="164"/>
                        <a:pt x="410" y="163"/>
                        <a:pt x="409" y="163"/>
                      </a:cubicBezTo>
                      <a:lnTo>
                        <a:pt x="409" y="134"/>
                      </a:lnTo>
                      <a:cubicBezTo>
                        <a:pt x="417" y="135"/>
                        <a:pt x="425" y="137"/>
                        <a:pt x="433" y="138"/>
                      </a:cubicBezTo>
                      <a:close/>
                      <a:moveTo>
                        <a:pt x="206" y="187"/>
                      </a:moveTo>
                      <a:lnTo>
                        <a:pt x="201" y="188"/>
                      </a:lnTo>
                      <a:lnTo>
                        <a:pt x="217" y="267"/>
                      </a:lnTo>
                      <a:lnTo>
                        <a:pt x="221" y="266"/>
                      </a:lnTo>
                      <a:lnTo>
                        <a:pt x="220" y="262"/>
                      </a:lnTo>
                      <a:lnTo>
                        <a:pt x="224" y="261"/>
                      </a:lnTo>
                      <a:lnTo>
                        <a:pt x="224" y="257"/>
                      </a:lnTo>
                      <a:lnTo>
                        <a:pt x="228" y="256"/>
                      </a:lnTo>
                      <a:lnTo>
                        <a:pt x="227" y="252"/>
                      </a:lnTo>
                      <a:lnTo>
                        <a:pt x="231" y="251"/>
                      </a:lnTo>
                      <a:lnTo>
                        <a:pt x="231" y="247"/>
                      </a:lnTo>
                      <a:lnTo>
                        <a:pt x="235" y="246"/>
                      </a:lnTo>
                      <a:lnTo>
                        <a:pt x="236" y="253"/>
                      </a:lnTo>
                      <a:lnTo>
                        <a:pt x="240" y="253"/>
                      </a:lnTo>
                      <a:lnTo>
                        <a:pt x="241" y="260"/>
                      </a:lnTo>
                      <a:lnTo>
                        <a:pt x="245" y="260"/>
                      </a:lnTo>
                      <a:lnTo>
                        <a:pt x="246" y="267"/>
                      </a:lnTo>
                      <a:lnTo>
                        <a:pt x="250" y="266"/>
                      </a:lnTo>
                      <a:lnTo>
                        <a:pt x="251" y="274"/>
                      </a:lnTo>
                      <a:lnTo>
                        <a:pt x="254" y="273"/>
                      </a:lnTo>
                      <a:lnTo>
                        <a:pt x="255" y="277"/>
                      </a:lnTo>
                      <a:lnTo>
                        <a:pt x="267" y="275"/>
                      </a:lnTo>
                      <a:lnTo>
                        <a:pt x="267" y="271"/>
                      </a:lnTo>
                      <a:lnTo>
                        <a:pt x="270" y="271"/>
                      </a:lnTo>
                      <a:lnTo>
                        <a:pt x="268" y="263"/>
                      </a:lnTo>
                      <a:lnTo>
                        <a:pt x="265" y="264"/>
                      </a:lnTo>
                      <a:lnTo>
                        <a:pt x="263" y="257"/>
                      </a:lnTo>
                      <a:lnTo>
                        <a:pt x="259" y="257"/>
                      </a:lnTo>
                      <a:lnTo>
                        <a:pt x="258" y="250"/>
                      </a:lnTo>
                      <a:lnTo>
                        <a:pt x="254" y="251"/>
                      </a:lnTo>
                      <a:lnTo>
                        <a:pt x="253" y="243"/>
                      </a:lnTo>
                      <a:lnTo>
                        <a:pt x="249" y="244"/>
                      </a:lnTo>
                      <a:lnTo>
                        <a:pt x="248" y="240"/>
                      </a:lnTo>
                      <a:lnTo>
                        <a:pt x="272" y="235"/>
                      </a:lnTo>
                      <a:lnTo>
                        <a:pt x="271" y="232"/>
                      </a:lnTo>
                      <a:lnTo>
                        <a:pt x="267" y="233"/>
                      </a:lnTo>
                      <a:lnTo>
                        <a:pt x="267" y="228"/>
                      </a:lnTo>
                      <a:lnTo>
                        <a:pt x="262" y="229"/>
                      </a:lnTo>
                      <a:lnTo>
                        <a:pt x="262" y="225"/>
                      </a:lnTo>
                      <a:lnTo>
                        <a:pt x="257" y="226"/>
                      </a:lnTo>
                      <a:lnTo>
                        <a:pt x="256" y="221"/>
                      </a:lnTo>
                      <a:lnTo>
                        <a:pt x="252" y="222"/>
                      </a:lnTo>
                      <a:lnTo>
                        <a:pt x="251" y="218"/>
                      </a:lnTo>
                      <a:lnTo>
                        <a:pt x="247" y="219"/>
                      </a:lnTo>
                      <a:lnTo>
                        <a:pt x="246" y="215"/>
                      </a:lnTo>
                      <a:lnTo>
                        <a:pt x="242" y="215"/>
                      </a:lnTo>
                      <a:lnTo>
                        <a:pt x="241" y="211"/>
                      </a:lnTo>
                      <a:lnTo>
                        <a:pt x="237" y="212"/>
                      </a:lnTo>
                      <a:lnTo>
                        <a:pt x="236" y="208"/>
                      </a:lnTo>
                      <a:lnTo>
                        <a:pt x="232" y="208"/>
                      </a:lnTo>
                      <a:lnTo>
                        <a:pt x="231" y="204"/>
                      </a:lnTo>
                      <a:lnTo>
                        <a:pt x="227" y="205"/>
                      </a:lnTo>
                      <a:lnTo>
                        <a:pt x="226" y="201"/>
                      </a:lnTo>
                      <a:lnTo>
                        <a:pt x="221" y="202"/>
                      </a:lnTo>
                      <a:lnTo>
                        <a:pt x="221" y="197"/>
                      </a:lnTo>
                      <a:lnTo>
                        <a:pt x="216" y="198"/>
                      </a:lnTo>
                      <a:lnTo>
                        <a:pt x="215" y="194"/>
                      </a:lnTo>
                      <a:lnTo>
                        <a:pt x="211" y="195"/>
                      </a:lnTo>
                      <a:lnTo>
                        <a:pt x="210" y="190"/>
                      </a:lnTo>
                      <a:lnTo>
                        <a:pt x="207" y="191"/>
                      </a:lnTo>
                      <a:lnTo>
                        <a:pt x="206" y="187"/>
                      </a:lnTo>
                      <a:close/>
                      <a:moveTo>
                        <a:pt x="40" y="141"/>
                      </a:moveTo>
                      <a:lnTo>
                        <a:pt x="297" y="141"/>
                      </a:lnTo>
                      <a:lnTo>
                        <a:pt x="297" y="292"/>
                      </a:lnTo>
                      <a:lnTo>
                        <a:pt x="40" y="292"/>
                      </a:lnTo>
                      <a:lnTo>
                        <a:pt x="40" y="141"/>
                      </a:ln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nvGrpSpPr>
              <p:cNvPr id="25" name="组合 24">
                <a:extLst>
                  <a:ext uri="{FF2B5EF4-FFF2-40B4-BE49-F238E27FC236}">
                    <a16:creationId xmlns="" xmlns:a16="http://schemas.microsoft.com/office/drawing/2014/main" id="{EDE772D3-C617-4E93-B7A3-A606D04292F8}"/>
                  </a:ext>
                </a:extLst>
              </p:cNvPr>
              <p:cNvGrpSpPr/>
              <p:nvPr/>
            </p:nvGrpSpPr>
            <p:grpSpPr>
              <a:xfrm>
                <a:off x="10823599" y="577955"/>
                <a:ext cx="368108" cy="382389"/>
                <a:chOff x="10486350" y="391614"/>
                <a:chExt cx="421373" cy="437973"/>
              </a:xfrm>
            </p:grpSpPr>
            <p:sp>
              <p:nvSpPr>
                <p:cNvPr id="26" name="Oval 13">
                  <a:extLst>
                    <a:ext uri="{FF2B5EF4-FFF2-40B4-BE49-F238E27FC236}">
                      <a16:creationId xmlns="" xmlns:a16="http://schemas.microsoft.com/office/drawing/2014/main" id="{2F189F4C-BA54-45A4-9862-7045F21F7A3B}"/>
                    </a:ext>
                  </a:extLst>
                </p:cNvPr>
                <p:cNvSpPr/>
                <p:nvPr/>
              </p:nvSpPr>
              <p:spPr>
                <a:xfrm>
                  <a:off x="10486350" y="391614"/>
                  <a:ext cx="421373" cy="437973"/>
                </a:xfrm>
                <a:prstGeom prst="ellipse">
                  <a:avLst/>
                </a:prstGeom>
                <a:solidFill>
                  <a:srgbClr val="858585"/>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27" name="Freeform 15">
                  <a:extLst>
                    <a:ext uri="{FF2B5EF4-FFF2-40B4-BE49-F238E27FC236}">
                      <a16:creationId xmlns="" xmlns:a16="http://schemas.microsoft.com/office/drawing/2014/main" id="{17E2950D-1240-486B-84EF-65DB9100A6D5}"/>
                    </a:ext>
                  </a:extLst>
                </p:cNvPr>
                <p:cNvSpPr>
                  <a:spLocks noEditPoints="1"/>
                </p:cNvSpPr>
                <p:nvPr/>
              </p:nvSpPr>
              <p:spPr>
                <a:xfrm>
                  <a:off x="10532318" y="455458"/>
                  <a:ext cx="334545" cy="293685"/>
                </a:xfrm>
                <a:custGeom>
                  <a:avLst/>
                  <a:gdLst/>
                  <a:ahLst/>
                  <a:cxnLst>
                    <a:cxn ang="0">
                      <a:pos x="234329" y="182499"/>
                    </a:cxn>
                    <a:cxn ang="0">
                      <a:pos x="184958" y="182499"/>
                    </a:cxn>
                    <a:cxn ang="0">
                      <a:pos x="184958" y="233874"/>
                    </a:cxn>
                    <a:cxn ang="0">
                      <a:pos x="148850" y="233874"/>
                    </a:cxn>
                    <a:cxn ang="0">
                      <a:pos x="148850" y="182499"/>
                    </a:cxn>
                    <a:cxn ang="0">
                      <a:pos x="99479" y="182499"/>
                    </a:cxn>
                    <a:cxn ang="0">
                      <a:pos x="99479" y="144925"/>
                    </a:cxn>
                    <a:cxn ang="0">
                      <a:pos x="148850" y="144925"/>
                    </a:cxn>
                    <a:cxn ang="0">
                      <a:pos x="148850" y="93550"/>
                    </a:cxn>
                    <a:cxn ang="0">
                      <a:pos x="184958" y="93550"/>
                    </a:cxn>
                    <a:cxn ang="0">
                      <a:pos x="184958" y="144925"/>
                    </a:cxn>
                    <a:cxn ang="0">
                      <a:pos x="234329" y="144925"/>
                    </a:cxn>
                    <a:cxn ang="0">
                      <a:pos x="234329" y="182499"/>
                    </a:cxn>
                    <a:cxn ang="0">
                      <a:pos x="307280" y="94317"/>
                    </a:cxn>
                    <a:cxn ang="0">
                      <a:pos x="167273" y="69779"/>
                    </a:cxn>
                    <a:cxn ang="0">
                      <a:pos x="27265" y="94317"/>
                    </a:cxn>
                    <a:cxn ang="0">
                      <a:pos x="167273" y="293685"/>
                    </a:cxn>
                    <a:cxn ang="0">
                      <a:pos x="307280" y="94317"/>
                    </a:cxn>
                  </a:cxnLst>
                  <a:rect l="0" t="0" r="0" b="0"/>
                  <a:pathLst>
                    <a:path w="454" h="383">
                      <a:moveTo>
                        <a:pt x="318" y="238"/>
                      </a:moveTo>
                      <a:lnTo>
                        <a:pt x="251" y="238"/>
                      </a:lnTo>
                      <a:lnTo>
                        <a:pt x="251" y="305"/>
                      </a:lnTo>
                      <a:lnTo>
                        <a:pt x="202" y="305"/>
                      </a:lnTo>
                      <a:lnTo>
                        <a:pt x="202" y="238"/>
                      </a:lnTo>
                      <a:lnTo>
                        <a:pt x="135" y="238"/>
                      </a:lnTo>
                      <a:lnTo>
                        <a:pt x="135" y="189"/>
                      </a:lnTo>
                      <a:lnTo>
                        <a:pt x="202" y="189"/>
                      </a:lnTo>
                      <a:lnTo>
                        <a:pt x="202" y="122"/>
                      </a:lnTo>
                      <a:lnTo>
                        <a:pt x="251" y="122"/>
                      </a:lnTo>
                      <a:lnTo>
                        <a:pt x="251" y="189"/>
                      </a:lnTo>
                      <a:lnTo>
                        <a:pt x="318" y="189"/>
                      </a:lnTo>
                      <a:lnTo>
                        <a:pt x="318" y="238"/>
                      </a:lnTo>
                      <a:close/>
                      <a:moveTo>
                        <a:pt x="417" y="123"/>
                      </a:moveTo>
                      <a:cubicBezTo>
                        <a:pt x="384" y="0"/>
                        <a:pt x="249" y="77"/>
                        <a:pt x="227" y="91"/>
                      </a:cubicBezTo>
                      <a:cubicBezTo>
                        <a:pt x="204" y="77"/>
                        <a:pt x="69" y="1"/>
                        <a:pt x="37" y="123"/>
                      </a:cubicBezTo>
                      <a:cubicBezTo>
                        <a:pt x="0" y="265"/>
                        <a:pt x="226" y="382"/>
                        <a:pt x="227" y="383"/>
                      </a:cubicBezTo>
                      <a:cubicBezTo>
                        <a:pt x="227" y="383"/>
                        <a:pt x="454" y="263"/>
                        <a:pt x="417" y="123"/>
                      </a:cubicBez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nvGrpSpPr>
              <p:cNvPr id="31" name="组合 30">
                <a:extLst>
                  <a:ext uri="{FF2B5EF4-FFF2-40B4-BE49-F238E27FC236}">
                    <a16:creationId xmlns="" xmlns:a16="http://schemas.microsoft.com/office/drawing/2014/main" id="{96699630-266A-4CAD-B49F-9B7E0B518B31}"/>
                  </a:ext>
                </a:extLst>
              </p:cNvPr>
              <p:cNvGrpSpPr/>
              <p:nvPr/>
            </p:nvGrpSpPr>
            <p:grpSpPr>
              <a:xfrm>
                <a:off x="9676434" y="577955"/>
                <a:ext cx="366522" cy="382389"/>
                <a:chOff x="9338428" y="391614"/>
                <a:chExt cx="420096" cy="437973"/>
              </a:xfrm>
            </p:grpSpPr>
            <p:sp>
              <p:nvSpPr>
                <p:cNvPr id="32" name="Oval 12">
                  <a:extLst>
                    <a:ext uri="{FF2B5EF4-FFF2-40B4-BE49-F238E27FC236}">
                      <a16:creationId xmlns="" xmlns:a16="http://schemas.microsoft.com/office/drawing/2014/main" id="{F38E3F48-55B1-421F-9CC0-A9C79CF923E7}"/>
                    </a:ext>
                  </a:extLst>
                </p:cNvPr>
                <p:cNvSpPr/>
                <p:nvPr/>
              </p:nvSpPr>
              <p:spPr>
                <a:xfrm>
                  <a:off x="9338428" y="391614"/>
                  <a:ext cx="420096" cy="437973"/>
                </a:xfrm>
                <a:prstGeom prst="ellipse">
                  <a:avLst/>
                </a:prstGeom>
                <a:solidFill>
                  <a:srgbClr val="FDB402"/>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33" name="Freeform 19">
                  <a:extLst>
                    <a:ext uri="{FF2B5EF4-FFF2-40B4-BE49-F238E27FC236}">
                      <a16:creationId xmlns="" xmlns:a16="http://schemas.microsoft.com/office/drawing/2014/main" id="{F9E38022-4EEC-44AD-914E-E332446E739C}"/>
                    </a:ext>
                  </a:extLst>
                </p:cNvPr>
                <p:cNvSpPr>
                  <a:spLocks noEditPoints="1"/>
                </p:cNvSpPr>
                <p:nvPr/>
              </p:nvSpPr>
              <p:spPr>
                <a:xfrm>
                  <a:off x="9398442" y="495042"/>
                  <a:ext cx="315391" cy="277085"/>
                </a:xfrm>
                <a:custGeom>
                  <a:avLst/>
                  <a:gdLst/>
                  <a:ahLst/>
                  <a:cxnLst>
                    <a:cxn ang="0">
                      <a:pos x="165064" y="270177"/>
                    </a:cxn>
                    <a:cxn ang="0">
                      <a:pos x="307285" y="80593"/>
                    </a:cxn>
                    <a:cxn ang="0">
                      <a:pos x="298442" y="76755"/>
                    </a:cxn>
                    <a:cxn ang="0">
                      <a:pos x="212226" y="77522"/>
                    </a:cxn>
                    <a:cxn ang="0">
                      <a:pos x="165064" y="270177"/>
                    </a:cxn>
                    <a:cxn ang="0">
                      <a:pos x="310233" y="80593"/>
                    </a:cxn>
                    <a:cxn ang="0">
                      <a:pos x="310233" y="80593"/>
                    </a:cxn>
                    <a:cxn ang="0">
                      <a:pos x="5158" y="79057"/>
                    </a:cxn>
                    <a:cxn ang="0">
                      <a:pos x="146642" y="267107"/>
                    </a:cxn>
                    <a:cxn ang="0">
                      <a:pos x="100955" y="76755"/>
                    </a:cxn>
                    <a:cxn ang="0">
                      <a:pos x="16949" y="77522"/>
                    </a:cxn>
                    <a:cxn ang="0">
                      <a:pos x="5158" y="79057"/>
                    </a:cxn>
                    <a:cxn ang="0">
                      <a:pos x="145905" y="270945"/>
                    </a:cxn>
                    <a:cxn ang="0">
                      <a:pos x="145905" y="270945"/>
                    </a:cxn>
                    <a:cxn ang="0">
                      <a:pos x="156222" y="271712"/>
                    </a:cxn>
                    <a:cxn ang="0">
                      <a:pos x="204857" y="77522"/>
                    </a:cxn>
                    <a:cxn ang="0">
                      <a:pos x="202646" y="80593"/>
                    </a:cxn>
                    <a:cxn ang="0">
                      <a:pos x="108324" y="77522"/>
                    </a:cxn>
                    <a:cxn ang="0">
                      <a:pos x="156222" y="271712"/>
                    </a:cxn>
                    <a:cxn ang="0">
                      <a:pos x="220332" y="69847"/>
                    </a:cxn>
                    <a:cxn ang="0">
                      <a:pos x="313917" y="69847"/>
                    </a:cxn>
                    <a:cxn ang="0">
                      <a:pos x="259387" y="768"/>
                    </a:cxn>
                    <a:cxn ang="0">
                      <a:pos x="220332" y="69847"/>
                    </a:cxn>
                    <a:cxn ang="0">
                      <a:pos x="0" y="68312"/>
                    </a:cxn>
                    <a:cxn ang="0">
                      <a:pos x="92112" y="69847"/>
                    </a:cxn>
                    <a:cxn ang="0">
                      <a:pos x="54530" y="0"/>
                    </a:cxn>
                    <a:cxn ang="0">
                      <a:pos x="0" y="68312"/>
                    </a:cxn>
                    <a:cxn ang="0">
                      <a:pos x="109060" y="69847"/>
                    </a:cxn>
                    <a:cxn ang="0">
                      <a:pos x="203383" y="69079"/>
                    </a:cxn>
                    <a:cxn ang="0">
                      <a:pos x="155485" y="1535"/>
                    </a:cxn>
                    <a:cxn ang="0">
                      <a:pos x="109060" y="69847"/>
                    </a:cxn>
                    <a:cxn ang="0">
                      <a:pos x="101691" y="71382"/>
                    </a:cxn>
                    <a:cxn ang="0">
                      <a:pos x="148853" y="768"/>
                    </a:cxn>
                    <a:cxn ang="0">
                      <a:pos x="61162" y="1535"/>
                    </a:cxn>
                    <a:cxn ang="0">
                      <a:pos x="101691" y="71382"/>
                    </a:cxn>
                    <a:cxn ang="0">
                      <a:pos x="212963" y="71382"/>
                    </a:cxn>
                    <a:cxn ang="0">
                      <a:pos x="250544" y="768"/>
                    </a:cxn>
                    <a:cxn ang="0">
                      <a:pos x="165801" y="2303"/>
                    </a:cxn>
                    <a:cxn ang="0">
                      <a:pos x="212963" y="71382"/>
                    </a:cxn>
                  </a:cxnLst>
                  <a:rect l="0" t="0" r="0" b="0"/>
                  <a:pathLst>
                    <a:path w="428" h="361">
                      <a:moveTo>
                        <a:pt x="224" y="352"/>
                      </a:moveTo>
                      <a:lnTo>
                        <a:pt x="417" y="105"/>
                      </a:lnTo>
                      <a:cubicBezTo>
                        <a:pt x="412" y="102"/>
                        <a:pt x="413" y="100"/>
                        <a:pt x="405" y="100"/>
                      </a:cubicBezTo>
                      <a:lnTo>
                        <a:pt x="288" y="101"/>
                      </a:lnTo>
                      <a:lnTo>
                        <a:pt x="224" y="352"/>
                      </a:lnTo>
                      <a:close/>
                      <a:moveTo>
                        <a:pt x="421" y="105"/>
                      </a:moveTo>
                      <a:cubicBezTo>
                        <a:pt x="428" y="97"/>
                        <a:pt x="414" y="113"/>
                        <a:pt x="421" y="105"/>
                      </a:cubicBezTo>
                      <a:close/>
                      <a:moveTo>
                        <a:pt x="7" y="103"/>
                      </a:moveTo>
                      <a:lnTo>
                        <a:pt x="199" y="348"/>
                      </a:lnTo>
                      <a:lnTo>
                        <a:pt x="137" y="100"/>
                      </a:lnTo>
                      <a:lnTo>
                        <a:pt x="23" y="101"/>
                      </a:lnTo>
                      <a:lnTo>
                        <a:pt x="7" y="103"/>
                      </a:lnTo>
                      <a:close/>
                      <a:moveTo>
                        <a:pt x="198" y="353"/>
                      </a:moveTo>
                      <a:cubicBezTo>
                        <a:pt x="205" y="361"/>
                        <a:pt x="191" y="345"/>
                        <a:pt x="198" y="353"/>
                      </a:cubicBezTo>
                      <a:close/>
                      <a:moveTo>
                        <a:pt x="212" y="354"/>
                      </a:moveTo>
                      <a:lnTo>
                        <a:pt x="278" y="101"/>
                      </a:lnTo>
                      <a:lnTo>
                        <a:pt x="275" y="105"/>
                      </a:lnTo>
                      <a:lnTo>
                        <a:pt x="147" y="101"/>
                      </a:lnTo>
                      <a:lnTo>
                        <a:pt x="212" y="354"/>
                      </a:lnTo>
                      <a:close/>
                      <a:moveTo>
                        <a:pt x="299" y="91"/>
                      </a:moveTo>
                      <a:lnTo>
                        <a:pt x="426" y="91"/>
                      </a:lnTo>
                      <a:lnTo>
                        <a:pt x="352" y="1"/>
                      </a:lnTo>
                      <a:lnTo>
                        <a:pt x="299" y="91"/>
                      </a:lnTo>
                      <a:close/>
                      <a:moveTo>
                        <a:pt x="0" y="89"/>
                      </a:moveTo>
                      <a:lnTo>
                        <a:pt x="125" y="91"/>
                      </a:lnTo>
                      <a:lnTo>
                        <a:pt x="74" y="0"/>
                      </a:lnTo>
                      <a:lnTo>
                        <a:pt x="0" y="89"/>
                      </a:lnTo>
                      <a:close/>
                      <a:moveTo>
                        <a:pt x="148" y="91"/>
                      </a:moveTo>
                      <a:lnTo>
                        <a:pt x="276" y="90"/>
                      </a:lnTo>
                      <a:lnTo>
                        <a:pt x="211" y="2"/>
                      </a:lnTo>
                      <a:lnTo>
                        <a:pt x="148" y="91"/>
                      </a:lnTo>
                      <a:close/>
                      <a:moveTo>
                        <a:pt x="138" y="93"/>
                      </a:moveTo>
                      <a:lnTo>
                        <a:pt x="202" y="1"/>
                      </a:lnTo>
                      <a:lnTo>
                        <a:pt x="83" y="2"/>
                      </a:lnTo>
                      <a:lnTo>
                        <a:pt x="138" y="93"/>
                      </a:lnTo>
                      <a:close/>
                      <a:moveTo>
                        <a:pt x="289" y="93"/>
                      </a:moveTo>
                      <a:lnTo>
                        <a:pt x="340" y="1"/>
                      </a:lnTo>
                      <a:lnTo>
                        <a:pt x="225" y="3"/>
                      </a:lnTo>
                      <a:lnTo>
                        <a:pt x="289" y="93"/>
                      </a:ln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cxnSp>
          <p:nvCxnSpPr>
            <p:cNvPr id="4" name="直接连接符 3">
              <a:extLst>
                <a:ext uri="{FF2B5EF4-FFF2-40B4-BE49-F238E27FC236}">
                  <a16:creationId xmlns="" xmlns:a16="http://schemas.microsoft.com/office/drawing/2014/main" id="{6FD08865-C378-4B20-8EA7-0F026FB4E179}"/>
                </a:ext>
              </a:extLst>
            </p:cNvPr>
            <p:cNvCxnSpPr/>
            <p:nvPr/>
          </p:nvCxnSpPr>
          <p:spPr>
            <a:xfrm>
              <a:off x="1762699" y="1002621"/>
              <a:ext cx="10429301" cy="0"/>
            </a:xfrm>
            <a:prstGeom prst="line">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
        <p:nvSpPr>
          <p:cNvPr id="3" name="TextBox 2"/>
          <p:cNvSpPr txBox="1"/>
          <p:nvPr/>
        </p:nvSpPr>
        <p:spPr>
          <a:xfrm>
            <a:off x="6659246" y="319757"/>
            <a:ext cx="733892" cy="307777"/>
          </a:xfrm>
          <a:prstGeom prst="rect">
            <a:avLst/>
          </a:prstGeom>
          <a:noFill/>
        </p:spPr>
        <p:txBody>
          <a:bodyPr wrap="square" rtlCol="0">
            <a:spAutoFit/>
          </a:bodyPr>
          <a:lstStyle/>
          <a:p>
            <a:r>
              <a:rPr lang="zh-CN" altLang="en-US" sz="1400" b="1" dirty="0" smtClean="0"/>
              <a:t>智能</a:t>
            </a:r>
            <a:endParaRPr lang="zh-CN" altLang="en-US" sz="1400" b="1" dirty="0"/>
          </a:p>
        </p:txBody>
      </p:sp>
      <p:sp>
        <p:nvSpPr>
          <p:cNvPr id="35" name="TextBox 34"/>
          <p:cNvSpPr txBox="1"/>
          <p:nvPr/>
        </p:nvSpPr>
        <p:spPr>
          <a:xfrm>
            <a:off x="7545538" y="319757"/>
            <a:ext cx="733892" cy="307777"/>
          </a:xfrm>
          <a:prstGeom prst="rect">
            <a:avLst/>
          </a:prstGeom>
          <a:noFill/>
        </p:spPr>
        <p:txBody>
          <a:bodyPr wrap="square" rtlCol="0">
            <a:spAutoFit/>
          </a:bodyPr>
          <a:lstStyle/>
          <a:p>
            <a:r>
              <a:rPr lang="zh-CN" altLang="en-US" sz="1400" b="1" dirty="0"/>
              <a:t>高效</a:t>
            </a:r>
          </a:p>
        </p:txBody>
      </p:sp>
      <p:sp>
        <p:nvSpPr>
          <p:cNvPr id="36" name="TextBox 35"/>
          <p:cNvSpPr txBox="1"/>
          <p:nvPr/>
        </p:nvSpPr>
        <p:spPr>
          <a:xfrm>
            <a:off x="8414842" y="329733"/>
            <a:ext cx="733892" cy="307777"/>
          </a:xfrm>
          <a:prstGeom prst="rect">
            <a:avLst/>
          </a:prstGeom>
          <a:noFill/>
        </p:spPr>
        <p:txBody>
          <a:bodyPr wrap="square" rtlCol="0">
            <a:spAutoFit/>
          </a:bodyPr>
          <a:lstStyle/>
          <a:p>
            <a:r>
              <a:rPr lang="zh-CN" altLang="en-US" sz="1400" b="1" dirty="0" smtClean="0"/>
              <a:t>成本</a:t>
            </a:r>
            <a:endParaRPr lang="zh-CN" altLang="en-US" sz="1400" b="1" dirty="0"/>
          </a:p>
        </p:txBody>
      </p:sp>
      <p:sp>
        <p:nvSpPr>
          <p:cNvPr id="6" name="矩形 5"/>
          <p:cNvSpPr/>
          <p:nvPr/>
        </p:nvSpPr>
        <p:spPr>
          <a:xfrm>
            <a:off x="1257300" y="139096"/>
            <a:ext cx="4185761" cy="461665"/>
          </a:xfrm>
          <a:prstGeom prst="rect">
            <a:avLst/>
          </a:prstGeom>
        </p:spPr>
        <p:txBody>
          <a:bodyPr wrap="none">
            <a:spAutoFit/>
          </a:bodyPr>
          <a:lstStyle/>
          <a:p>
            <a:r>
              <a:rPr lang="zh-CN" altLang="en-US" sz="2400" dirty="0" smtClean="0"/>
              <a:t>三</a:t>
            </a:r>
            <a:r>
              <a:rPr lang="zh-CN" altLang="zh-CN" sz="2400" dirty="0" smtClean="0"/>
              <a:t>、</a:t>
            </a:r>
            <a:r>
              <a:rPr lang="zh-CN" altLang="zh-CN" sz="2400" dirty="0"/>
              <a:t>北斗发展背景与发展历程</a:t>
            </a:r>
          </a:p>
        </p:txBody>
      </p:sp>
      <p:sp>
        <p:nvSpPr>
          <p:cNvPr id="7" name="矩形 6"/>
          <p:cNvSpPr/>
          <p:nvPr/>
        </p:nvSpPr>
        <p:spPr>
          <a:xfrm>
            <a:off x="4602551" y="1275606"/>
            <a:ext cx="4079826" cy="3323987"/>
          </a:xfrm>
          <a:prstGeom prst="rect">
            <a:avLst/>
          </a:prstGeom>
        </p:spPr>
        <p:txBody>
          <a:bodyPr wrap="square">
            <a:spAutoFit/>
          </a:bodyPr>
          <a:lstStyle/>
          <a:p>
            <a:pPr>
              <a:lnSpc>
                <a:spcPct val="150000"/>
              </a:lnSpc>
            </a:pPr>
            <a:r>
              <a:rPr lang="zh-CN" altLang="zh-CN" sz="2000" dirty="0"/>
              <a:t>在子午卫星系统的基础上，经过</a:t>
            </a:r>
            <a:r>
              <a:rPr lang="en-US" altLang="zh-CN" sz="2000" dirty="0"/>
              <a:t>20</a:t>
            </a:r>
            <a:r>
              <a:rPr lang="zh-CN" altLang="zh-CN" sz="2000" dirty="0"/>
              <a:t>年的研究建设，美国完成了其全球导航卫星系统的研制工作；当时正值冷战期间，前苏联紧追不舍，也提出了建设导航卫星系统的设想，也顺利完成了</a:t>
            </a:r>
            <a:r>
              <a:rPr lang="en-US" altLang="zh-CN" sz="2000" dirty="0"/>
              <a:t>GLONASS</a:t>
            </a:r>
            <a:r>
              <a:rPr lang="zh-CN" altLang="zh-CN" sz="2000" dirty="0"/>
              <a:t>系统的建设工作。</a:t>
            </a:r>
          </a:p>
        </p:txBody>
      </p:sp>
      <p:pic>
        <p:nvPicPr>
          <p:cNvPr id="11266" name="Picture 2" descr="https://bkimg.cdn.bcebos.com/pic/b64543a98226cffc1005638eb0014a90f603eadb"/>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48735" y="1497439"/>
            <a:ext cx="3756001" cy="288032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80485078"/>
      </p:ext>
    </p:extLst>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 xmlns:a16="http://schemas.microsoft.com/office/drawing/2014/main" id="{1495F301-5D58-44A0-870C-E58C0EABD36A}"/>
              </a:ext>
            </a:extLst>
          </p:cNvPr>
          <p:cNvGrpSpPr/>
          <p:nvPr/>
        </p:nvGrpSpPr>
        <p:grpSpPr>
          <a:xfrm>
            <a:off x="-10552" y="-10550"/>
            <a:ext cx="9154552" cy="762516"/>
            <a:chOff x="-14069" y="-14067"/>
            <a:chExt cx="12206069" cy="1016688"/>
          </a:xfrm>
        </p:grpSpPr>
        <p:grpSp>
          <p:nvGrpSpPr>
            <p:cNvPr id="16" name="组合 15"/>
            <p:cNvGrpSpPr/>
            <p:nvPr/>
          </p:nvGrpSpPr>
          <p:grpSpPr>
            <a:xfrm>
              <a:off x="-14069" y="-14067"/>
              <a:ext cx="1690469" cy="1016688"/>
              <a:chOff x="-14069" y="-14068"/>
              <a:chExt cx="8860302" cy="6886134"/>
            </a:xfrm>
          </p:grpSpPr>
          <p:sp>
            <p:nvSpPr>
              <p:cNvPr id="17" name="直角三角形 16"/>
              <p:cNvSpPr/>
              <p:nvPr/>
            </p:nvSpPr>
            <p:spPr>
              <a:xfrm rot="5400000">
                <a:off x="-1740877" y="1740877"/>
                <a:ext cx="6858000" cy="3376246"/>
              </a:xfrm>
              <a:prstGeom prst="r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任意多边形 17"/>
              <p:cNvSpPr/>
              <p:nvPr/>
            </p:nvSpPr>
            <p:spPr>
              <a:xfrm>
                <a:off x="-14069" y="-2"/>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FDB4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2712719" y="-14068"/>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E635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 name="组合 1">
              <a:extLst>
                <a:ext uri="{FF2B5EF4-FFF2-40B4-BE49-F238E27FC236}">
                  <a16:creationId xmlns="" xmlns:a16="http://schemas.microsoft.com/office/drawing/2014/main" id="{F16F4591-60E9-4C9B-AF90-257FD1CF5AAD}"/>
                </a:ext>
              </a:extLst>
            </p:cNvPr>
            <p:cNvGrpSpPr/>
            <p:nvPr/>
          </p:nvGrpSpPr>
          <p:grpSpPr>
            <a:xfrm>
              <a:off x="8510887" y="453634"/>
              <a:ext cx="2671958" cy="382389"/>
              <a:chOff x="8519749" y="577955"/>
              <a:chExt cx="2671958" cy="382389"/>
            </a:xfrm>
          </p:grpSpPr>
          <p:grpSp>
            <p:nvGrpSpPr>
              <p:cNvPr id="22" name="组合 21">
                <a:extLst>
                  <a:ext uri="{FF2B5EF4-FFF2-40B4-BE49-F238E27FC236}">
                    <a16:creationId xmlns="" xmlns:a16="http://schemas.microsoft.com/office/drawing/2014/main" id="{3572C76C-95D1-4FF5-BB80-B735C985DE2B}"/>
                  </a:ext>
                </a:extLst>
              </p:cNvPr>
              <p:cNvGrpSpPr/>
              <p:nvPr/>
            </p:nvGrpSpPr>
            <p:grpSpPr>
              <a:xfrm>
                <a:off x="8519749" y="577955"/>
                <a:ext cx="368108" cy="382389"/>
                <a:chOff x="8181567" y="391614"/>
                <a:chExt cx="420096" cy="437973"/>
              </a:xfrm>
            </p:grpSpPr>
            <p:sp>
              <p:nvSpPr>
                <p:cNvPr id="23" name="Oval 11">
                  <a:extLst>
                    <a:ext uri="{FF2B5EF4-FFF2-40B4-BE49-F238E27FC236}">
                      <a16:creationId xmlns="" xmlns:a16="http://schemas.microsoft.com/office/drawing/2014/main" id="{B2E6A8A3-322E-4A52-8E71-C45B316F5C18}"/>
                    </a:ext>
                  </a:extLst>
                </p:cNvPr>
                <p:cNvSpPr/>
                <p:nvPr/>
              </p:nvSpPr>
              <p:spPr>
                <a:xfrm>
                  <a:off x="8181567" y="391614"/>
                  <a:ext cx="420096" cy="437973"/>
                </a:xfrm>
                <a:prstGeom prst="ellipse">
                  <a:avLst/>
                </a:prstGeom>
                <a:solidFill>
                  <a:srgbClr val="E6353F"/>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24" name="Freeform 14">
                  <a:extLst>
                    <a:ext uri="{FF2B5EF4-FFF2-40B4-BE49-F238E27FC236}">
                      <a16:creationId xmlns="" xmlns:a16="http://schemas.microsoft.com/office/drawing/2014/main" id="{205D0928-C677-4B0B-ABE9-E66BCB8A8319}"/>
                    </a:ext>
                  </a:extLst>
                </p:cNvPr>
                <p:cNvSpPr>
                  <a:spLocks noEditPoints="1"/>
                </p:cNvSpPr>
                <p:nvPr/>
              </p:nvSpPr>
              <p:spPr>
                <a:xfrm>
                  <a:off x="8254350" y="468227"/>
                  <a:ext cx="321776" cy="268147"/>
                </a:xfrm>
                <a:custGeom>
                  <a:avLst/>
                  <a:gdLst/>
                  <a:ahLst/>
                  <a:cxnLst>
                    <a:cxn ang="0">
                      <a:pos x="248143" y="256622"/>
                    </a:cxn>
                    <a:cxn ang="0">
                      <a:pos x="0" y="256622"/>
                    </a:cxn>
                    <a:cxn ang="0">
                      <a:pos x="128858" y="99115"/>
                    </a:cxn>
                    <a:cxn ang="0">
                      <a:pos x="123703" y="94505"/>
                    </a:cxn>
                    <a:cxn ang="0">
                      <a:pos x="234889" y="110639"/>
                    </a:cxn>
                    <a:cxn ang="0">
                      <a:pos x="13254" y="90663"/>
                    </a:cxn>
                    <a:cxn ang="0">
                      <a:pos x="88360" y="194387"/>
                    </a:cxn>
                    <a:cxn ang="0">
                      <a:pos x="41971" y="163654"/>
                    </a:cxn>
                    <a:cxn ang="0">
                      <a:pos x="41971" y="173642"/>
                    </a:cxn>
                    <a:cxn ang="0">
                      <a:pos x="134012" y="142909"/>
                    </a:cxn>
                    <a:cxn ang="0">
                      <a:pos x="41971" y="142909"/>
                    </a:cxn>
                    <a:cxn ang="0">
                      <a:pos x="134012" y="133689"/>
                    </a:cxn>
                    <a:cxn ang="0">
                      <a:pos x="237834" y="112176"/>
                    </a:cxn>
                    <a:cxn ang="0">
                      <a:pos x="237834" y="112176"/>
                    </a:cxn>
                    <a:cxn ang="0">
                      <a:pos x="238571" y="16903"/>
                    </a:cxn>
                    <a:cxn ang="0">
                      <a:pos x="145793" y="60698"/>
                    </a:cxn>
                    <a:cxn ang="0">
                      <a:pos x="251825" y="66845"/>
                    </a:cxn>
                    <a:cxn ang="0">
                      <a:pos x="161256" y="46100"/>
                    </a:cxn>
                    <a:cxn ang="0">
                      <a:pos x="254770" y="116786"/>
                    </a:cxn>
                    <a:cxn ang="0">
                      <a:pos x="291586" y="69918"/>
                    </a:cxn>
                    <a:cxn ang="0">
                      <a:pos x="301159" y="80675"/>
                    </a:cxn>
                    <a:cxn ang="0">
                      <a:pos x="296004" y="68381"/>
                    </a:cxn>
                    <a:cxn ang="0">
                      <a:pos x="293795" y="131384"/>
                    </a:cxn>
                    <a:cxn ang="0">
                      <a:pos x="293059" y="143678"/>
                    </a:cxn>
                    <a:cxn ang="0">
                      <a:pos x="303368" y="143678"/>
                    </a:cxn>
                    <a:cxn ang="0">
                      <a:pos x="302631" y="131384"/>
                    </a:cxn>
                    <a:cxn ang="0">
                      <a:pos x="301159" y="102956"/>
                    </a:cxn>
                    <a:cxn ang="0">
                      <a:pos x="148002" y="144446"/>
                    </a:cxn>
                    <a:cxn ang="0">
                      <a:pos x="161992" y="201302"/>
                    </a:cxn>
                    <a:cxn ang="0">
                      <a:pos x="167883" y="196692"/>
                    </a:cxn>
                    <a:cxn ang="0">
                      <a:pos x="170092" y="189777"/>
                    </a:cxn>
                    <a:cxn ang="0">
                      <a:pos x="176719" y="194387"/>
                    </a:cxn>
                    <a:cxn ang="0">
                      <a:pos x="181137" y="205144"/>
                    </a:cxn>
                    <a:cxn ang="0">
                      <a:pos x="187028" y="209754"/>
                    </a:cxn>
                    <a:cxn ang="0">
                      <a:pos x="196600" y="208217"/>
                    </a:cxn>
                    <a:cxn ang="0">
                      <a:pos x="195127" y="202839"/>
                    </a:cxn>
                    <a:cxn ang="0">
                      <a:pos x="189973" y="192082"/>
                    </a:cxn>
                    <a:cxn ang="0">
                      <a:pos x="183346" y="187472"/>
                    </a:cxn>
                    <a:cxn ang="0">
                      <a:pos x="199545" y="178252"/>
                    </a:cxn>
                    <a:cxn ang="0">
                      <a:pos x="192918" y="175947"/>
                    </a:cxn>
                    <a:cxn ang="0">
                      <a:pos x="188500" y="169801"/>
                    </a:cxn>
                    <a:cxn ang="0">
                      <a:pos x="181873" y="168264"/>
                    </a:cxn>
                    <a:cxn ang="0">
                      <a:pos x="177455" y="162118"/>
                    </a:cxn>
                    <a:cxn ang="0">
                      <a:pos x="170828" y="159813"/>
                    </a:cxn>
                    <a:cxn ang="0">
                      <a:pos x="166410" y="154434"/>
                    </a:cxn>
                    <a:cxn ang="0">
                      <a:pos x="159047" y="152129"/>
                    </a:cxn>
                    <a:cxn ang="0">
                      <a:pos x="154629" y="145983"/>
                    </a:cxn>
                    <a:cxn ang="0">
                      <a:pos x="29453" y="108334"/>
                    </a:cxn>
                    <a:cxn ang="0">
                      <a:pos x="29453" y="224352"/>
                    </a:cxn>
                  </a:cxnLst>
                  <a:rect l="0" t="0" r="0" b="0"/>
                  <a:pathLst>
                    <a:path w="437" h="349">
                      <a:moveTo>
                        <a:pt x="0" y="322"/>
                      </a:moveTo>
                      <a:lnTo>
                        <a:pt x="337" y="322"/>
                      </a:lnTo>
                      <a:lnTo>
                        <a:pt x="337" y="334"/>
                      </a:lnTo>
                      <a:cubicBezTo>
                        <a:pt x="337" y="342"/>
                        <a:pt x="331" y="349"/>
                        <a:pt x="323" y="349"/>
                      </a:cubicBezTo>
                      <a:lnTo>
                        <a:pt x="14" y="349"/>
                      </a:lnTo>
                      <a:cubicBezTo>
                        <a:pt x="6" y="349"/>
                        <a:pt x="0" y="342"/>
                        <a:pt x="0" y="334"/>
                      </a:cubicBezTo>
                      <a:lnTo>
                        <a:pt x="0" y="322"/>
                      </a:lnTo>
                      <a:close/>
                      <a:moveTo>
                        <a:pt x="168" y="123"/>
                      </a:moveTo>
                      <a:cubicBezTo>
                        <a:pt x="172" y="123"/>
                        <a:pt x="175" y="126"/>
                        <a:pt x="175" y="129"/>
                      </a:cubicBezTo>
                      <a:cubicBezTo>
                        <a:pt x="175" y="133"/>
                        <a:pt x="172" y="135"/>
                        <a:pt x="168" y="135"/>
                      </a:cubicBezTo>
                      <a:cubicBezTo>
                        <a:pt x="165" y="135"/>
                        <a:pt x="162" y="133"/>
                        <a:pt x="162" y="129"/>
                      </a:cubicBezTo>
                      <a:cubicBezTo>
                        <a:pt x="162" y="126"/>
                        <a:pt x="165" y="123"/>
                        <a:pt x="168" y="123"/>
                      </a:cubicBezTo>
                      <a:close/>
                      <a:moveTo>
                        <a:pt x="18" y="118"/>
                      </a:moveTo>
                      <a:lnTo>
                        <a:pt x="208" y="118"/>
                      </a:lnTo>
                      <a:cubicBezTo>
                        <a:pt x="246" y="120"/>
                        <a:pt x="283" y="128"/>
                        <a:pt x="319" y="144"/>
                      </a:cubicBezTo>
                      <a:lnTo>
                        <a:pt x="319" y="315"/>
                      </a:lnTo>
                      <a:lnTo>
                        <a:pt x="18" y="315"/>
                      </a:lnTo>
                      <a:lnTo>
                        <a:pt x="18" y="118"/>
                      </a:lnTo>
                      <a:close/>
                      <a:moveTo>
                        <a:pt x="57" y="239"/>
                      </a:moveTo>
                      <a:lnTo>
                        <a:pt x="120" y="239"/>
                      </a:lnTo>
                      <a:lnTo>
                        <a:pt x="120" y="253"/>
                      </a:lnTo>
                      <a:lnTo>
                        <a:pt x="57" y="253"/>
                      </a:lnTo>
                      <a:lnTo>
                        <a:pt x="57" y="239"/>
                      </a:lnTo>
                      <a:close/>
                      <a:moveTo>
                        <a:pt x="57" y="213"/>
                      </a:moveTo>
                      <a:lnTo>
                        <a:pt x="182" y="213"/>
                      </a:lnTo>
                      <a:lnTo>
                        <a:pt x="182" y="226"/>
                      </a:lnTo>
                      <a:lnTo>
                        <a:pt x="57" y="226"/>
                      </a:lnTo>
                      <a:lnTo>
                        <a:pt x="57" y="213"/>
                      </a:lnTo>
                      <a:close/>
                      <a:moveTo>
                        <a:pt x="57" y="186"/>
                      </a:moveTo>
                      <a:lnTo>
                        <a:pt x="182" y="186"/>
                      </a:lnTo>
                      <a:lnTo>
                        <a:pt x="182" y="200"/>
                      </a:lnTo>
                      <a:lnTo>
                        <a:pt x="57" y="200"/>
                      </a:lnTo>
                      <a:lnTo>
                        <a:pt x="57" y="186"/>
                      </a:lnTo>
                      <a:close/>
                      <a:moveTo>
                        <a:pt x="57" y="160"/>
                      </a:moveTo>
                      <a:lnTo>
                        <a:pt x="182" y="160"/>
                      </a:lnTo>
                      <a:lnTo>
                        <a:pt x="182" y="174"/>
                      </a:lnTo>
                      <a:lnTo>
                        <a:pt x="57" y="174"/>
                      </a:lnTo>
                      <a:lnTo>
                        <a:pt x="57" y="160"/>
                      </a:lnTo>
                      <a:close/>
                      <a:moveTo>
                        <a:pt x="323" y="146"/>
                      </a:moveTo>
                      <a:cubicBezTo>
                        <a:pt x="328" y="148"/>
                        <a:pt x="339" y="154"/>
                        <a:pt x="342" y="156"/>
                      </a:cubicBezTo>
                      <a:cubicBezTo>
                        <a:pt x="350" y="161"/>
                        <a:pt x="330" y="164"/>
                        <a:pt x="323" y="165"/>
                      </a:cubicBezTo>
                      <a:lnTo>
                        <a:pt x="323" y="146"/>
                      </a:lnTo>
                      <a:close/>
                      <a:moveTo>
                        <a:pt x="396" y="91"/>
                      </a:moveTo>
                      <a:cubicBezTo>
                        <a:pt x="377" y="71"/>
                        <a:pt x="359" y="50"/>
                        <a:pt x="341" y="30"/>
                      </a:cubicBezTo>
                      <a:cubicBezTo>
                        <a:pt x="335" y="23"/>
                        <a:pt x="332" y="23"/>
                        <a:pt x="324" y="22"/>
                      </a:cubicBezTo>
                      <a:lnTo>
                        <a:pt x="133" y="1"/>
                      </a:lnTo>
                      <a:cubicBezTo>
                        <a:pt x="129" y="0"/>
                        <a:pt x="128" y="3"/>
                        <a:pt x="130" y="6"/>
                      </a:cubicBezTo>
                      <a:lnTo>
                        <a:pt x="198" y="79"/>
                      </a:lnTo>
                      <a:cubicBezTo>
                        <a:pt x="209" y="57"/>
                        <a:pt x="217" y="46"/>
                        <a:pt x="251" y="50"/>
                      </a:cubicBezTo>
                      <a:cubicBezTo>
                        <a:pt x="275" y="53"/>
                        <a:pt x="292" y="58"/>
                        <a:pt x="314" y="66"/>
                      </a:cubicBezTo>
                      <a:cubicBezTo>
                        <a:pt x="328" y="72"/>
                        <a:pt x="335" y="76"/>
                        <a:pt x="342" y="87"/>
                      </a:cubicBezTo>
                      <a:cubicBezTo>
                        <a:pt x="336" y="80"/>
                        <a:pt x="327" y="75"/>
                        <a:pt x="317" y="71"/>
                      </a:cubicBezTo>
                      <a:cubicBezTo>
                        <a:pt x="297" y="63"/>
                        <a:pt x="275" y="58"/>
                        <a:pt x="253" y="55"/>
                      </a:cubicBezTo>
                      <a:cubicBezTo>
                        <a:pt x="240" y="54"/>
                        <a:pt x="227" y="54"/>
                        <a:pt x="219" y="60"/>
                      </a:cubicBezTo>
                      <a:cubicBezTo>
                        <a:pt x="211" y="66"/>
                        <a:pt x="199" y="93"/>
                        <a:pt x="194" y="103"/>
                      </a:cubicBezTo>
                      <a:cubicBezTo>
                        <a:pt x="191" y="110"/>
                        <a:pt x="195" y="112"/>
                        <a:pt x="200" y="112"/>
                      </a:cubicBezTo>
                      <a:cubicBezTo>
                        <a:pt x="251" y="115"/>
                        <a:pt x="301" y="128"/>
                        <a:pt x="346" y="152"/>
                      </a:cubicBezTo>
                      <a:lnTo>
                        <a:pt x="347" y="126"/>
                      </a:lnTo>
                      <a:cubicBezTo>
                        <a:pt x="363" y="128"/>
                        <a:pt x="379" y="130"/>
                        <a:pt x="396" y="133"/>
                      </a:cubicBezTo>
                      <a:lnTo>
                        <a:pt x="396" y="91"/>
                      </a:lnTo>
                      <a:close/>
                      <a:moveTo>
                        <a:pt x="433" y="138"/>
                      </a:moveTo>
                      <a:cubicBezTo>
                        <a:pt x="435" y="138"/>
                        <a:pt x="437" y="135"/>
                        <a:pt x="435" y="133"/>
                      </a:cubicBezTo>
                      <a:cubicBezTo>
                        <a:pt x="426" y="124"/>
                        <a:pt x="417" y="114"/>
                        <a:pt x="409" y="105"/>
                      </a:cubicBezTo>
                      <a:lnTo>
                        <a:pt x="409" y="93"/>
                      </a:lnTo>
                      <a:cubicBezTo>
                        <a:pt x="409" y="91"/>
                        <a:pt x="407" y="90"/>
                        <a:pt x="405" y="90"/>
                      </a:cubicBezTo>
                      <a:lnTo>
                        <a:pt x="402" y="89"/>
                      </a:lnTo>
                      <a:lnTo>
                        <a:pt x="402" y="163"/>
                      </a:lnTo>
                      <a:cubicBezTo>
                        <a:pt x="400" y="163"/>
                        <a:pt x="400" y="164"/>
                        <a:pt x="400" y="165"/>
                      </a:cubicBezTo>
                      <a:lnTo>
                        <a:pt x="399" y="171"/>
                      </a:lnTo>
                      <a:cubicBezTo>
                        <a:pt x="399" y="173"/>
                        <a:pt x="400" y="174"/>
                        <a:pt x="400" y="176"/>
                      </a:cubicBezTo>
                      <a:lnTo>
                        <a:pt x="400" y="182"/>
                      </a:lnTo>
                      <a:cubicBezTo>
                        <a:pt x="400" y="184"/>
                        <a:pt x="399" y="185"/>
                        <a:pt x="398" y="187"/>
                      </a:cubicBezTo>
                      <a:lnTo>
                        <a:pt x="393" y="231"/>
                      </a:lnTo>
                      <a:cubicBezTo>
                        <a:pt x="396" y="236"/>
                        <a:pt x="414" y="236"/>
                        <a:pt x="417" y="231"/>
                      </a:cubicBezTo>
                      <a:lnTo>
                        <a:pt x="412" y="187"/>
                      </a:lnTo>
                      <a:cubicBezTo>
                        <a:pt x="412" y="185"/>
                        <a:pt x="411" y="184"/>
                        <a:pt x="411" y="182"/>
                      </a:cubicBezTo>
                      <a:lnTo>
                        <a:pt x="410" y="176"/>
                      </a:lnTo>
                      <a:cubicBezTo>
                        <a:pt x="410" y="174"/>
                        <a:pt x="412" y="174"/>
                        <a:pt x="411" y="171"/>
                      </a:cubicBezTo>
                      <a:lnTo>
                        <a:pt x="411" y="165"/>
                      </a:lnTo>
                      <a:cubicBezTo>
                        <a:pt x="411" y="164"/>
                        <a:pt x="410" y="163"/>
                        <a:pt x="409" y="163"/>
                      </a:cubicBezTo>
                      <a:lnTo>
                        <a:pt x="409" y="134"/>
                      </a:lnTo>
                      <a:cubicBezTo>
                        <a:pt x="417" y="135"/>
                        <a:pt x="425" y="137"/>
                        <a:pt x="433" y="138"/>
                      </a:cubicBezTo>
                      <a:close/>
                      <a:moveTo>
                        <a:pt x="206" y="187"/>
                      </a:moveTo>
                      <a:lnTo>
                        <a:pt x="201" y="188"/>
                      </a:lnTo>
                      <a:lnTo>
                        <a:pt x="217" y="267"/>
                      </a:lnTo>
                      <a:lnTo>
                        <a:pt x="221" y="266"/>
                      </a:lnTo>
                      <a:lnTo>
                        <a:pt x="220" y="262"/>
                      </a:lnTo>
                      <a:lnTo>
                        <a:pt x="224" y="261"/>
                      </a:lnTo>
                      <a:lnTo>
                        <a:pt x="224" y="257"/>
                      </a:lnTo>
                      <a:lnTo>
                        <a:pt x="228" y="256"/>
                      </a:lnTo>
                      <a:lnTo>
                        <a:pt x="227" y="252"/>
                      </a:lnTo>
                      <a:lnTo>
                        <a:pt x="231" y="251"/>
                      </a:lnTo>
                      <a:lnTo>
                        <a:pt x="231" y="247"/>
                      </a:lnTo>
                      <a:lnTo>
                        <a:pt x="235" y="246"/>
                      </a:lnTo>
                      <a:lnTo>
                        <a:pt x="236" y="253"/>
                      </a:lnTo>
                      <a:lnTo>
                        <a:pt x="240" y="253"/>
                      </a:lnTo>
                      <a:lnTo>
                        <a:pt x="241" y="260"/>
                      </a:lnTo>
                      <a:lnTo>
                        <a:pt x="245" y="260"/>
                      </a:lnTo>
                      <a:lnTo>
                        <a:pt x="246" y="267"/>
                      </a:lnTo>
                      <a:lnTo>
                        <a:pt x="250" y="266"/>
                      </a:lnTo>
                      <a:lnTo>
                        <a:pt x="251" y="274"/>
                      </a:lnTo>
                      <a:lnTo>
                        <a:pt x="254" y="273"/>
                      </a:lnTo>
                      <a:lnTo>
                        <a:pt x="255" y="277"/>
                      </a:lnTo>
                      <a:lnTo>
                        <a:pt x="267" y="275"/>
                      </a:lnTo>
                      <a:lnTo>
                        <a:pt x="267" y="271"/>
                      </a:lnTo>
                      <a:lnTo>
                        <a:pt x="270" y="271"/>
                      </a:lnTo>
                      <a:lnTo>
                        <a:pt x="268" y="263"/>
                      </a:lnTo>
                      <a:lnTo>
                        <a:pt x="265" y="264"/>
                      </a:lnTo>
                      <a:lnTo>
                        <a:pt x="263" y="257"/>
                      </a:lnTo>
                      <a:lnTo>
                        <a:pt x="259" y="257"/>
                      </a:lnTo>
                      <a:lnTo>
                        <a:pt x="258" y="250"/>
                      </a:lnTo>
                      <a:lnTo>
                        <a:pt x="254" y="251"/>
                      </a:lnTo>
                      <a:lnTo>
                        <a:pt x="253" y="243"/>
                      </a:lnTo>
                      <a:lnTo>
                        <a:pt x="249" y="244"/>
                      </a:lnTo>
                      <a:lnTo>
                        <a:pt x="248" y="240"/>
                      </a:lnTo>
                      <a:lnTo>
                        <a:pt x="272" y="235"/>
                      </a:lnTo>
                      <a:lnTo>
                        <a:pt x="271" y="232"/>
                      </a:lnTo>
                      <a:lnTo>
                        <a:pt x="267" y="233"/>
                      </a:lnTo>
                      <a:lnTo>
                        <a:pt x="267" y="228"/>
                      </a:lnTo>
                      <a:lnTo>
                        <a:pt x="262" y="229"/>
                      </a:lnTo>
                      <a:lnTo>
                        <a:pt x="262" y="225"/>
                      </a:lnTo>
                      <a:lnTo>
                        <a:pt x="257" y="226"/>
                      </a:lnTo>
                      <a:lnTo>
                        <a:pt x="256" y="221"/>
                      </a:lnTo>
                      <a:lnTo>
                        <a:pt x="252" y="222"/>
                      </a:lnTo>
                      <a:lnTo>
                        <a:pt x="251" y="218"/>
                      </a:lnTo>
                      <a:lnTo>
                        <a:pt x="247" y="219"/>
                      </a:lnTo>
                      <a:lnTo>
                        <a:pt x="246" y="215"/>
                      </a:lnTo>
                      <a:lnTo>
                        <a:pt x="242" y="215"/>
                      </a:lnTo>
                      <a:lnTo>
                        <a:pt x="241" y="211"/>
                      </a:lnTo>
                      <a:lnTo>
                        <a:pt x="237" y="212"/>
                      </a:lnTo>
                      <a:lnTo>
                        <a:pt x="236" y="208"/>
                      </a:lnTo>
                      <a:lnTo>
                        <a:pt x="232" y="208"/>
                      </a:lnTo>
                      <a:lnTo>
                        <a:pt x="231" y="204"/>
                      </a:lnTo>
                      <a:lnTo>
                        <a:pt x="227" y="205"/>
                      </a:lnTo>
                      <a:lnTo>
                        <a:pt x="226" y="201"/>
                      </a:lnTo>
                      <a:lnTo>
                        <a:pt x="221" y="202"/>
                      </a:lnTo>
                      <a:lnTo>
                        <a:pt x="221" y="197"/>
                      </a:lnTo>
                      <a:lnTo>
                        <a:pt x="216" y="198"/>
                      </a:lnTo>
                      <a:lnTo>
                        <a:pt x="215" y="194"/>
                      </a:lnTo>
                      <a:lnTo>
                        <a:pt x="211" y="195"/>
                      </a:lnTo>
                      <a:lnTo>
                        <a:pt x="210" y="190"/>
                      </a:lnTo>
                      <a:lnTo>
                        <a:pt x="207" y="191"/>
                      </a:lnTo>
                      <a:lnTo>
                        <a:pt x="206" y="187"/>
                      </a:lnTo>
                      <a:close/>
                      <a:moveTo>
                        <a:pt x="40" y="141"/>
                      </a:moveTo>
                      <a:lnTo>
                        <a:pt x="297" y="141"/>
                      </a:lnTo>
                      <a:lnTo>
                        <a:pt x="297" y="292"/>
                      </a:lnTo>
                      <a:lnTo>
                        <a:pt x="40" y="292"/>
                      </a:lnTo>
                      <a:lnTo>
                        <a:pt x="40" y="141"/>
                      </a:ln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nvGrpSpPr>
              <p:cNvPr id="25" name="组合 24">
                <a:extLst>
                  <a:ext uri="{FF2B5EF4-FFF2-40B4-BE49-F238E27FC236}">
                    <a16:creationId xmlns="" xmlns:a16="http://schemas.microsoft.com/office/drawing/2014/main" id="{EDE772D3-C617-4E93-B7A3-A606D04292F8}"/>
                  </a:ext>
                </a:extLst>
              </p:cNvPr>
              <p:cNvGrpSpPr/>
              <p:nvPr/>
            </p:nvGrpSpPr>
            <p:grpSpPr>
              <a:xfrm>
                <a:off x="10823599" y="577955"/>
                <a:ext cx="368108" cy="382389"/>
                <a:chOff x="10486350" y="391614"/>
                <a:chExt cx="421373" cy="437973"/>
              </a:xfrm>
            </p:grpSpPr>
            <p:sp>
              <p:nvSpPr>
                <p:cNvPr id="26" name="Oval 13">
                  <a:extLst>
                    <a:ext uri="{FF2B5EF4-FFF2-40B4-BE49-F238E27FC236}">
                      <a16:creationId xmlns="" xmlns:a16="http://schemas.microsoft.com/office/drawing/2014/main" id="{2F189F4C-BA54-45A4-9862-7045F21F7A3B}"/>
                    </a:ext>
                  </a:extLst>
                </p:cNvPr>
                <p:cNvSpPr/>
                <p:nvPr/>
              </p:nvSpPr>
              <p:spPr>
                <a:xfrm>
                  <a:off x="10486350" y="391614"/>
                  <a:ext cx="421373" cy="437973"/>
                </a:xfrm>
                <a:prstGeom prst="ellipse">
                  <a:avLst/>
                </a:prstGeom>
                <a:solidFill>
                  <a:srgbClr val="858585"/>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27" name="Freeform 15">
                  <a:extLst>
                    <a:ext uri="{FF2B5EF4-FFF2-40B4-BE49-F238E27FC236}">
                      <a16:creationId xmlns="" xmlns:a16="http://schemas.microsoft.com/office/drawing/2014/main" id="{17E2950D-1240-486B-84EF-65DB9100A6D5}"/>
                    </a:ext>
                  </a:extLst>
                </p:cNvPr>
                <p:cNvSpPr>
                  <a:spLocks noEditPoints="1"/>
                </p:cNvSpPr>
                <p:nvPr/>
              </p:nvSpPr>
              <p:spPr>
                <a:xfrm>
                  <a:off x="10532318" y="455458"/>
                  <a:ext cx="334545" cy="293685"/>
                </a:xfrm>
                <a:custGeom>
                  <a:avLst/>
                  <a:gdLst/>
                  <a:ahLst/>
                  <a:cxnLst>
                    <a:cxn ang="0">
                      <a:pos x="234329" y="182499"/>
                    </a:cxn>
                    <a:cxn ang="0">
                      <a:pos x="184958" y="182499"/>
                    </a:cxn>
                    <a:cxn ang="0">
                      <a:pos x="184958" y="233874"/>
                    </a:cxn>
                    <a:cxn ang="0">
                      <a:pos x="148850" y="233874"/>
                    </a:cxn>
                    <a:cxn ang="0">
                      <a:pos x="148850" y="182499"/>
                    </a:cxn>
                    <a:cxn ang="0">
                      <a:pos x="99479" y="182499"/>
                    </a:cxn>
                    <a:cxn ang="0">
                      <a:pos x="99479" y="144925"/>
                    </a:cxn>
                    <a:cxn ang="0">
                      <a:pos x="148850" y="144925"/>
                    </a:cxn>
                    <a:cxn ang="0">
                      <a:pos x="148850" y="93550"/>
                    </a:cxn>
                    <a:cxn ang="0">
                      <a:pos x="184958" y="93550"/>
                    </a:cxn>
                    <a:cxn ang="0">
                      <a:pos x="184958" y="144925"/>
                    </a:cxn>
                    <a:cxn ang="0">
                      <a:pos x="234329" y="144925"/>
                    </a:cxn>
                    <a:cxn ang="0">
                      <a:pos x="234329" y="182499"/>
                    </a:cxn>
                    <a:cxn ang="0">
                      <a:pos x="307280" y="94317"/>
                    </a:cxn>
                    <a:cxn ang="0">
                      <a:pos x="167273" y="69779"/>
                    </a:cxn>
                    <a:cxn ang="0">
                      <a:pos x="27265" y="94317"/>
                    </a:cxn>
                    <a:cxn ang="0">
                      <a:pos x="167273" y="293685"/>
                    </a:cxn>
                    <a:cxn ang="0">
                      <a:pos x="307280" y="94317"/>
                    </a:cxn>
                  </a:cxnLst>
                  <a:rect l="0" t="0" r="0" b="0"/>
                  <a:pathLst>
                    <a:path w="454" h="383">
                      <a:moveTo>
                        <a:pt x="318" y="238"/>
                      </a:moveTo>
                      <a:lnTo>
                        <a:pt x="251" y="238"/>
                      </a:lnTo>
                      <a:lnTo>
                        <a:pt x="251" y="305"/>
                      </a:lnTo>
                      <a:lnTo>
                        <a:pt x="202" y="305"/>
                      </a:lnTo>
                      <a:lnTo>
                        <a:pt x="202" y="238"/>
                      </a:lnTo>
                      <a:lnTo>
                        <a:pt x="135" y="238"/>
                      </a:lnTo>
                      <a:lnTo>
                        <a:pt x="135" y="189"/>
                      </a:lnTo>
                      <a:lnTo>
                        <a:pt x="202" y="189"/>
                      </a:lnTo>
                      <a:lnTo>
                        <a:pt x="202" y="122"/>
                      </a:lnTo>
                      <a:lnTo>
                        <a:pt x="251" y="122"/>
                      </a:lnTo>
                      <a:lnTo>
                        <a:pt x="251" y="189"/>
                      </a:lnTo>
                      <a:lnTo>
                        <a:pt x="318" y="189"/>
                      </a:lnTo>
                      <a:lnTo>
                        <a:pt x="318" y="238"/>
                      </a:lnTo>
                      <a:close/>
                      <a:moveTo>
                        <a:pt x="417" y="123"/>
                      </a:moveTo>
                      <a:cubicBezTo>
                        <a:pt x="384" y="0"/>
                        <a:pt x="249" y="77"/>
                        <a:pt x="227" y="91"/>
                      </a:cubicBezTo>
                      <a:cubicBezTo>
                        <a:pt x="204" y="77"/>
                        <a:pt x="69" y="1"/>
                        <a:pt x="37" y="123"/>
                      </a:cubicBezTo>
                      <a:cubicBezTo>
                        <a:pt x="0" y="265"/>
                        <a:pt x="226" y="382"/>
                        <a:pt x="227" y="383"/>
                      </a:cubicBezTo>
                      <a:cubicBezTo>
                        <a:pt x="227" y="383"/>
                        <a:pt x="454" y="263"/>
                        <a:pt x="417" y="123"/>
                      </a:cubicBez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nvGrpSpPr>
              <p:cNvPr id="31" name="组合 30">
                <a:extLst>
                  <a:ext uri="{FF2B5EF4-FFF2-40B4-BE49-F238E27FC236}">
                    <a16:creationId xmlns="" xmlns:a16="http://schemas.microsoft.com/office/drawing/2014/main" id="{96699630-266A-4CAD-B49F-9B7E0B518B31}"/>
                  </a:ext>
                </a:extLst>
              </p:cNvPr>
              <p:cNvGrpSpPr/>
              <p:nvPr/>
            </p:nvGrpSpPr>
            <p:grpSpPr>
              <a:xfrm>
                <a:off x="9676434" y="577955"/>
                <a:ext cx="366522" cy="382389"/>
                <a:chOff x="9338428" y="391614"/>
                <a:chExt cx="420096" cy="437973"/>
              </a:xfrm>
            </p:grpSpPr>
            <p:sp>
              <p:nvSpPr>
                <p:cNvPr id="32" name="Oval 12">
                  <a:extLst>
                    <a:ext uri="{FF2B5EF4-FFF2-40B4-BE49-F238E27FC236}">
                      <a16:creationId xmlns="" xmlns:a16="http://schemas.microsoft.com/office/drawing/2014/main" id="{F38E3F48-55B1-421F-9CC0-A9C79CF923E7}"/>
                    </a:ext>
                  </a:extLst>
                </p:cNvPr>
                <p:cNvSpPr/>
                <p:nvPr/>
              </p:nvSpPr>
              <p:spPr>
                <a:xfrm>
                  <a:off x="9338428" y="391614"/>
                  <a:ext cx="420096" cy="437973"/>
                </a:xfrm>
                <a:prstGeom prst="ellipse">
                  <a:avLst/>
                </a:prstGeom>
                <a:solidFill>
                  <a:srgbClr val="FDB402"/>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33" name="Freeform 19">
                  <a:extLst>
                    <a:ext uri="{FF2B5EF4-FFF2-40B4-BE49-F238E27FC236}">
                      <a16:creationId xmlns="" xmlns:a16="http://schemas.microsoft.com/office/drawing/2014/main" id="{F9E38022-4EEC-44AD-914E-E332446E739C}"/>
                    </a:ext>
                  </a:extLst>
                </p:cNvPr>
                <p:cNvSpPr>
                  <a:spLocks noEditPoints="1"/>
                </p:cNvSpPr>
                <p:nvPr/>
              </p:nvSpPr>
              <p:spPr>
                <a:xfrm>
                  <a:off x="9398442" y="495042"/>
                  <a:ext cx="315391" cy="277085"/>
                </a:xfrm>
                <a:custGeom>
                  <a:avLst/>
                  <a:gdLst/>
                  <a:ahLst/>
                  <a:cxnLst>
                    <a:cxn ang="0">
                      <a:pos x="165064" y="270177"/>
                    </a:cxn>
                    <a:cxn ang="0">
                      <a:pos x="307285" y="80593"/>
                    </a:cxn>
                    <a:cxn ang="0">
                      <a:pos x="298442" y="76755"/>
                    </a:cxn>
                    <a:cxn ang="0">
                      <a:pos x="212226" y="77522"/>
                    </a:cxn>
                    <a:cxn ang="0">
                      <a:pos x="165064" y="270177"/>
                    </a:cxn>
                    <a:cxn ang="0">
                      <a:pos x="310233" y="80593"/>
                    </a:cxn>
                    <a:cxn ang="0">
                      <a:pos x="310233" y="80593"/>
                    </a:cxn>
                    <a:cxn ang="0">
                      <a:pos x="5158" y="79057"/>
                    </a:cxn>
                    <a:cxn ang="0">
                      <a:pos x="146642" y="267107"/>
                    </a:cxn>
                    <a:cxn ang="0">
                      <a:pos x="100955" y="76755"/>
                    </a:cxn>
                    <a:cxn ang="0">
                      <a:pos x="16949" y="77522"/>
                    </a:cxn>
                    <a:cxn ang="0">
                      <a:pos x="5158" y="79057"/>
                    </a:cxn>
                    <a:cxn ang="0">
                      <a:pos x="145905" y="270945"/>
                    </a:cxn>
                    <a:cxn ang="0">
                      <a:pos x="145905" y="270945"/>
                    </a:cxn>
                    <a:cxn ang="0">
                      <a:pos x="156222" y="271712"/>
                    </a:cxn>
                    <a:cxn ang="0">
                      <a:pos x="204857" y="77522"/>
                    </a:cxn>
                    <a:cxn ang="0">
                      <a:pos x="202646" y="80593"/>
                    </a:cxn>
                    <a:cxn ang="0">
                      <a:pos x="108324" y="77522"/>
                    </a:cxn>
                    <a:cxn ang="0">
                      <a:pos x="156222" y="271712"/>
                    </a:cxn>
                    <a:cxn ang="0">
                      <a:pos x="220332" y="69847"/>
                    </a:cxn>
                    <a:cxn ang="0">
                      <a:pos x="313917" y="69847"/>
                    </a:cxn>
                    <a:cxn ang="0">
                      <a:pos x="259387" y="768"/>
                    </a:cxn>
                    <a:cxn ang="0">
                      <a:pos x="220332" y="69847"/>
                    </a:cxn>
                    <a:cxn ang="0">
                      <a:pos x="0" y="68312"/>
                    </a:cxn>
                    <a:cxn ang="0">
                      <a:pos x="92112" y="69847"/>
                    </a:cxn>
                    <a:cxn ang="0">
                      <a:pos x="54530" y="0"/>
                    </a:cxn>
                    <a:cxn ang="0">
                      <a:pos x="0" y="68312"/>
                    </a:cxn>
                    <a:cxn ang="0">
                      <a:pos x="109060" y="69847"/>
                    </a:cxn>
                    <a:cxn ang="0">
                      <a:pos x="203383" y="69079"/>
                    </a:cxn>
                    <a:cxn ang="0">
                      <a:pos x="155485" y="1535"/>
                    </a:cxn>
                    <a:cxn ang="0">
                      <a:pos x="109060" y="69847"/>
                    </a:cxn>
                    <a:cxn ang="0">
                      <a:pos x="101691" y="71382"/>
                    </a:cxn>
                    <a:cxn ang="0">
                      <a:pos x="148853" y="768"/>
                    </a:cxn>
                    <a:cxn ang="0">
                      <a:pos x="61162" y="1535"/>
                    </a:cxn>
                    <a:cxn ang="0">
                      <a:pos x="101691" y="71382"/>
                    </a:cxn>
                    <a:cxn ang="0">
                      <a:pos x="212963" y="71382"/>
                    </a:cxn>
                    <a:cxn ang="0">
                      <a:pos x="250544" y="768"/>
                    </a:cxn>
                    <a:cxn ang="0">
                      <a:pos x="165801" y="2303"/>
                    </a:cxn>
                    <a:cxn ang="0">
                      <a:pos x="212963" y="71382"/>
                    </a:cxn>
                  </a:cxnLst>
                  <a:rect l="0" t="0" r="0" b="0"/>
                  <a:pathLst>
                    <a:path w="428" h="361">
                      <a:moveTo>
                        <a:pt x="224" y="352"/>
                      </a:moveTo>
                      <a:lnTo>
                        <a:pt x="417" y="105"/>
                      </a:lnTo>
                      <a:cubicBezTo>
                        <a:pt x="412" y="102"/>
                        <a:pt x="413" y="100"/>
                        <a:pt x="405" y="100"/>
                      </a:cubicBezTo>
                      <a:lnTo>
                        <a:pt x="288" y="101"/>
                      </a:lnTo>
                      <a:lnTo>
                        <a:pt x="224" y="352"/>
                      </a:lnTo>
                      <a:close/>
                      <a:moveTo>
                        <a:pt x="421" y="105"/>
                      </a:moveTo>
                      <a:cubicBezTo>
                        <a:pt x="428" y="97"/>
                        <a:pt x="414" y="113"/>
                        <a:pt x="421" y="105"/>
                      </a:cubicBezTo>
                      <a:close/>
                      <a:moveTo>
                        <a:pt x="7" y="103"/>
                      </a:moveTo>
                      <a:lnTo>
                        <a:pt x="199" y="348"/>
                      </a:lnTo>
                      <a:lnTo>
                        <a:pt x="137" y="100"/>
                      </a:lnTo>
                      <a:lnTo>
                        <a:pt x="23" y="101"/>
                      </a:lnTo>
                      <a:lnTo>
                        <a:pt x="7" y="103"/>
                      </a:lnTo>
                      <a:close/>
                      <a:moveTo>
                        <a:pt x="198" y="353"/>
                      </a:moveTo>
                      <a:cubicBezTo>
                        <a:pt x="205" y="361"/>
                        <a:pt x="191" y="345"/>
                        <a:pt x="198" y="353"/>
                      </a:cubicBezTo>
                      <a:close/>
                      <a:moveTo>
                        <a:pt x="212" y="354"/>
                      </a:moveTo>
                      <a:lnTo>
                        <a:pt x="278" y="101"/>
                      </a:lnTo>
                      <a:lnTo>
                        <a:pt x="275" y="105"/>
                      </a:lnTo>
                      <a:lnTo>
                        <a:pt x="147" y="101"/>
                      </a:lnTo>
                      <a:lnTo>
                        <a:pt x="212" y="354"/>
                      </a:lnTo>
                      <a:close/>
                      <a:moveTo>
                        <a:pt x="299" y="91"/>
                      </a:moveTo>
                      <a:lnTo>
                        <a:pt x="426" y="91"/>
                      </a:lnTo>
                      <a:lnTo>
                        <a:pt x="352" y="1"/>
                      </a:lnTo>
                      <a:lnTo>
                        <a:pt x="299" y="91"/>
                      </a:lnTo>
                      <a:close/>
                      <a:moveTo>
                        <a:pt x="0" y="89"/>
                      </a:moveTo>
                      <a:lnTo>
                        <a:pt x="125" y="91"/>
                      </a:lnTo>
                      <a:lnTo>
                        <a:pt x="74" y="0"/>
                      </a:lnTo>
                      <a:lnTo>
                        <a:pt x="0" y="89"/>
                      </a:lnTo>
                      <a:close/>
                      <a:moveTo>
                        <a:pt x="148" y="91"/>
                      </a:moveTo>
                      <a:lnTo>
                        <a:pt x="276" y="90"/>
                      </a:lnTo>
                      <a:lnTo>
                        <a:pt x="211" y="2"/>
                      </a:lnTo>
                      <a:lnTo>
                        <a:pt x="148" y="91"/>
                      </a:lnTo>
                      <a:close/>
                      <a:moveTo>
                        <a:pt x="138" y="93"/>
                      </a:moveTo>
                      <a:lnTo>
                        <a:pt x="202" y="1"/>
                      </a:lnTo>
                      <a:lnTo>
                        <a:pt x="83" y="2"/>
                      </a:lnTo>
                      <a:lnTo>
                        <a:pt x="138" y="93"/>
                      </a:lnTo>
                      <a:close/>
                      <a:moveTo>
                        <a:pt x="289" y="93"/>
                      </a:moveTo>
                      <a:lnTo>
                        <a:pt x="340" y="1"/>
                      </a:lnTo>
                      <a:lnTo>
                        <a:pt x="225" y="3"/>
                      </a:lnTo>
                      <a:lnTo>
                        <a:pt x="289" y="93"/>
                      </a:ln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cxnSp>
          <p:nvCxnSpPr>
            <p:cNvPr id="4" name="直接连接符 3">
              <a:extLst>
                <a:ext uri="{FF2B5EF4-FFF2-40B4-BE49-F238E27FC236}">
                  <a16:creationId xmlns="" xmlns:a16="http://schemas.microsoft.com/office/drawing/2014/main" id="{6FD08865-C378-4B20-8EA7-0F026FB4E179}"/>
                </a:ext>
              </a:extLst>
            </p:cNvPr>
            <p:cNvCxnSpPr/>
            <p:nvPr/>
          </p:nvCxnSpPr>
          <p:spPr>
            <a:xfrm>
              <a:off x="1762699" y="1002621"/>
              <a:ext cx="10429301" cy="0"/>
            </a:xfrm>
            <a:prstGeom prst="line">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
        <p:nvSpPr>
          <p:cNvPr id="3" name="TextBox 2"/>
          <p:cNvSpPr txBox="1"/>
          <p:nvPr/>
        </p:nvSpPr>
        <p:spPr>
          <a:xfrm>
            <a:off x="6659246" y="319757"/>
            <a:ext cx="733892" cy="307777"/>
          </a:xfrm>
          <a:prstGeom prst="rect">
            <a:avLst/>
          </a:prstGeom>
          <a:noFill/>
        </p:spPr>
        <p:txBody>
          <a:bodyPr wrap="square" rtlCol="0">
            <a:spAutoFit/>
          </a:bodyPr>
          <a:lstStyle/>
          <a:p>
            <a:r>
              <a:rPr lang="zh-CN" altLang="en-US" sz="1400" b="1" dirty="0" smtClean="0"/>
              <a:t>智能</a:t>
            </a:r>
            <a:endParaRPr lang="zh-CN" altLang="en-US" sz="1400" b="1" dirty="0"/>
          </a:p>
        </p:txBody>
      </p:sp>
      <p:sp>
        <p:nvSpPr>
          <p:cNvPr id="35" name="TextBox 34"/>
          <p:cNvSpPr txBox="1"/>
          <p:nvPr/>
        </p:nvSpPr>
        <p:spPr>
          <a:xfrm>
            <a:off x="7545538" y="319757"/>
            <a:ext cx="733892" cy="307777"/>
          </a:xfrm>
          <a:prstGeom prst="rect">
            <a:avLst/>
          </a:prstGeom>
          <a:noFill/>
        </p:spPr>
        <p:txBody>
          <a:bodyPr wrap="square" rtlCol="0">
            <a:spAutoFit/>
          </a:bodyPr>
          <a:lstStyle/>
          <a:p>
            <a:r>
              <a:rPr lang="zh-CN" altLang="en-US" sz="1400" b="1" dirty="0"/>
              <a:t>高效</a:t>
            </a:r>
          </a:p>
        </p:txBody>
      </p:sp>
      <p:sp>
        <p:nvSpPr>
          <p:cNvPr id="36" name="TextBox 35"/>
          <p:cNvSpPr txBox="1"/>
          <p:nvPr/>
        </p:nvSpPr>
        <p:spPr>
          <a:xfrm>
            <a:off x="8414842" y="329733"/>
            <a:ext cx="733892" cy="307777"/>
          </a:xfrm>
          <a:prstGeom prst="rect">
            <a:avLst/>
          </a:prstGeom>
          <a:noFill/>
        </p:spPr>
        <p:txBody>
          <a:bodyPr wrap="square" rtlCol="0">
            <a:spAutoFit/>
          </a:bodyPr>
          <a:lstStyle/>
          <a:p>
            <a:r>
              <a:rPr lang="zh-CN" altLang="en-US" sz="1400" b="1" dirty="0" smtClean="0"/>
              <a:t>成本</a:t>
            </a:r>
            <a:endParaRPr lang="zh-CN" altLang="en-US" sz="1400" b="1" dirty="0"/>
          </a:p>
        </p:txBody>
      </p:sp>
      <p:sp>
        <p:nvSpPr>
          <p:cNvPr id="6" name="矩形 5"/>
          <p:cNvSpPr/>
          <p:nvPr/>
        </p:nvSpPr>
        <p:spPr>
          <a:xfrm>
            <a:off x="1257300" y="139096"/>
            <a:ext cx="4185761" cy="461665"/>
          </a:xfrm>
          <a:prstGeom prst="rect">
            <a:avLst/>
          </a:prstGeom>
        </p:spPr>
        <p:txBody>
          <a:bodyPr wrap="none">
            <a:spAutoFit/>
          </a:bodyPr>
          <a:lstStyle/>
          <a:p>
            <a:r>
              <a:rPr lang="zh-CN" altLang="en-US" sz="2400" dirty="0" smtClean="0"/>
              <a:t>三</a:t>
            </a:r>
            <a:r>
              <a:rPr lang="zh-CN" altLang="zh-CN" sz="2400" dirty="0" smtClean="0"/>
              <a:t>、</a:t>
            </a:r>
            <a:r>
              <a:rPr lang="zh-CN" altLang="zh-CN" sz="2400" dirty="0"/>
              <a:t>北斗发展背景与发展历程</a:t>
            </a:r>
          </a:p>
        </p:txBody>
      </p:sp>
      <p:sp>
        <p:nvSpPr>
          <p:cNvPr id="7" name="矩形 6"/>
          <p:cNvSpPr/>
          <p:nvPr/>
        </p:nvSpPr>
        <p:spPr>
          <a:xfrm>
            <a:off x="4209788" y="1131590"/>
            <a:ext cx="4572000" cy="3785652"/>
          </a:xfrm>
          <a:prstGeom prst="rect">
            <a:avLst/>
          </a:prstGeom>
        </p:spPr>
        <p:txBody>
          <a:bodyPr>
            <a:spAutoFit/>
          </a:bodyPr>
          <a:lstStyle/>
          <a:p>
            <a:pPr>
              <a:lnSpc>
                <a:spcPct val="150000"/>
              </a:lnSpc>
            </a:pPr>
            <a:r>
              <a:rPr lang="en-US" altLang="zh-CN" sz="2000" dirty="0"/>
              <a:t>2.</a:t>
            </a:r>
            <a:r>
              <a:rPr lang="zh-CN" altLang="zh-CN" sz="2000" dirty="0"/>
              <a:t>国内背景</a:t>
            </a:r>
          </a:p>
          <a:p>
            <a:pPr>
              <a:lnSpc>
                <a:spcPct val="150000"/>
              </a:lnSpc>
            </a:pPr>
            <a:r>
              <a:rPr lang="en-US" altLang="zh-CN" sz="2000" dirty="0"/>
              <a:t>1970</a:t>
            </a:r>
            <a:r>
              <a:rPr lang="zh-CN" altLang="zh-CN" sz="2000" dirty="0"/>
              <a:t>年我国发射了第一颗人造地球卫星—东方红一号</a:t>
            </a:r>
            <a:r>
              <a:rPr lang="zh-CN" altLang="zh-CN" sz="2000" dirty="0" smtClean="0"/>
              <a:t>。</a:t>
            </a:r>
            <a:r>
              <a:rPr lang="en-US" altLang="zh-CN" sz="2000" dirty="0"/>
              <a:t>1990</a:t>
            </a:r>
            <a:r>
              <a:rPr lang="zh-CN" altLang="zh-CN" sz="2000" dirty="0"/>
              <a:t>年海湾战争爆发，美国军队将</a:t>
            </a:r>
            <a:r>
              <a:rPr lang="en-US" altLang="zh-CN" sz="2000" dirty="0"/>
              <a:t>GPS</a:t>
            </a:r>
            <a:r>
              <a:rPr lang="zh-CN" altLang="zh-CN" sz="2000" dirty="0"/>
              <a:t>系统应用于军事作战，压倒性地取得战争的胜利，让中国开始意识到卫星导航系统的重要价值</a:t>
            </a:r>
            <a:r>
              <a:rPr lang="zh-CN" altLang="zh-CN" sz="2000" dirty="0" smtClean="0"/>
              <a:t>。</a:t>
            </a:r>
            <a:r>
              <a:rPr lang="en-US" altLang="zh-CN" sz="2000" dirty="0"/>
              <a:t>1994</a:t>
            </a:r>
            <a:r>
              <a:rPr lang="zh-CN" altLang="zh-CN" sz="2000" dirty="0"/>
              <a:t>年，基于陈芳允院士的方案，我国启动了北斗系统的建设</a:t>
            </a:r>
            <a:r>
              <a:rPr lang="zh-CN" altLang="zh-CN" sz="2000" dirty="0" smtClean="0"/>
              <a:t>。</a:t>
            </a:r>
            <a:endParaRPr lang="zh-CN" altLang="zh-CN" sz="2000" dirty="0"/>
          </a:p>
        </p:txBody>
      </p:sp>
      <p:pic>
        <p:nvPicPr>
          <p:cNvPr id="12290" name="Picture 2" descr="https://pics2.baidu.com/feed/9f510fb30f2442a76f5b624417e16f42d0130222.jpeg?token=454453355c385ed1061030790f0f71e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4675" y="1754395"/>
            <a:ext cx="3984377" cy="25400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98977059"/>
      </p:ext>
    </p:extLst>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 xmlns:a16="http://schemas.microsoft.com/office/drawing/2014/main" id="{1495F301-5D58-44A0-870C-E58C0EABD36A}"/>
              </a:ext>
            </a:extLst>
          </p:cNvPr>
          <p:cNvGrpSpPr/>
          <p:nvPr/>
        </p:nvGrpSpPr>
        <p:grpSpPr>
          <a:xfrm>
            <a:off x="-10552" y="-10550"/>
            <a:ext cx="9154552" cy="762516"/>
            <a:chOff x="-14069" y="-14067"/>
            <a:chExt cx="12206069" cy="1016688"/>
          </a:xfrm>
        </p:grpSpPr>
        <p:grpSp>
          <p:nvGrpSpPr>
            <p:cNvPr id="16" name="组合 15"/>
            <p:cNvGrpSpPr/>
            <p:nvPr/>
          </p:nvGrpSpPr>
          <p:grpSpPr>
            <a:xfrm>
              <a:off x="-14069" y="-14067"/>
              <a:ext cx="1690469" cy="1016688"/>
              <a:chOff x="-14069" y="-14068"/>
              <a:chExt cx="8860302" cy="6886134"/>
            </a:xfrm>
          </p:grpSpPr>
          <p:sp>
            <p:nvSpPr>
              <p:cNvPr id="17" name="直角三角形 16"/>
              <p:cNvSpPr/>
              <p:nvPr/>
            </p:nvSpPr>
            <p:spPr>
              <a:xfrm rot="5400000">
                <a:off x="-1740877" y="1740877"/>
                <a:ext cx="6858000" cy="3376246"/>
              </a:xfrm>
              <a:prstGeom prst="r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任意多边形 17"/>
              <p:cNvSpPr/>
              <p:nvPr/>
            </p:nvSpPr>
            <p:spPr>
              <a:xfrm>
                <a:off x="-14069" y="-2"/>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FDB4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2712719" y="-14068"/>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E635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 name="组合 1">
              <a:extLst>
                <a:ext uri="{FF2B5EF4-FFF2-40B4-BE49-F238E27FC236}">
                  <a16:creationId xmlns="" xmlns:a16="http://schemas.microsoft.com/office/drawing/2014/main" id="{F16F4591-60E9-4C9B-AF90-257FD1CF5AAD}"/>
                </a:ext>
              </a:extLst>
            </p:cNvPr>
            <p:cNvGrpSpPr/>
            <p:nvPr/>
          </p:nvGrpSpPr>
          <p:grpSpPr>
            <a:xfrm>
              <a:off x="8510887" y="453634"/>
              <a:ext cx="2671958" cy="382389"/>
              <a:chOff x="8519749" y="577955"/>
              <a:chExt cx="2671958" cy="382389"/>
            </a:xfrm>
          </p:grpSpPr>
          <p:grpSp>
            <p:nvGrpSpPr>
              <p:cNvPr id="22" name="组合 21">
                <a:extLst>
                  <a:ext uri="{FF2B5EF4-FFF2-40B4-BE49-F238E27FC236}">
                    <a16:creationId xmlns="" xmlns:a16="http://schemas.microsoft.com/office/drawing/2014/main" id="{3572C76C-95D1-4FF5-BB80-B735C985DE2B}"/>
                  </a:ext>
                </a:extLst>
              </p:cNvPr>
              <p:cNvGrpSpPr/>
              <p:nvPr/>
            </p:nvGrpSpPr>
            <p:grpSpPr>
              <a:xfrm>
                <a:off x="8519749" y="577955"/>
                <a:ext cx="368108" cy="382389"/>
                <a:chOff x="8181567" y="391614"/>
                <a:chExt cx="420096" cy="437973"/>
              </a:xfrm>
            </p:grpSpPr>
            <p:sp>
              <p:nvSpPr>
                <p:cNvPr id="23" name="Oval 11">
                  <a:extLst>
                    <a:ext uri="{FF2B5EF4-FFF2-40B4-BE49-F238E27FC236}">
                      <a16:creationId xmlns="" xmlns:a16="http://schemas.microsoft.com/office/drawing/2014/main" id="{B2E6A8A3-322E-4A52-8E71-C45B316F5C18}"/>
                    </a:ext>
                  </a:extLst>
                </p:cNvPr>
                <p:cNvSpPr/>
                <p:nvPr/>
              </p:nvSpPr>
              <p:spPr>
                <a:xfrm>
                  <a:off x="8181567" y="391614"/>
                  <a:ext cx="420096" cy="437973"/>
                </a:xfrm>
                <a:prstGeom prst="ellipse">
                  <a:avLst/>
                </a:prstGeom>
                <a:solidFill>
                  <a:srgbClr val="E6353F"/>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24" name="Freeform 14">
                  <a:extLst>
                    <a:ext uri="{FF2B5EF4-FFF2-40B4-BE49-F238E27FC236}">
                      <a16:creationId xmlns="" xmlns:a16="http://schemas.microsoft.com/office/drawing/2014/main" id="{205D0928-C677-4B0B-ABE9-E66BCB8A8319}"/>
                    </a:ext>
                  </a:extLst>
                </p:cNvPr>
                <p:cNvSpPr>
                  <a:spLocks noEditPoints="1"/>
                </p:cNvSpPr>
                <p:nvPr/>
              </p:nvSpPr>
              <p:spPr>
                <a:xfrm>
                  <a:off x="8254350" y="468227"/>
                  <a:ext cx="321776" cy="268147"/>
                </a:xfrm>
                <a:custGeom>
                  <a:avLst/>
                  <a:gdLst/>
                  <a:ahLst/>
                  <a:cxnLst>
                    <a:cxn ang="0">
                      <a:pos x="248143" y="256622"/>
                    </a:cxn>
                    <a:cxn ang="0">
                      <a:pos x="0" y="256622"/>
                    </a:cxn>
                    <a:cxn ang="0">
                      <a:pos x="128858" y="99115"/>
                    </a:cxn>
                    <a:cxn ang="0">
                      <a:pos x="123703" y="94505"/>
                    </a:cxn>
                    <a:cxn ang="0">
                      <a:pos x="234889" y="110639"/>
                    </a:cxn>
                    <a:cxn ang="0">
                      <a:pos x="13254" y="90663"/>
                    </a:cxn>
                    <a:cxn ang="0">
                      <a:pos x="88360" y="194387"/>
                    </a:cxn>
                    <a:cxn ang="0">
                      <a:pos x="41971" y="163654"/>
                    </a:cxn>
                    <a:cxn ang="0">
                      <a:pos x="41971" y="173642"/>
                    </a:cxn>
                    <a:cxn ang="0">
                      <a:pos x="134012" y="142909"/>
                    </a:cxn>
                    <a:cxn ang="0">
                      <a:pos x="41971" y="142909"/>
                    </a:cxn>
                    <a:cxn ang="0">
                      <a:pos x="134012" y="133689"/>
                    </a:cxn>
                    <a:cxn ang="0">
                      <a:pos x="237834" y="112176"/>
                    </a:cxn>
                    <a:cxn ang="0">
                      <a:pos x="237834" y="112176"/>
                    </a:cxn>
                    <a:cxn ang="0">
                      <a:pos x="238571" y="16903"/>
                    </a:cxn>
                    <a:cxn ang="0">
                      <a:pos x="145793" y="60698"/>
                    </a:cxn>
                    <a:cxn ang="0">
                      <a:pos x="251825" y="66845"/>
                    </a:cxn>
                    <a:cxn ang="0">
                      <a:pos x="161256" y="46100"/>
                    </a:cxn>
                    <a:cxn ang="0">
                      <a:pos x="254770" y="116786"/>
                    </a:cxn>
                    <a:cxn ang="0">
                      <a:pos x="291586" y="69918"/>
                    </a:cxn>
                    <a:cxn ang="0">
                      <a:pos x="301159" y="80675"/>
                    </a:cxn>
                    <a:cxn ang="0">
                      <a:pos x="296004" y="68381"/>
                    </a:cxn>
                    <a:cxn ang="0">
                      <a:pos x="293795" y="131384"/>
                    </a:cxn>
                    <a:cxn ang="0">
                      <a:pos x="293059" y="143678"/>
                    </a:cxn>
                    <a:cxn ang="0">
                      <a:pos x="303368" y="143678"/>
                    </a:cxn>
                    <a:cxn ang="0">
                      <a:pos x="302631" y="131384"/>
                    </a:cxn>
                    <a:cxn ang="0">
                      <a:pos x="301159" y="102956"/>
                    </a:cxn>
                    <a:cxn ang="0">
                      <a:pos x="148002" y="144446"/>
                    </a:cxn>
                    <a:cxn ang="0">
                      <a:pos x="161992" y="201302"/>
                    </a:cxn>
                    <a:cxn ang="0">
                      <a:pos x="167883" y="196692"/>
                    </a:cxn>
                    <a:cxn ang="0">
                      <a:pos x="170092" y="189777"/>
                    </a:cxn>
                    <a:cxn ang="0">
                      <a:pos x="176719" y="194387"/>
                    </a:cxn>
                    <a:cxn ang="0">
                      <a:pos x="181137" y="205144"/>
                    </a:cxn>
                    <a:cxn ang="0">
                      <a:pos x="187028" y="209754"/>
                    </a:cxn>
                    <a:cxn ang="0">
                      <a:pos x="196600" y="208217"/>
                    </a:cxn>
                    <a:cxn ang="0">
                      <a:pos x="195127" y="202839"/>
                    </a:cxn>
                    <a:cxn ang="0">
                      <a:pos x="189973" y="192082"/>
                    </a:cxn>
                    <a:cxn ang="0">
                      <a:pos x="183346" y="187472"/>
                    </a:cxn>
                    <a:cxn ang="0">
                      <a:pos x="199545" y="178252"/>
                    </a:cxn>
                    <a:cxn ang="0">
                      <a:pos x="192918" y="175947"/>
                    </a:cxn>
                    <a:cxn ang="0">
                      <a:pos x="188500" y="169801"/>
                    </a:cxn>
                    <a:cxn ang="0">
                      <a:pos x="181873" y="168264"/>
                    </a:cxn>
                    <a:cxn ang="0">
                      <a:pos x="177455" y="162118"/>
                    </a:cxn>
                    <a:cxn ang="0">
                      <a:pos x="170828" y="159813"/>
                    </a:cxn>
                    <a:cxn ang="0">
                      <a:pos x="166410" y="154434"/>
                    </a:cxn>
                    <a:cxn ang="0">
                      <a:pos x="159047" y="152129"/>
                    </a:cxn>
                    <a:cxn ang="0">
                      <a:pos x="154629" y="145983"/>
                    </a:cxn>
                    <a:cxn ang="0">
                      <a:pos x="29453" y="108334"/>
                    </a:cxn>
                    <a:cxn ang="0">
                      <a:pos x="29453" y="224352"/>
                    </a:cxn>
                  </a:cxnLst>
                  <a:rect l="0" t="0" r="0" b="0"/>
                  <a:pathLst>
                    <a:path w="437" h="349">
                      <a:moveTo>
                        <a:pt x="0" y="322"/>
                      </a:moveTo>
                      <a:lnTo>
                        <a:pt x="337" y="322"/>
                      </a:lnTo>
                      <a:lnTo>
                        <a:pt x="337" y="334"/>
                      </a:lnTo>
                      <a:cubicBezTo>
                        <a:pt x="337" y="342"/>
                        <a:pt x="331" y="349"/>
                        <a:pt x="323" y="349"/>
                      </a:cubicBezTo>
                      <a:lnTo>
                        <a:pt x="14" y="349"/>
                      </a:lnTo>
                      <a:cubicBezTo>
                        <a:pt x="6" y="349"/>
                        <a:pt x="0" y="342"/>
                        <a:pt x="0" y="334"/>
                      </a:cubicBezTo>
                      <a:lnTo>
                        <a:pt x="0" y="322"/>
                      </a:lnTo>
                      <a:close/>
                      <a:moveTo>
                        <a:pt x="168" y="123"/>
                      </a:moveTo>
                      <a:cubicBezTo>
                        <a:pt x="172" y="123"/>
                        <a:pt x="175" y="126"/>
                        <a:pt x="175" y="129"/>
                      </a:cubicBezTo>
                      <a:cubicBezTo>
                        <a:pt x="175" y="133"/>
                        <a:pt x="172" y="135"/>
                        <a:pt x="168" y="135"/>
                      </a:cubicBezTo>
                      <a:cubicBezTo>
                        <a:pt x="165" y="135"/>
                        <a:pt x="162" y="133"/>
                        <a:pt x="162" y="129"/>
                      </a:cubicBezTo>
                      <a:cubicBezTo>
                        <a:pt x="162" y="126"/>
                        <a:pt x="165" y="123"/>
                        <a:pt x="168" y="123"/>
                      </a:cubicBezTo>
                      <a:close/>
                      <a:moveTo>
                        <a:pt x="18" y="118"/>
                      </a:moveTo>
                      <a:lnTo>
                        <a:pt x="208" y="118"/>
                      </a:lnTo>
                      <a:cubicBezTo>
                        <a:pt x="246" y="120"/>
                        <a:pt x="283" y="128"/>
                        <a:pt x="319" y="144"/>
                      </a:cubicBezTo>
                      <a:lnTo>
                        <a:pt x="319" y="315"/>
                      </a:lnTo>
                      <a:lnTo>
                        <a:pt x="18" y="315"/>
                      </a:lnTo>
                      <a:lnTo>
                        <a:pt x="18" y="118"/>
                      </a:lnTo>
                      <a:close/>
                      <a:moveTo>
                        <a:pt x="57" y="239"/>
                      </a:moveTo>
                      <a:lnTo>
                        <a:pt x="120" y="239"/>
                      </a:lnTo>
                      <a:lnTo>
                        <a:pt x="120" y="253"/>
                      </a:lnTo>
                      <a:lnTo>
                        <a:pt x="57" y="253"/>
                      </a:lnTo>
                      <a:lnTo>
                        <a:pt x="57" y="239"/>
                      </a:lnTo>
                      <a:close/>
                      <a:moveTo>
                        <a:pt x="57" y="213"/>
                      </a:moveTo>
                      <a:lnTo>
                        <a:pt x="182" y="213"/>
                      </a:lnTo>
                      <a:lnTo>
                        <a:pt x="182" y="226"/>
                      </a:lnTo>
                      <a:lnTo>
                        <a:pt x="57" y="226"/>
                      </a:lnTo>
                      <a:lnTo>
                        <a:pt x="57" y="213"/>
                      </a:lnTo>
                      <a:close/>
                      <a:moveTo>
                        <a:pt x="57" y="186"/>
                      </a:moveTo>
                      <a:lnTo>
                        <a:pt x="182" y="186"/>
                      </a:lnTo>
                      <a:lnTo>
                        <a:pt x="182" y="200"/>
                      </a:lnTo>
                      <a:lnTo>
                        <a:pt x="57" y="200"/>
                      </a:lnTo>
                      <a:lnTo>
                        <a:pt x="57" y="186"/>
                      </a:lnTo>
                      <a:close/>
                      <a:moveTo>
                        <a:pt x="57" y="160"/>
                      </a:moveTo>
                      <a:lnTo>
                        <a:pt x="182" y="160"/>
                      </a:lnTo>
                      <a:lnTo>
                        <a:pt x="182" y="174"/>
                      </a:lnTo>
                      <a:lnTo>
                        <a:pt x="57" y="174"/>
                      </a:lnTo>
                      <a:lnTo>
                        <a:pt x="57" y="160"/>
                      </a:lnTo>
                      <a:close/>
                      <a:moveTo>
                        <a:pt x="323" y="146"/>
                      </a:moveTo>
                      <a:cubicBezTo>
                        <a:pt x="328" y="148"/>
                        <a:pt x="339" y="154"/>
                        <a:pt x="342" y="156"/>
                      </a:cubicBezTo>
                      <a:cubicBezTo>
                        <a:pt x="350" y="161"/>
                        <a:pt x="330" y="164"/>
                        <a:pt x="323" y="165"/>
                      </a:cubicBezTo>
                      <a:lnTo>
                        <a:pt x="323" y="146"/>
                      </a:lnTo>
                      <a:close/>
                      <a:moveTo>
                        <a:pt x="396" y="91"/>
                      </a:moveTo>
                      <a:cubicBezTo>
                        <a:pt x="377" y="71"/>
                        <a:pt x="359" y="50"/>
                        <a:pt x="341" y="30"/>
                      </a:cubicBezTo>
                      <a:cubicBezTo>
                        <a:pt x="335" y="23"/>
                        <a:pt x="332" y="23"/>
                        <a:pt x="324" y="22"/>
                      </a:cubicBezTo>
                      <a:lnTo>
                        <a:pt x="133" y="1"/>
                      </a:lnTo>
                      <a:cubicBezTo>
                        <a:pt x="129" y="0"/>
                        <a:pt x="128" y="3"/>
                        <a:pt x="130" y="6"/>
                      </a:cubicBezTo>
                      <a:lnTo>
                        <a:pt x="198" y="79"/>
                      </a:lnTo>
                      <a:cubicBezTo>
                        <a:pt x="209" y="57"/>
                        <a:pt x="217" y="46"/>
                        <a:pt x="251" y="50"/>
                      </a:cubicBezTo>
                      <a:cubicBezTo>
                        <a:pt x="275" y="53"/>
                        <a:pt x="292" y="58"/>
                        <a:pt x="314" y="66"/>
                      </a:cubicBezTo>
                      <a:cubicBezTo>
                        <a:pt x="328" y="72"/>
                        <a:pt x="335" y="76"/>
                        <a:pt x="342" y="87"/>
                      </a:cubicBezTo>
                      <a:cubicBezTo>
                        <a:pt x="336" y="80"/>
                        <a:pt x="327" y="75"/>
                        <a:pt x="317" y="71"/>
                      </a:cubicBezTo>
                      <a:cubicBezTo>
                        <a:pt x="297" y="63"/>
                        <a:pt x="275" y="58"/>
                        <a:pt x="253" y="55"/>
                      </a:cubicBezTo>
                      <a:cubicBezTo>
                        <a:pt x="240" y="54"/>
                        <a:pt x="227" y="54"/>
                        <a:pt x="219" y="60"/>
                      </a:cubicBezTo>
                      <a:cubicBezTo>
                        <a:pt x="211" y="66"/>
                        <a:pt x="199" y="93"/>
                        <a:pt x="194" y="103"/>
                      </a:cubicBezTo>
                      <a:cubicBezTo>
                        <a:pt x="191" y="110"/>
                        <a:pt x="195" y="112"/>
                        <a:pt x="200" y="112"/>
                      </a:cubicBezTo>
                      <a:cubicBezTo>
                        <a:pt x="251" y="115"/>
                        <a:pt x="301" y="128"/>
                        <a:pt x="346" y="152"/>
                      </a:cubicBezTo>
                      <a:lnTo>
                        <a:pt x="347" y="126"/>
                      </a:lnTo>
                      <a:cubicBezTo>
                        <a:pt x="363" y="128"/>
                        <a:pt x="379" y="130"/>
                        <a:pt x="396" y="133"/>
                      </a:cubicBezTo>
                      <a:lnTo>
                        <a:pt x="396" y="91"/>
                      </a:lnTo>
                      <a:close/>
                      <a:moveTo>
                        <a:pt x="433" y="138"/>
                      </a:moveTo>
                      <a:cubicBezTo>
                        <a:pt x="435" y="138"/>
                        <a:pt x="437" y="135"/>
                        <a:pt x="435" y="133"/>
                      </a:cubicBezTo>
                      <a:cubicBezTo>
                        <a:pt x="426" y="124"/>
                        <a:pt x="417" y="114"/>
                        <a:pt x="409" y="105"/>
                      </a:cubicBezTo>
                      <a:lnTo>
                        <a:pt x="409" y="93"/>
                      </a:lnTo>
                      <a:cubicBezTo>
                        <a:pt x="409" y="91"/>
                        <a:pt x="407" y="90"/>
                        <a:pt x="405" y="90"/>
                      </a:cubicBezTo>
                      <a:lnTo>
                        <a:pt x="402" y="89"/>
                      </a:lnTo>
                      <a:lnTo>
                        <a:pt x="402" y="163"/>
                      </a:lnTo>
                      <a:cubicBezTo>
                        <a:pt x="400" y="163"/>
                        <a:pt x="400" y="164"/>
                        <a:pt x="400" y="165"/>
                      </a:cubicBezTo>
                      <a:lnTo>
                        <a:pt x="399" y="171"/>
                      </a:lnTo>
                      <a:cubicBezTo>
                        <a:pt x="399" y="173"/>
                        <a:pt x="400" y="174"/>
                        <a:pt x="400" y="176"/>
                      </a:cubicBezTo>
                      <a:lnTo>
                        <a:pt x="400" y="182"/>
                      </a:lnTo>
                      <a:cubicBezTo>
                        <a:pt x="400" y="184"/>
                        <a:pt x="399" y="185"/>
                        <a:pt x="398" y="187"/>
                      </a:cubicBezTo>
                      <a:lnTo>
                        <a:pt x="393" y="231"/>
                      </a:lnTo>
                      <a:cubicBezTo>
                        <a:pt x="396" y="236"/>
                        <a:pt x="414" y="236"/>
                        <a:pt x="417" y="231"/>
                      </a:cubicBezTo>
                      <a:lnTo>
                        <a:pt x="412" y="187"/>
                      </a:lnTo>
                      <a:cubicBezTo>
                        <a:pt x="412" y="185"/>
                        <a:pt x="411" y="184"/>
                        <a:pt x="411" y="182"/>
                      </a:cubicBezTo>
                      <a:lnTo>
                        <a:pt x="410" y="176"/>
                      </a:lnTo>
                      <a:cubicBezTo>
                        <a:pt x="410" y="174"/>
                        <a:pt x="412" y="174"/>
                        <a:pt x="411" y="171"/>
                      </a:cubicBezTo>
                      <a:lnTo>
                        <a:pt x="411" y="165"/>
                      </a:lnTo>
                      <a:cubicBezTo>
                        <a:pt x="411" y="164"/>
                        <a:pt x="410" y="163"/>
                        <a:pt x="409" y="163"/>
                      </a:cubicBezTo>
                      <a:lnTo>
                        <a:pt x="409" y="134"/>
                      </a:lnTo>
                      <a:cubicBezTo>
                        <a:pt x="417" y="135"/>
                        <a:pt x="425" y="137"/>
                        <a:pt x="433" y="138"/>
                      </a:cubicBezTo>
                      <a:close/>
                      <a:moveTo>
                        <a:pt x="206" y="187"/>
                      </a:moveTo>
                      <a:lnTo>
                        <a:pt x="201" y="188"/>
                      </a:lnTo>
                      <a:lnTo>
                        <a:pt x="217" y="267"/>
                      </a:lnTo>
                      <a:lnTo>
                        <a:pt x="221" y="266"/>
                      </a:lnTo>
                      <a:lnTo>
                        <a:pt x="220" y="262"/>
                      </a:lnTo>
                      <a:lnTo>
                        <a:pt x="224" y="261"/>
                      </a:lnTo>
                      <a:lnTo>
                        <a:pt x="224" y="257"/>
                      </a:lnTo>
                      <a:lnTo>
                        <a:pt x="228" y="256"/>
                      </a:lnTo>
                      <a:lnTo>
                        <a:pt x="227" y="252"/>
                      </a:lnTo>
                      <a:lnTo>
                        <a:pt x="231" y="251"/>
                      </a:lnTo>
                      <a:lnTo>
                        <a:pt x="231" y="247"/>
                      </a:lnTo>
                      <a:lnTo>
                        <a:pt x="235" y="246"/>
                      </a:lnTo>
                      <a:lnTo>
                        <a:pt x="236" y="253"/>
                      </a:lnTo>
                      <a:lnTo>
                        <a:pt x="240" y="253"/>
                      </a:lnTo>
                      <a:lnTo>
                        <a:pt x="241" y="260"/>
                      </a:lnTo>
                      <a:lnTo>
                        <a:pt x="245" y="260"/>
                      </a:lnTo>
                      <a:lnTo>
                        <a:pt x="246" y="267"/>
                      </a:lnTo>
                      <a:lnTo>
                        <a:pt x="250" y="266"/>
                      </a:lnTo>
                      <a:lnTo>
                        <a:pt x="251" y="274"/>
                      </a:lnTo>
                      <a:lnTo>
                        <a:pt x="254" y="273"/>
                      </a:lnTo>
                      <a:lnTo>
                        <a:pt x="255" y="277"/>
                      </a:lnTo>
                      <a:lnTo>
                        <a:pt x="267" y="275"/>
                      </a:lnTo>
                      <a:lnTo>
                        <a:pt x="267" y="271"/>
                      </a:lnTo>
                      <a:lnTo>
                        <a:pt x="270" y="271"/>
                      </a:lnTo>
                      <a:lnTo>
                        <a:pt x="268" y="263"/>
                      </a:lnTo>
                      <a:lnTo>
                        <a:pt x="265" y="264"/>
                      </a:lnTo>
                      <a:lnTo>
                        <a:pt x="263" y="257"/>
                      </a:lnTo>
                      <a:lnTo>
                        <a:pt x="259" y="257"/>
                      </a:lnTo>
                      <a:lnTo>
                        <a:pt x="258" y="250"/>
                      </a:lnTo>
                      <a:lnTo>
                        <a:pt x="254" y="251"/>
                      </a:lnTo>
                      <a:lnTo>
                        <a:pt x="253" y="243"/>
                      </a:lnTo>
                      <a:lnTo>
                        <a:pt x="249" y="244"/>
                      </a:lnTo>
                      <a:lnTo>
                        <a:pt x="248" y="240"/>
                      </a:lnTo>
                      <a:lnTo>
                        <a:pt x="272" y="235"/>
                      </a:lnTo>
                      <a:lnTo>
                        <a:pt x="271" y="232"/>
                      </a:lnTo>
                      <a:lnTo>
                        <a:pt x="267" y="233"/>
                      </a:lnTo>
                      <a:lnTo>
                        <a:pt x="267" y="228"/>
                      </a:lnTo>
                      <a:lnTo>
                        <a:pt x="262" y="229"/>
                      </a:lnTo>
                      <a:lnTo>
                        <a:pt x="262" y="225"/>
                      </a:lnTo>
                      <a:lnTo>
                        <a:pt x="257" y="226"/>
                      </a:lnTo>
                      <a:lnTo>
                        <a:pt x="256" y="221"/>
                      </a:lnTo>
                      <a:lnTo>
                        <a:pt x="252" y="222"/>
                      </a:lnTo>
                      <a:lnTo>
                        <a:pt x="251" y="218"/>
                      </a:lnTo>
                      <a:lnTo>
                        <a:pt x="247" y="219"/>
                      </a:lnTo>
                      <a:lnTo>
                        <a:pt x="246" y="215"/>
                      </a:lnTo>
                      <a:lnTo>
                        <a:pt x="242" y="215"/>
                      </a:lnTo>
                      <a:lnTo>
                        <a:pt x="241" y="211"/>
                      </a:lnTo>
                      <a:lnTo>
                        <a:pt x="237" y="212"/>
                      </a:lnTo>
                      <a:lnTo>
                        <a:pt x="236" y="208"/>
                      </a:lnTo>
                      <a:lnTo>
                        <a:pt x="232" y="208"/>
                      </a:lnTo>
                      <a:lnTo>
                        <a:pt x="231" y="204"/>
                      </a:lnTo>
                      <a:lnTo>
                        <a:pt x="227" y="205"/>
                      </a:lnTo>
                      <a:lnTo>
                        <a:pt x="226" y="201"/>
                      </a:lnTo>
                      <a:lnTo>
                        <a:pt x="221" y="202"/>
                      </a:lnTo>
                      <a:lnTo>
                        <a:pt x="221" y="197"/>
                      </a:lnTo>
                      <a:lnTo>
                        <a:pt x="216" y="198"/>
                      </a:lnTo>
                      <a:lnTo>
                        <a:pt x="215" y="194"/>
                      </a:lnTo>
                      <a:lnTo>
                        <a:pt x="211" y="195"/>
                      </a:lnTo>
                      <a:lnTo>
                        <a:pt x="210" y="190"/>
                      </a:lnTo>
                      <a:lnTo>
                        <a:pt x="207" y="191"/>
                      </a:lnTo>
                      <a:lnTo>
                        <a:pt x="206" y="187"/>
                      </a:lnTo>
                      <a:close/>
                      <a:moveTo>
                        <a:pt x="40" y="141"/>
                      </a:moveTo>
                      <a:lnTo>
                        <a:pt x="297" y="141"/>
                      </a:lnTo>
                      <a:lnTo>
                        <a:pt x="297" y="292"/>
                      </a:lnTo>
                      <a:lnTo>
                        <a:pt x="40" y="292"/>
                      </a:lnTo>
                      <a:lnTo>
                        <a:pt x="40" y="141"/>
                      </a:ln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nvGrpSpPr>
              <p:cNvPr id="25" name="组合 24">
                <a:extLst>
                  <a:ext uri="{FF2B5EF4-FFF2-40B4-BE49-F238E27FC236}">
                    <a16:creationId xmlns="" xmlns:a16="http://schemas.microsoft.com/office/drawing/2014/main" id="{EDE772D3-C617-4E93-B7A3-A606D04292F8}"/>
                  </a:ext>
                </a:extLst>
              </p:cNvPr>
              <p:cNvGrpSpPr/>
              <p:nvPr/>
            </p:nvGrpSpPr>
            <p:grpSpPr>
              <a:xfrm>
                <a:off x="10823599" y="577955"/>
                <a:ext cx="368108" cy="382389"/>
                <a:chOff x="10486350" y="391614"/>
                <a:chExt cx="421373" cy="437973"/>
              </a:xfrm>
            </p:grpSpPr>
            <p:sp>
              <p:nvSpPr>
                <p:cNvPr id="26" name="Oval 13">
                  <a:extLst>
                    <a:ext uri="{FF2B5EF4-FFF2-40B4-BE49-F238E27FC236}">
                      <a16:creationId xmlns="" xmlns:a16="http://schemas.microsoft.com/office/drawing/2014/main" id="{2F189F4C-BA54-45A4-9862-7045F21F7A3B}"/>
                    </a:ext>
                  </a:extLst>
                </p:cNvPr>
                <p:cNvSpPr/>
                <p:nvPr/>
              </p:nvSpPr>
              <p:spPr>
                <a:xfrm>
                  <a:off x="10486350" y="391614"/>
                  <a:ext cx="421373" cy="437973"/>
                </a:xfrm>
                <a:prstGeom prst="ellipse">
                  <a:avLst/>
                </a:prstGeom>
                <a:solidFill>
                  <a:srgbClr val="858585"/>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27" name="Freeform 15">
                  <a:extLst>
                    <a:ext uri="{FF2B5EF4-FFF2-40B4-BE49-F238E27FC236}">
                      <a16:creationId xmlns="" xmlns:a16="http://schemas.microsoft.com/office/drawing/2014/main" id="{17E2950D-1240-486B-84EF-65DB9100A6D5}"/>
                    </a:ext>
                  </a:extLst>
                </p:cNvPr>
                <p:cNvSpPr>
                  <a:spLocks noEditPoints="1"/>
                </p:cNvSpPr>
                <p:nvPr/>
              </p:nvSpPr>
              <p:spPr>
                <a:xfrm>
                  <a:off x="10532318" y="455458"/>
                  <a:ext cx="334545" cy="293685"/>
                </a:xfrm>
                <a:custGeom>
                  <a:avLst/>
                  <a:gdLst/>
                  <a:ahLst/>
                  <a:cxnLst>
                    <a:cxn ang="0">
                      <a:pos x="234329" y="182499"/>
                    </a:cxn>
                    <a:cxn ang="0">
                      <a:pos x="184958" y="182499"/>
                    </a:cxn>
                    <a:cxn ang="0">
                      <a:pos x="184958" y="233874"/>
                    </a:cxn>
                    <a:cxn ang="0">
                      <a:pos x="148850" y="233874"/>
                    </a:cxn>
                    <a:cxn ang="0">
                      <a:pos x="148850" y="182499"/>
                    </a:cxn>
                    <a:cxn ang="0">
                      <a:pos x="99479" y="182499"/>
                    </a:cxn>
                    <a:cxn ang="0">
                      <a:pos x="99479" y="144925"/>
                    </a:cxn>
                    <a:cxn ang="0">
                      <a:pos x="148850" y="144925"/>
                    </a:cxn>
                    <a:cxn ang="0">
                      <a:pos x="148850" y="93550"/>
                    </a:cxn>
                    <a:cxn ang="0">
                      <a:pos x="184958" y="93550"/>
                    </a:cxn>
                    <a:cxn ang="0">
                      <a:pos x="184958" y="144925"/>
                    </a:cxn>
                    <a:cxn ang="0">
                      <a:pos x="234329" y="144925"/>
                    </a:cxn>
                    <a:cxn ang="0">
                      <a:pos x="234329" y="182499"/>
                    </a:cxn>
                    <a:cxn ang="0">
                      <a:pos x="307280" y="94317"/>
                    </a:cxn>
                    <a:cxn ang="0">
                      <a:pos x="167273" y="69779"/>
                    </a:cxn>
                    <a:cxn ang="0">
                      <a:pos x="27265" y="94317"/>
                    </a:cxn>
                    <a:cxn ang="0">
                      <a:pos x="167273" y="293685"/>
                    </a:cxn>
                    <a:cxn ang="0">
                      <a:pos x="307280" y="94317"/>
                    </a:cxn>
                  </a:cxnLst>
                  <a:rect l="0" t="0" r="0" b="0"/>
                  <a:pathLst>
                    <a:path w="454" h="383">
                      <a:moveTo>
                        <a:pt x="318" y="238"/>
                      </a:moveTo>
                      <a:lnTo>
                        <a:pt x="251" y="238"/>
                      </a:lnTo>
                      <a:lnTo>
                        <a:pt x="251" y="305"/>
                      </a:lnTo>
                      <a:lnTo>
                        <a:pt x="202" y="305"/>
                      </a:lnTo>
                      <a:lnTo>
                        <a:pt x="202" y="238"/>
                      </a:lnTo>
                      <a:lnTo>
                        <a:pt x="135" y="238"/>
                      </a:lnTo>
                      <a:lnTo>
                        <a:pt x="135" y="189"/>
                      </a:lnTo>
                      <a:lnTo>
                        <a:pt x="202" y="189"/>
                      </a:lnTo>
                      <a:lnTo>
                        <a:pt x="202" y="122"/>
                      </a:lnTo>
                      <a:lnTo>
                        <a:pt x="251" y="122"/>
                      </a:lnTo>
                      <a:lnTo>
                        <a:pt x="251" y="189"/>
                      </a:lnTo>
                      <a:lnTo>
                        <a:pt x="318" y="189"/>
                      </a:lnTo>
                      <a:lnTo>
                        <a:pt x="318" y="238"/>
                      </a:lnTo>
                      <a:close/>
                      <a:moveTo>
                        <a:pt x="417" y="123"/>
                      </a:moveTo>
                      <a:cubicBezTo>
                        <a:pt x="384" y="0"/>
                        <a:pt x="249" y="77"/>
                        <a:pt x="227" y="91"/>
                      </a:cubicBezTo>
                      <a:cubicBezTo>
                        <a:pt x="204" y="77"/>
                        <a:pt x="69" y="1"/>
                        <a:pt x="37" y="123"/>
                      </a:cubicBezTo>
                      <a:cubicBezTo>
                        <a:pt x="0" y="265"/>
                        <a:pt x="226" y="382"/>
                        <a:pt x="227" y="383"/>
                      </a:cubicBezTo>
                      <a:cubicBezTo>
                        <a:pt x="227" y="383"/>
                        <a:pt x="454" y="263"/>
                        <a:pt x="417" y="123"/>
                      </a:cubicBez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nvGrpSpPr>
              <p:cNvPr id="31" name="组合 30">
                <a:extLst>
                  <a:ext uri="{FF2B5EF4-FFF2-40B4-BE49-F238E27FC236}">
                    <a16:creationId xmlns="" xmlns:a16="http://schemas.microsoft.com/office/drawing/2014/main" id="{96699630-266A-4CAD-B49F-9B7E0B518B31}"/>
                  </a:ext>
                </a:extLst>
              </p:cNvPr>
              <p:cNvGrpSpPr/>
              <p:nvPr/>
            </p:nvGrpSpPr>
            <p:grpSpPr>
              <a:xfrm>
                <a:off x="9676434" y="577955"/>
                <a:ext cx="366522" cy="382389"/>
                <a:chOff x="9338428" y="391614"/>
                <a:chExt cx="420096" cy="437973"/>
              </a:xfrm>
            </p:grpSpPr>
            <p:sp>
              <p:nvSpPr>
                <p:cNvPr id="32" name="Oval 12">
                  <a:extLst>
                    <a:ext uri="{FF2B5EF4-FFF2-40B4-BE49-F238E27FC236}">
                      <a16:creationId xmlns="" xmlns:a16="http://schemas.microsoft.com/office/drawing/2014/main" id="{F38E3F48-55B1-421F-9CC0-A9C79CF923E7}"/>
                    </a:ext>
                  </a:extLst>
                </p:cNvPr>
                <p:cNvSpPr/>
                <p:nvPr/>
              </p:nvSpPr>
              <p:spPr>
                <a:xfrm>
                  <a:off x="9338428" y="391614"/>
                  <a:ext cx="420096" cy="437973"/>
                </a:xfrm>
                <a:prstGeom prst="ellipse">
                  <a:avLst/>
                </a:prstGeom>
                <a:solidFill>
                  <a:srgbClr val="FDB402"/>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33" name="Freeform 19">
                  <a:extLst>
                    <a:ext uri="{FF2B5EF4-FFF2-40B4-BE49-F238E27FC236}">
                      <a16:creationId xmlns="" xmlns:a16="http://schemas.microsoft.com/office/drawing/2014/main" id="{F9E38022-4EEC-44AD-914E-E332446E739C}"/>
                    </a:ext>
                  </a:extLst>
                </p:cNvPr>
                <p:cNvSpPr>
                  <a:spLocks noEditPoints="1"/>
                </p:cNvSpPr>
                <p:nvPr/>
              </p:nvSpPr>
              <p:spPr>
                <a:xfrm>
                  <a:off x="9398442" y="495042"/>
                  <a:ext cx="315391" cy="277085"/>
                </a:xfrm>
                <a:custGeom>
                  <a:avLst/>
                  <a:gdLst/>
                  <a:ahLst/>
                  <a:cxnLst>
                    <a:cxn ang="0">
                      <a:pos x="165064" y="270177"/>
                    </a:cxn>
                    <a:cxn ang="0">
                      <a:pos x="307285" y="80593"/>
                    </a:cxn>
                    <a:cxn ang="0">
                      <a:pos x="298442" y="76755"/>
                    </a:cxn>
                    <a:cxn ang="0">
                      <a:pos x="212226" y="77522"/>
                    </a:cxn>
                    <a:cxn ang="0">
                      <a:pos x="165064" y="270177"/>
                    </a:cxn>
                    <a:cxn ang="0">
                      <a:pos x="310233" y="80593"/>
                    </a:cxn>
                    <a:cxn ang="0">
                      <a:pos x="310233" y="80593"/>
                    </a:cxn>
                    <a:cxn ang="0">
                      <a:pos x="5158" y="79057"/>
                    </a:cxn>
                    <a:cxn ang="0">
                      <a:pos x="146642" y="267107"/>
                    </a:cxn>
                    <a:cxn ang="0">
                      <a:pos x="100955" y="76755"/>
                    </a:cxn>
                    <a:cxn ang="0">
                      <a:pos x="16949" y="77522"/>
                    </a:cxn>
                    <a:cxn ang="0">
                      <a:pos x="5158" y="79057"/>
                    </a:cxn>
                    <a:cxn ang="0">
                      <a:pos x="145905" y="270945"/>
                    </a:cxn>
                    <a:cxn ang="0">
                      <a:pos x="145905" y="270945"/>
                    </a:cxn>
                    <a:cxn ang="0">
                      <a:pos x="156222" y="271712"/>
                    </a:cxn>
                    <a:cxn ang="0">
                      <a:pos x="204857" y="77522"/>
                    </a:cxn>
                    <a:cxn ang="0">
                      <a:pos x="202646" y="80593"/>
                    </a:cxn>
                    <a:cxn ang="0">
                      <a:pos x="108324" y="77522"/>
                    </a:cxn>
                    <a:cxn ang="0">
                      <a:pos x="156222" y="271712"/>
                    </a:cxn>
                    <a:cxn ang="0">
                      <a:pos x="220332" y="69847"/>
                    </a:cxn>
                    <a:cxn ang="0">
                      <a:pos x="313917" y="69847"/>
                    </a:cxn>
                    <a:cxn ang="0">
                      <a:pos x="259387" y="768"/>
                    </a:cxn>
                    <a:cxn ang="0">
                      <a:pos x="220332" y="69847"/>
                    </a:cxn>
                    <a:cxn ang="0">
                      <a:pos x="0" y="68312"/>
                    </a:cxn>
                    <a:cxn ang="0">
                      <a:pos x="92112" y="69847"/>
                    </a:cxn>
                    <a:cxn ang="0">
                      <a:pos x="54530" y="0"/>
                    </a:cxn>
                    <a:cxn ang="0">
                      <a:pos x="0" y="68312"/>
                    </a:cxn>
                    <a:cxn ang="0">
                      <a:pos x="109060" y="69847"/>
                    </a:cxn>
                    <a:cxn ang="0">
                      <a:pos x="203383" y="69079"/>
                    </a:cxn>
                    <a:cxn ang="0">
                      <a:pos x="155485" y="1535"/>
                    </a:cxn>
                    <a:cxn ang="0">
                      <a:pos x="109060" y="69847"/>
                    </a:cxn>
                    <a:cxn ang="0">
                      <a:pos x="101691" y="71382"/>
                    </a:cxn>
                    <a:cxn ang="0">
                      <a:pos x="148853" y="768"/>
                    </a:cxn>
                    <a:cxn ang="0">
                      <a:pos x="61162" y="1535"/>
                    </a:cxn>
                    <a:cxn ang="0">
                      <a:pos x="101691" y="71382"/>
                    </a:cxn>
                    <a:cxn ang="0">
                      <a:pos x="212963" y="71382"/>
                    </a:cxn>
                    <a:cxn ang="0">
                      <a:pos x="250544" y="768"/>
                    </a:cxn>
                    <a:cxn ang="0">
                      <a:pos x="165801" y="2303"/>
                    </a:cxn>
                    <a:cxn ang="0">
                      <a:pos x="212963" y="71382"/>
                    </a:cxn>
                  </a:cxnLst>
                  <a:rect l="0" t="0" r="0" b="0"/>
                  <a:pathLst>
                    <a:path w="428" h="361">
                      <a:moveTo>
                        <a:pt x="224" y="352"/>
                      </a:moveTo>
                      <a:lnTo>
                        <a:pt x="417" y="105"/>
                      </a:lnTo>
                      <a:cubicBezTo>
                        <a:pt x="412" y="102"/>
                        <a:pt x="413" y="100"/>
                        <a:pt x="405" y="100"/>
                      </a:cubicBezTo>
                      <a:lnTo>
                        <a:pt x="288" y="101"/>
                      </a:lnTo>
                      <a:lnTo>
                        <a:pt x="224" y="352"/>
                      </a:lnTo>
                      <a:close/>
                      <a:moveTo>
                        <a:pt x="421" y="105"/>
                      </a:moveTo>
                      <a:cubicBezTo>
                        <a:pt x="428" y="97"/>
                        <a:pt x="414" y="113"/>
                        <a:pt x="421" y="105"/>
                      </a:cubicBezTo>
                      <a:close/>
                      <a:moveTo>
                        <a:pt x="7" y="103"/>
                      </a:moveTo>
                      <a:lnTo>
                        <a:pt x="199" y="348"/>
                      </a:lnTo>
                      <a:lnTo>
                        <a:pt x="137" y="100"/>
                      </a:lnTo>
                      <a:lnTo>
                        <a:pt x="23" y="101"/>
                      </a:lnTo>
                      <a:lnTo>
                        <a:pt x="7" y="103"/>
                      </a:lnTo>
                      <a:close/>
                      <a:moveTo>
                        <a:pt x="198" y="353"/>
                      </a:moveTo>
                      <a:cubicBezTo>
                        <a:pt x="205" y="361"/>
                        <a:pt x="191" y="345"/>
                        <a:pt x="198" y="353"/>
                      </a:cubicBezTo>
                      <a:close/>
                      <a:moveTo>
                        <a:pt x="212" y="354"/>
                      </a:moveTo>
                      <a:lnTo>
                        <a:pt x="278" y="101"/>
                      </a:lnTo>
                      <a:lnTo>
                        <a:pt x="275" y="105"/>
                      </a:lnTo>
                      <a:lnTo>
                        <a:pt x="147" y="101"/>
                      </a:lnTo>
                      <a:lnTo>
                        <a:pt x="212" y="354"/>
                      </a:lnTo>
                      <a:close/>
                      <a:moveTo>
                        <a:pt x="299" y="91"/>
                      </a:moveTo>
                      <a:lnTo>
                        <a:pt x="426" y="91"/>
                      </a:lnTo>
                      <a:lnTo>
                        <a:pt x="352" y="1"/>
                      </a:lnTo>
                      <a:lnTo>
                        <a:pt x="299" y="91"/>
                      </a:lnTo>
                      <a:close/>
                      <a:moveTo>
                        <a:pt x="0" y="89"/>
                      </a:moveTo>
                      <a:lnTo>
                        <a:pt x="125" y="91"/>
                      </a:lnTo>
                      <a:lnTo>
                        <a:pt x="74" y="0"/>
                      </a:lnTo>
                      <a:lnTo>
                        <a:pt x="0" y="89"/>
                      </a:lnTo>
                      <a:close/>
                      <a:moveTo>
                        <a:pt x="148" y="91"/>
                      </a:moveTo>
                      <a:lnTo>
                        <a:pt x="276" y="90"/>
                      </a:lnTo>
                      <a:lnTo>
                        <a:pt x="211" y="2"/>
                      </a:lnTo>
                      <a:lnTo>
                        <a:pt x="148" y="91"/>
                      </a:lnTo>
                      <a:close/>
                      <a:moveTo>
                        <a:pt x="138" y="93"/>
                      </a:moveTo>
                      <a:lnTo>
                        <a:pt x="202" y="1"/>
                      </a:lnTo>
                      <a:lnTo>
                        <a:pt x="83" y="2"/>
                      </a:lnTo>
                      <a:lnTo>
                        <a:pt x="138" y="93"/>
                      </a:lnTo>
                      <a:close/>
                      <a:moveTo>
                        <a:pt x="289" y="93"/>
                      </a:moveTo>
                      <a:lnTo>
                        <a:pt x="340" y="1"/>
                      </a:lnTo>
                      <a:lnTo>
                        <a:pt x="225" y="3"/>
                      </a:lnTo>
                      <a:lnTo>
                        <a:pt x="289" y="93"/>
                      </a:ln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cxnSp>
          <p:nvCxnSpPr>
            <p:cNvPr id="4" name="直接连接符 3">
              <a:extLst>
                <a:ext uri="{FF2B5EF4-FFF2-40B4-BE49-F238E27FC236}">
                  <a16:creationId xmlns="" xmlns:a16="http://schemas.microsoft.com/office/drawing/2014/main" id="{6FD08865-C378-4B20-8EA7-0F026FB4E179}"/>
                </a:ext>
              </a:extLst>
            </p:cNvPr>
            <p:cNvCxnSpPr/>
            <p:nvPr/>
          </p:nvCxnSpPr>
          <p:spPr>
            <a:xfrm>
              <a:off x="1762699" y="1002621"/>
              <a:ext cx="10429301" cy="0"/>
            </a:xfrm>
            <a:prstGeom prst="line">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
        <p:nvSpPr>
          <p:cNvPr id="3" name="TextBox 2"/>
          <p:cNvSpPr txBox="1"/>
          <p:nvPr/>
        </p:nvSpPr>
        <p:spPr>
          <a:xfrm>
            <a:off x="6659246" y="319757"/>
            <a:ext cx="733892" cy="307777"/>
          </a:xfrm>
          <a:prstGeom prst="rect">
            <a:avLst/>
          </a:prstGeom>
          <a:noFill/>
        </p:spPr>
        <p:txBody>
          <a:bodyPr wrap="square" rtlCol="0">
            <a:spAutoFit/>
          </a:bodyPr>
          <a:lstStyle/>
          <a:p>
            <a:r>
              <a:rPr lang="zh-CN" altLang="en-US" sz="1400" b="1" dirty="0" smtClean="0"/>
              <a:t>智能</a:t>
            </a:r>
            <a:endParaRPr lang="zh-CN" altLang="en-US" sz="1400" b="1" dirty="0"/>
          </a:p>
        </p:txBody>
      </p:sp>
      <p:sp>
        <p:nvSpPr>
          <p:cNvPr id="35" name="TextBox 34"/>
          <p:cNvSpPr txBox="1"/>
          <p:nvPr/>
        </p:nvSpPr>
        <p:spPr>
          <a:xfrm>
            <a:off x="7545538" y="319757"/>
            <a:ext cx="733892" cy="307777"/>
          </a:xfrm>
          <a:prstGeom prst="rect">
            <a:avLst/>
          </a:prstGeom>
          <a:noFill/>
        </p:spPr>
        <p:txBody>
          <a:bodyPr wrap="square" rtlCol="0">
            <a:spAutoFit/>
          </a:bodyPr>
          <a:lstStyle/>
          <a:p>
            <a:r>
              <a:rPr lang="zh-CN" altLang="en-US" sz="1400" b="1" dirty="0"/>
              <a:t>高效</a:t>
            </a:r>
          </a:p>
        </p:txBody>
      </p:sp>
      <p:sp>
        <p:nvSpPr>
          <p:cNvPr id="36" name="TextBox 35"/>
          <p:cNvSpPr txBox="1"/>
          <p:nvPr/>
        </p:nvSpPr>
        <p:spPr>
          <a:xfrm>
            <a:off x="8414842" y="329733"/>
            <a:ext cx="733892" cy="307777"/>
          </a:xfrm>
          <a:prstGeom prst="rect">
            <a:avLst/>
          </a:prstGeom>
          <a:noFill/>
        </p:spPr>
        <p:txBody>
          <a:bodyPr wrap="square" rtlCol="0">
            <a:spAutoFit/>
          </a:bodyPr>
          <a:lstStyle/>
          <a:p>
            <a:r>
              <a:rPr lang="zh-CN" altLang="en-US" sz="1400" b="1" dirty="0" smtClean="0"/>
              <a:t>成本</a:t>
            </a:r>
            <a:endParaRPr lang="zh-CN" altLang="en-US" sz="1400" b="1" dirty="0"/>
          </a:p>
        </p:txBody>
      </p:sp>
      <p:sp>
        <p:nvSpPr>
          <p:cNvPr id="6" name="矩形 5"/>
          <p:cNvSpPr/>
          <p:nvPr/>
        </p:nvSpPr>
        <p:spPr>
          <a:xfrm>
            <a:off x="1257300" y="139096"/>
            <a:ext cx="4185761" cy="461665"/>
          </a:xfrm>
          <a:prstGeom prst="rect">
            <a:avLst/>
          </a:prstGeom>
        </p:spPr>
        <p:txBody>
          <a:bodyPr wrap="none">
            <a:spAutoFit/>
          </a:bodyPr>
          <a:lstStyle/>
          <a:p>
            <a:r>
              <a:rPr lang="zh-CN" altLang="en-US" sz="2400" dirty="0" smtClean="0"/>
              <a:t>三</a:t>
            </a:r>
            <a:r>
              <a:rPr lang="zh-CN" altLang="zh-CN" sz="2400" dirty="0" smtClean="0"/>
              <a:t>、</a:t>
            </a:r>
            <a:r>
              <a:rPr lang="zh-CN" altLang="zh-CN" sz="2400" dirty="0"/>
              <a:t>北斗发展背景与发展历程</a:t>
            </a:r>
          </a:p>
        </p:txBody>
      </p:sp>
      <p:sp>
        <p:nvSpPr>
          <p:cNvPr id="7" name="矩形 6"/>
          <p:cNvSpPr/>
          <p:nvPr/>
        </p:nvSpPr>
        <p:spPr>
          <a:xfrm>
            <a:off x="4572000" y="1131590"/>
            <a:ext cx="4209788" cy="3785652"/>
          </a:xfrm>
          <a:prstGeom prst="rect">
            <a:avLst/>
          </a:prstGeom>
        </p:spPr>
        <p:txBody>
          <a:bodyPr wrap="square">
            <a:spAutoFit/>
          </a:bodyPr>
          <a:lstStyle/>
          <a:p>
            <a:pPr>
              <a:lnSpc>
                <a:spcPct val="150000"/>
              </a:lnSpc>
            </a:pPr>
            <a:r>
              <a:rPr lang="zh-CN" altLang="zh-CN" sz="2000" dirty="0"/>
              <a:t>（二）发展历程</a:t>
            </a:r>
          </a:p>
          <a:p>
            <a:pPr>
              <a:lnSpc>
                <a:spcPct val="150000"/>
              </a:lnSpc>
            </a:pPr>
            <a:r>
              <a:rPr lang="zh-CN" altLang="zh-CN" sz="2000" dirty="0"/>
              <a:t>中国高度重视北斗系统建设发展</a:t>
            </a:r>
            <a:r>
              <a:rPr lang="zh-CN" altLang="zh-CN" sz="2000" dirty="0" smtClean="0"/>
              <a:t>，形成</a:t>
            </a:r>
            <a:r>
              <a:rPr lang="zh-CN" altLang="zh-CN" sz="2000" dirty="0"/>
              <a:t>了“三步走”发展战略：</a:t>
            </a:r>
            <a:r>
              <a:rPr lang="en-US" altLang="zh-CN" sz="2000" dirty="0"/>
              <a:t>2000</a:t>
            </a:r>
            <a:r>
              <a:rPr lang="zh-CN" altLang="zh-CN" sz="2000" dirty="0"/>
              <a:t>年年底，建成北斗一号系统，向中国提供服务；</a:t>
            </a:r>
            <a:r>
              <a:rPr lang="en-US" altLang="zh-CN" sz="2000" dirty="0"/>
              <a:t>2012</a:t>
            </a:r>
            <a:r>
              <a:rPr lang="zh-CN" altLang="zh-CN" sz="2000" dirty="0"/>
              <a:t>年年底，建成北斗二号系统，向亚太地区提供服务；</a:t>
            </a:r>
            <a:r>
              <a:rPr lang="en-US" altLang="zh-CN" sz="2000" dirty="0"/>
              <a:t>2020</a:t>
            </a:r>
            <a:r>
              <a:rPr lang="zh-CN" altLang="zh-CN" sz="2000" dirty="0"/>
              <a:t>年，建成北斗三号系统，向全球提供服务。</a:t>
            </a:r>
          </a:p>
        </p:txBody>
      </p:sp>
      <p:pic>
        <p:nvPicPr>
          <p:cNvPr id="13314" name="Picture 2" descr="https://inews.gtimg.com/newsapp_bt/0/13984215877/1000"/>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79634" y="1563638"/>
            <a:ext cx="3886488" cy="25922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56257610"/>
      </p:ext>
    </p:extLst>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 xmlns:a16="http://schemas.microsoft.com/office/drawing/2014/main" id="{1495F301-5D58-44A0-870C-E58C0EABD36A}"/>
              </a:ext>
            </a:extLst>
          </p:cNvPr>
          <p:cNvGrpSpPr/>
          <p:nvPr/>
        </p:nvGrpSpPr>
        <p:grpSpPr>
          <a:xfrm>
            <a:off x="-10552" y="-10550"/>
            <a:ext cx="9154552" cy="762516"/>
            <a:chOff x="-14069" y="-14067"/>
            <a:chExt cx="12206069" cy="1016688"/>
          </a:xfrm>
        </p:grpSpPr>
        <p:grpSp>
          <p:nvGrpSpPr>
            <p:cNvPr id="16" name="组合 15"/>
            <p:cNvGrpSpPr/>
            <p:nvPr/>
          </p:nvGrpSpPr>
          <p:grpSpPr>
            <a:xfrm>
              <a:off x="-14069" y="-14067"/>
              <a:ext cx="1690469" cy="1016688"/>
              <a:chOff x="-14069" y="-14068"/>
              <a:chExt cx="8860302" cy="6886134"/>
            </a:xfrm>
          </p:grpSpPr>
          <p:sp>
            <p:nvSpPr>
              <p:cNvPr id="17" name="直角三角形 16"/>
              <p:cNvSpPr/>
              <p:nvPr/>
            </p:nvSpPr>
            <p:spPr>
              <a:xfrm rot="5400000">
                <a:off x="-1740877" y="1740877"/>
                <a:ext cx="6858000" cy="3376246"/>
              </a:xfrm>
              <a:prstGeom prst="r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任意多边形 17"/>
              <p:cNvSpPr/>
              <p:nvPr/>
            </p:nvSpPr>
            <p:spPr>
              <a:xfrm>
                <a:off x="-14069" y="-2"/>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FDB4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2712719" y="-14068"/>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E635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 name="组合 1">
              <a:extLst>
                <a:ext uri="{FF2B5EF4-FFF2-40B4-BE49-F238E27FC236}">
                  <a16:creationId xmlns="" xmlns:a16="http://schemas.microsoft.com/office/drawing/2014/main" id="{F16F4591-60E9-4C9B-AF90-257FD1CF5AAD}"/>
                </a:ext>
              </a:extLst>
            </p:cNvPr>
            <p:cNvGrpSpPr/>
            <p:nvPr/>
          </p:nvGrpSpPr>
          <p:grpSpPr>
            <a:xfrm>
              <a:off x="8510887" y="453634"/>
              <a:ext cx="2671958" cy="382389"/>
              <a:chOff x="8519749" y="577955"/>
              <a:chExt cx="2671958" cy="382389"/>
            </a:xfrm>
          </p:grpSpPr>
          <p:grpSp>
            <p:nvGrpSpPr>
              <p:cNvPr id="22" name="组合 21">
                <a:extLst>
                  <a:ext uri="{FF2B5EF4-FFF2-40B4-BE49-F238E27FC236}">
                    <a16:creationId xmlns="" xmlns:a16="http://schemas.microsoft.com/office/drawing/2014/main" id="{3572C76C-95D1-4FF5-BB80-B735C985DE2B}"/>
                  </a:ext>
                </a:extLst>
              </p:cNvPr>
              <p:cNvGrpSpPr/>
              <p:nvPr/>
            </p:nvGrpSpPr>
            <p:grpSpPr>
              <a:xfrm>
                <a:off x="8519749" y="577955"/>
                <a:ext cx="368108" cy="382389"/>
                <a:chOff x="8181567" y="391614"/>
                <a:chExt cx="420096" cy="437973"/>
              </a:xfrm>
            </p:grpSpPr>
            <p:sp>
              <p:nvSpPr>
                <p:cNvPr id="23" name="Oval 11">
                  <a:extLst>
                    <a:ext uri="{FF2B5EF4-FFF2-40B4-BE49-F238E27FC236}">
                      <a16:creationId xmlns="" xmlns:a16="http://schemas.microsoft.com/office/drawing/2014/main" id="{B2E6A8A3-322E-4A52-8E71-C45B316F5C18}"/>
                    </a:ext>
                  </a:extLst>
                </p:cNvPr>
                <p:cNvSpPr/>
                <p:nvPr/>
              </p:nvSpPr>
              <p:spPr>
                <a:xfrm>
                  <a:off x="8181567" y="391614"/>
                  <a:ext cx="420096" cy="437973"/>
                </a:xfrm>
                <a:prstGeom prst="ellipse">
                  <a:avLst/>
                </a:prstGeom>
                <a:solidFill>
                  <a:srgbClr val="E6353F"/>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24" name="Freeform 14">
                  <a:extLst>
                    <a:ext uri="{FF2B5EF4-FFF2-40B4-BE49-F238E27FC236}">
                      <a16:creationId xmlns="" xmlns:a16="http://schemas.microsoft.com/office/drawing/2014/main" id="{205D0928-C677-4B0B-ABE9-E66BCB8A8319}"/>
                    </a:ext>
                  </a:extLst>
                </p:cNvPr>
                <p:cNvSpPr>
                  <a:spLocks noEditPoints="1"/>
                </p:cNvSpPr>
                <p:nvPr/>
              </p:nvSpPr>
              <p:spPr>
                <a:xfrm>
                  <a:off x="8254350" y="468227"/>
                  <a:ext cx="321776" cy="268147"/>
                </a:xfrm>
                <a:custGeom>
                  <a:avLst/>
                  <a:gdLst/>
                  <a:ahLst/>
                  <a:cxnLst>
                    <a:cxn ang="0">
                      <a:pos x="248143" y="256622"/>
                    </a:cxn>
                    <a:cxn ang="0">
                      <a:pos x="0" y="256622"/>
                    </a:cxn>
                    <a:cxn ang="0">
                      <a:pos x="128858" y="99115"/>
                    </a:cxn>
                    <a:cxn ang="0">
                      <a:pos x="123703" y="94505"/>
                    </a:cxn>
                    <a:cxn ang="0">
                      <a:pos x="234889" y="110639"/>
                    </a:cxn>
                    <a:cxn ang="0">
                      <a:pos x="13254" y="90663"/>
                    </a:cxn>
                    <a:cxn ang="0">
                      <a:pos x="88360" y="194387"/>
                    </a:cxn>
                    <a:cxn ang="0">
                      <a:pos x="41971" y="163654"/>
                    </a:cxn>
                    <a:cxn ang="0">
                      <a:pos x="41971" y="173642"/>
                    </a:cxn>
                    <a:cxn ang="0">
                      <a:pos x="134012" y="142909"/>
                    </a:cxn>
                    <a:cxn ang="0">
                      <a:pos x="41971" y="142909"/>
                    </a:cxn>
                    <a:cxn ang="0">
                      <a:pos x="134012" y="133689"/>
                    </a:cxn>
                    <a:cxn ang="0">
                      <a:pos x="237834" y="112176"/>
                    </a:cxn>
                    <a:cxn ang="0">
                      <a:pos x="237834" y="112176"/>
                    </a:cxn>
                    <a:cxn ang="0">
                      <a:pos x="238571" y="16903"/>
                    </a:cxn>
                    <a:cxn ang="0">
                      <a:pos x="145793" y="60698"/>
                    </a:cxn>
                    <a:cxn ang="0">
                      <a:pos x="251825" y="66845"/>
                    </a:cxn>
                    <a:cxn ang="0">
                      <a:pos x="161256" y="46100"/>
                    </a:cxn>
                    <a:cxn ang="0">
                      <a:pos x="254770" y="116786"/>
                    </a:cxn>
                    <a:cxn ang="0">
                      <a:pos x="291586" y="69918"/>
                    </a:cxn>
                    <a:cxn ang="0">
                      <a:pos x="301159" y="80675"/>
                    </a:cxn>
                    <a:cxn ang="0">
                      <a:pos x="296004" y="68381"/>
                    </a:cxn>
                    <a:cxn ang="0">
                      <a:pos x="293795" y="131384"/>
                    </a:cxn>
                    <a:cxn ang="0">
                      <a:pos x="293059" y="143678"/>
                    </a:cxn>
                    <a:cxn ang="0">
                      <a:pos x="303368" y="143678"/>
                    </a:cxn>
                    <a:cxn ang="0">
                      <a:pos x="302631" y="131384"/>
                    </a:cxn>
                    <a:cxn ang="0">
                      <a:pos x="301159" y="102956"/>
                    </a:cxn>
                    <a:cxn ang="0">
                      <a:pos x="148002" y="144446"/>
                    </a:cxn>
                    <a:cxn ang="0">
                      <a:pos x="161992" y="201302"/>
                    </a:cxn>
                    <a:cxn ang="0">
                      <a:pos x="167883" y="196692"/>
                    </a:cxn>
                    <a:cxn ang="0">
                      <a:pos x="170092" y="189777"/>
                    </a:cxn>
                    <a:cxn ang="0">
                      <a:pos x="176719" y="194387"/>
                    </a:cxn>
                    <a:cxn ang="0">
                      <a:pos x="181137" y="205144"/>
                    </a:cxn>
                    <a:cxn ang="0">
                      <a:pos x="187028" y="209754"/>
                    </a:cxn>
                    <a:cxn ang="0">
                      <a:pos x="196600" y="208217"/>
                    </a:cxn>
                    <a:cxn ang="0">
                      <a:pos x="195127" y="202839"/>
                    </a:cxn>
                    <a:cxn ang="0">
                      <a:pos x="189973" y="192082"/>
                    </a:cxn>
                    <a:cxn ang="0">
                      <a:pos x="183346" y="187472"/>
                    </a:cxn>
                    <a:cxn ang="0">
                      <a:pos x="199545" y="178252"/>
                    </a:cxn>
                    <a:cxn ang="0">
                      <a:pos x="192918" y="175947"/>
                    </a:cxn>
                    <a:cxn ang="0">
                      <a:pos x="188500" y="169801"/>
                    </a:cxn>
                    <a:cxn ang="0">
                      <a:pos x="181873" y="168264"/>
                    </a:cxn>
                    <a:cxn ang="0">
                      <a:pos x="177455" y="162118"/>
                    </a:cxn>
                    <a:cxn ang="0">
                      <a:pos x="170828" y="159813"/>
                    </a:cxn>
                    <a:cxn ang="0">
                      <a:pos x="166410" y="154434"/>
                    </a:cxn>
                    <a:cxn ang="0">
                      <a:pos x="159047" y="152129"/>
                    </a:cxn>
                    <a:cxn ang="0">
                      <a:pos x="154629" y="145983"/>
                    </a:cxn>
                    <a:cxn ang="0">
                      <a:pos x="29453" y="108334"/>
                    </a:cxn>
                    <a:cxn ang="0">
                      <a:pos x="29453" y="224352"/>
                    </a:cxn>
                  </a:cxnLst>
                  <a:rect l="0" t="0" r="0" b="0"/>
                  <a:pathLst>
                    <a:path w="437" h="349">
                      <a:moveTo>
                        <a:pt x="0" y="322"/>
                      </a:moveTo>
                      <a:lnTo>
                        <a:pt x="337" y="322"/>
                      </a:lnTo>
                      <a:lnTo>
                        <a:pt x="337" y="334"/>
                      </a:lnTo>
                      <a:cubicBezTo>
                        <a:pt x="337" y="342"/>
                        <a:pt x="331" y="349"/>
                        <a:pt x="323" y="349"/>
                      </a:cubicBezTo>
                      <a:lnTo>
                        <a:pt x="14" y="349"/>
                      </a:lnTo>
                      <a:cubicBezTo>
                        <a:pt x="6" y="349"/>
                        <a:pt x="0" y="342"/>
                        <a:pt x="0" y="334"/>
                      </a:cubicBezTo>
                      <a:lnTo>
                        <a:pt x="0" y="322"/>
                      </a:lnTo>
                      <a:close/>
                      <a:moveTo>
                        <a:pt x="168" y="123"/>
                      </a:moveTo>
                      <a:cubicBezTo>
                        <a:pt x="172" y="123"/>
                        <a:pt x="175" y="126"/>
                        <a:pt x="175" y="129"/>
                      </a:cubicBezTo>
                      <a:cubicBezTo>
                        <a:pt x="175" y="133"/>
                        <a:pt x="172" y="135"/>
                        <a:pt x="168" y="135"/>
                      </a:cubicBezTo>
                      <a:cubicBezTo>
                        <a:pt x="165" y="135"/>
                        <a:pt x="162" y="133"/>
                        <a:pt x="162" y="129"/>
                      </a:cubicBezTo>
                      <a:cubicBezTo>
                        <a:pt x="162" y="126"/>
                        <a:pt x="165" y="123"/>
                        <a:pt x="168" y="123"/>
                      </a:cubicBezTo>
                      <a:close/>
                      <a:moveTo>
                        <a:pt x="18" y="118"/>
                      </a:moveTo>
                      <a:lnTo>
                        <a:pt x="208" y="118"/>
                      </a:lnTo>
                      <a:cubicBezTo>
                        <a:pt x="246" y="120"/>
                        <a:pt x="283" y="128"/>
                        <a:pt x="319" y="144"/>
                      </a:cubicBezTo>
                      <a:lnTo>
                        <a:pt x="319" y="315"/>
                      </a:lnTo>
                      <a:lnTo>
                        <a:pt x="18" y="315"/>
                      </a:lnTo>
                      <a:lnTo>
                        <a:pt x="18" y="118"/>
                      </a:lnTo>
                      <a:close/>
                      <a:moveTo>
                        <a:pt x="57" y="239"/>
                      </a:moveTo>
                      <a:lnTo>
                        <a:pt x="120" y="239"/>
                      </a:lnTo>
                      <a:lnTo>
                        <a:pt x="120" y="253"/>
                      </a:lnTo>
                      <a:lnTo>
                        <a:pt x="57" y="253"/>
                      </a:lnTo>
                      <a:lnTo>
                        <a:pt x="57" y="239"/>
                      </a:lnTo>
                      <a:close/>
                      <a:moveTo>
                        <a:pt x="57" y="213"/>
                      </a:moveTo>
                      <a:lnTo>
                        <a:pt x="182" y="213"/>
                      </a:lnTo>
                      <a:lnTo>
                        <a:pt x="182" y="226"/>
                      </a:lnTo>
                      <a:lnTo>
                        <a:pt x="57" y="226"/>
                      </a:lnTo>
                      <a:lnTo>
                        <a:pt x="57" y="213"/>
                      </a:lnTo>
                      <a:close/>
                      <a:moveTo>
                        <a:pt x="57" y="186"/>
                      </a:moveTo>
                      <a:lnTo>
                        <a:pt x="182" y="186"/>
                      </a:lnTo>
                      <a:lnTo>
                        <a:pt x="182" y="200"/>
                      </a:lnTo>
                      <a:lnTo>
                        <a:pt x="57" y="200"/>
                      </a:lnTo>
                      <a:lnTo>
                        <a:pt x="57" y="186"/>
                      </a:lnTo>
                      <a:close/>
                      <a:moveTo>
                        <a:pt x="57" y="160"/>
                      </a:moveTo>
                      <a:lnTo>
                        <a:pt x="182" y="160"/>
                      </a:lnTo>
                      <a:lnTo>
                        <a:pt x="182" y="174"/>
                      </a:lnTo>
                      <a:lnTo>
                        <a:pt x="57" y="174"/>
                      </a:lnTo>
                      <a:lnTo>
                        <a:pt x="57" y="160"/>
                      </a:lnTo>
                      <a:close/>
                      <a:moveTo>
                        <a:pt x="323" y="146"/>
                      </a:moveTo>
                      <a:cubicBezTo>
                        <a:pt x="328" y="148"/>
                        <a:pt x="339" y="154"/>
                        <a:pt x="342" y="156"/>
                      </a:cubicBezTo>
                      <a:cubicBezTo>
                        <a:pt x="350" y="161"/>
                        <a:pt x="330" y="164"/>
                        <a:pt x="323" y="165"/>
                      </a:cubicBezTo>
                      <a:lnTo>
                        <a:pt x="323" y="146"/>
                      </a:lnTo>
                      <a:close/>
                      <a:moveTo>
                        <a:pt x="396" y="91"/>
                      </a:moveTo>
                      <a:cubicBezTo>
                        <a:pt x="377" y="71"/>
                        <a:pt x="359" y="50"/>
                        <a:pt x="341" y="30"/>
                      </a:cubicBezTo>
                      <a:cubicBezTo>
                        <a:pt x="335" y="23"/>
                        <a:pt x="332" y="23"/>
                        <a:pt x="324" y="22"/>
                      </a:cubicBezTo>
                      <a:lnTo>
                        <a:pt x="133" y="1"/>
                      </a:lnTo>
                      <a:cubicBezTo>
                        <a:pt x="129" y="0"/>
                        <a:pt x="128" y="3"/>
                        <a:pt x="130" y="6"/>
                      </a:cubicBezTo>
                      <a:lnTo>
                        <a:pt x="198" y="79"/>
                      </a:lnTo>
                      <a:cubicBezTo>
                        <a:pt x="209" y="57"/>
                        <a:pt x="217" y="46"/>
                        <a:pt x="251" y="50"/>
                      </a:cubicBezTo>
                      <a:cubicBezTo>
                        <a:pt x="275" y="53"/>
                        <a:pt x="292" y="58"/>
                        <a:pt x="314" y="66"/>
                      </a:cubicBezTo>
                      <a:cubicBezTo>
                        <a:pt x="328" y="72"/>
                        <a:pt x="335" y="76"/>
                        <a:pt x="342" y="87"/>
                      </a:cubicBezTo>
                      <a:cubicBezTo>
                        <a:pt x="336" y="80"/>
                        <a:pt x="327" y="75"/>
                        <a:pt x="317" y="71"/>
                      </a:cubicBezTo>
                      <a:cubicBezTo>
                        <a:pt x="297" y="63"/>
                        <a:pt x="275" y="58"/>
                        <a:pt x="253" y="55"/>
                      </a:cubicBezTo>
                      <a:cubicBezTo>
                        <a:pt x="240" y="54"/>
                        <a:pt x="227" y="54"/>
                        <a:pt x="219" y="60"/>
                      </a:cubicBezTo>
                      <a:cubicBezTo>
                        <a:pt x="211" y="66"/>
                        <a:pt x="199" y="93"/>
                        <a:pt x="194" y="103"/>
                      </a:cubicBezTo>
                      <a:cubicBezTo>
                        <a:pt x="191" y="110"/>
                        <a:pt x="195" y="112"/>
                        <a:pt x="200" y="112"/>
                      </a:cubicBezTo>
                      <a:cubicBezTo>
                        <a:pt x="251" y="115"/>
                        <a:pt x="301" y="128"/>
                        <a:pt x="346" y="152"/>
                      </a:cubicBezTo>
                      <a:lnTo>
                        <a:pt x="347" y="126"/>
                      </a:lnTo>
                      <a:cubicBezTo>
                        <a:pt x="363" y="128"/>
                        <a:pt x="379" y="130"/>
                        <a:pt x="396" y="133"/>
                      </a:cubicBezTo>
                      <a:lnTo>
                        <a:pt x="396" y="91"/>
                      </a:lnTo>
                      <a:close/>
                      <a:moveTo>
                        <a:pt x="433" y="138"/>
                      </a:moveTo>
                      <a:cubicBezTo>
                        <a:pt x="435" y="138"/>
                        <a:pt x="437" y="135"/>
                        <a:pt x="435" y="133"/>
                      </a:cubicBezTo>
                      <a:cubicBezTo>
                        <a:pt x="426" y="124"/>
                        <a:pt x="417" y="114"/>
                        <a:pt x="409" y="105"/>
                      </a:cubicBezTo>
                      <a:lnTo>
                        <a:pt x="409" y="93"/>
                      </a:lnTo>
                      <a:cubicBezTo>
                        <a:pt x="409" y="91"/>
                        <a:pt x="407" y="90"/>
                        <a:pt x="405" y="90"/>
                      </a:cubicBezTo>
                      <a:lnTo>
                        <a:pt x="402" y="89"/>
                      </a:lnTo>
                      <a:lnTo>
                        <a:pt x="402" y="163"/>
                      </a:lnTo>
                      <a:cubicBezTo>
                        <a:pt x="400" y="163"/>
                        <a:pt x="400" y="164"/>
                        <a:pt x="400" y="165"/>
                      </a:cubicBezTo>
                      <a:lnTo>
                        <a:pt x="399" y="171"/>
                      </a:lnTo>
                      <a:cubicBezTo>
                        <a:pt x="399" y="173"/>
                        <a:pt x="400" y="174"/>
                        <a:pt x="400" y="176"/>
                      </a:cubicBezTo>
                      <a:lnTo>
                        <a:pt x="400" y="182"/>
                      </a:lnTo>
                      <a:cubicBezTo>
                        <a:pt x="400" y="184"/>
                        <a:pt x="399" y="185"/>
                        <a:pt x="398" y="187"/>
                      </a:cubicBezTo>
                      <a:lnTo>
                        <a:pt x="393" y="231"/>
                      </a:lnTo>
                      <a:cubicBezTo>
                        <a:pt x="396" y="236"/>
                        <a:pt x="414" y="236"/>
                        <a:pt x="417" y="231"/>
                      </a:cubicBezTo>
                      <a:lnTo>
                        <a:pt x="412" y="187"/>
                      </a:lnTo>
                      <a:cubicBezTo>
                        <a:pt x="412" y="185"/>
                        <a:pt x="411" y="184"/>
                        <a:pt x="411" y="182"/>
                      </a:cubicBezTo>
                      <a:lnTo>
                        <a:pt x="410" y="176"/>
                      </a:lnTo>
                      <a:cubicBezTo>
                        <a:pt x="410" y="174"/>
                        <a:pt x="412" y="174"/>
                        <a:pt x="411" y="171"/>
                      </a:cubicBezTo>
                      <a:lnTo>
                        <a:pt x="411" y="165"/>
                      </a:lnTo>
                      <a:cubicBezTo>
                        <a:pt x="411" y="164"/>
                        <a:pt x="410" y="163"/>
                        <a:pt x="409" y="163"/>
                      </a:cubicBezTo>
                      <a:lnTo>
                        <a:pt x="409" y="134"/>
                      </a:lnTo>
                      <a:cubicBezTo>
                        <a:pt x="417" y="135"/>
                        <a:pt x="425" y="137"/>
                        <a:pt x="433" y="138"/>
                      </a:cubicBezTo>
                      <a:close/>
                      <a:moveTo>
                        <a:pt x="206" y="187"/>
                      </a:moveTo>
                      <a:lnTo>
                        <a:pt x="201" y="188"/>
                      </a:lnTo>
                      <a:lnTo>
                        <a:pt x="217" y="267"/>
                      </a:lnTo>
                      <a:lnTo>
                        <a:pt x="221" y="266"/>
                      </a:lnTo>
                      <a:lnTo>
                        <a:pt x="220" y="262"/>
                      </a:lnTo>
                      <a:lnTo>
                        <a:pt x="224" y="261"/>
                      </a:lnTo>
                      <a:lnTo>
                        <a:pt x="224" y="257"/>
                      </a:lnTo>
                      <a:lnTo>
                        <a:pt x="228" y="256"/>
                      </a:lnTo>
                      <a:lnTo>
                        <a:pt x="227" y="252"/>
                      </a:lnTo>
                      <a:lnTo>
                        <a:pt x="231" y="251"/>
                      </a:lnTo>
                      <a:lnTo>
                        <a:pt x="231" y="247"/>
                      </a:lnTo>
                      <a:lnTo>
                        <a:pt x="235" y="246"/>
                      </a:lnTo>
                      <a:lnTo>
                        <a:pt x="236" y="253"/>
                      </a:lnTo>
                      <a:lnTo>
                        <a:pt x="240" y="253"/>
                      </a:lnTo>
                      <a:lnTo>
                        <a:pt x="241" y="260"/>
                      </a:lnTo>
                      <a:lnTo>
                        <a:pt x="245" y="260"/>
                      </a:lnTo>
                      <a:lnTo>
                        <a:pt x="246" y="267"/>
                      </a:lnTo>
                      <a:lnTo>
                        <a:pt x="250" y="266"/>
                      </a:lnTo>
                      <a:lnTo>
                        <a:pt x="251" y="274"/>
                      </a:lnTo>
                      <a:lnTo>
                        <a:pt x="254" y="273"/>
                      </a:lnTo>
                      <a:lnTo>
                        <a:pt x="255" y="277"/>
                      </a:lnTo>
                      <a:lnTo>
                        <a:pt x="267" y="275"/>
                      </a:lnTo>
                      <a:lnTo>
                        <a:pt x="267" y="271"/>
                      </a:lnTo>
                      <a:lnTo>
                        <a:pt x="270" y="271"/>
                      </a:lnTo>
                      <a:lnTo>
                        <a:pt x="268" y="263"/>
                      </a:lnTo>
                      <a:lnTo>
                        <a:pt x="265" y="264"/>
                      </a:lnTo>
                      <a:lnTo>
                        <a:pt x="263" y="257"/>
                      </a:lnTo>
                      <a:lnTo>
                        <a:pt x="259" y="257"/>
                      </a:lnTo>
                      <a:lnTo>
                        <a:pt x="258" y="250"/>
                      </a:lnTo>
                      <a:lnTo>
                        <a:pt x="254" y="251"/>
                      </a:lnTo>
                      <a:lnTo>
                        <a:pt x="253" y="243"/>
                      </a:lnTo>
                      <a:lnTo>
                        <a:pt x="249" y="244"/>
                      </a:lnTo>
                      <a:lnTo>
                        <a:pt x="248" y="240"/>
                      </a:lnTo>
                      <a:lnTo>
                        <a:pt x="272" y="235"/>
                      </a:lnTo>
                      <a:lnTo>
                        <a:pt x="271" y="232"/>
                      </a:lnTo>
                      <a:lnTo>
                        <a:pt x="267" y="233"/>
                      </a:lnTo>
                      <a:lnTo>
                        <a:pt x="267" y="228"/>
                      </a:lnTo>
                      <a:lnTo>
                        <a:pt x="262" y="229"/>
                      </a:lnTo>
                      <a:lnTo>
                        <a:pt x="262" y="225"/>
                      </a:lnTo>
                      <a:lnTo>
                        <a:pt x="257" y="226"/>
                      </a:lnTo>
                      <a:lnTo>
                        <a:pt x="256" y="221"/>
                      </a:lnTo>
                      <a:lnTo>
                        <a:pt x="252" y="222"/>
                      </a:lnTo>
                      <a:lnTo>
                        <a:pt x="251" y="218"/>
                      </a:lnTo>
                      <a:lnTo>
                        <a:pt x="247" y="219"/>
                      </a:lnTo>
                      <a:lnTo>
                        <a:pt x="246" y="215"/>
                      </a:lnTo>
                      <a:lnTo>
                        <a:pt x="242" y="215"/>
                      </a:lnTo>
                      <a:lnTo>
                        <a:pt x="241" y="211"/>
                      </a:lnTo>
                      <a:lnTo>
                        <a:pt x="237" y="212"/>
                      </a:lnTo>
                      <a:lnTo>
                        <a:pt x="236" y="208"/>
                      </a:lnTo>
                      <a:lnTo>
                        <a:pt x="232" y="208"/>
                      </a:lnTo>
                      <a:lnTo>
                        <a:pt x="231" y="204"/>
                      </a:lnTo>
                      <a:lnTo>
                        <a:pt x="227" y="205"/>
                      </a:lnTo>
                      <a:lnTo>
                        <a:pt x="226" y="201"/>
                      </a:lnTo>
                      <a:lnTo>
                        <a:pt x="221" y="202"/>
                      </a:lnTo>
                      <a:lnTo>
                        <a:pt x="221" y="197"/>
                      </a:lnTo>
                      <a:lnTo>
                        <a:pt x="216" y="198"/>
                      </a:lnTo>
                      <a:lnTo>
                        <a:pt x="215" y="194"/>
                      </a:lnTo>
                      <a:lnTo>
                        <a:pt x="211" y="195"/>
                      </a:lnTo>
                      <a:lnTo>
                        <a:pt x="210" y="190"/>
                      </a:lnTo>
                      <a:lnTo>
                        <a:pt x="207" y="191"/>
                      </a:lnTo>
                      <a:lnTo>
                        <a:pt x="206" y="187"/>
                      </a:lnTo>
                      <a:close/>
                      <a:moveTo>
                        <a:pt x="40" y="141"/>
                      </a:moveTo>
                      <a:lnTo>
                        <a:pt x="297" y="141"/>
                      </a:lnTo>
                      <a:lnTo>
                        <a:pt x="297" y="292"/>
                      </a:lnTo>
                      <a:lnTo>
                        <a:pt x="40" y="292"/>
                      </a:lnTo>
                      <a:lnTo>
                        <a:pt x="40" y="141"/>
                      </a:ln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nvGrpSpPr>
              <p:cNvPr id="25" name="组合 24">
                <a:extLst>
                  <a:ext uri="{FF2B5EF4-FFF2-40B4-BE49-F238E27FC236}">
                    <a16:creationId xmlns="" xmlns:a16="http://schemas.microsoft.com/office/drawing/2014/main" id="{EDE772D3-C617-4E93-B7A3-A606D04292F8}"/>
                  </a:ext>
                </a:extLst>
              </p:cNvPr>
              <p:cNvGrpSpPr/>
              <p:nvPr/>
            </p:nvGrpSpPr>
            <p:grpSpPr>
              <a:xfrm>
                <a:off x="10823599" y="577955"/>
                <a:ext cx="368108" cy="382389"/>
                <a:chOff x="10486350" y="391614"/>
                <a:chExt cx="421373" cy="437973"/>
              </a:xfrm>
            </p:grpSpPr>
            <p:sp>
              <p:nvSpPr>
                <p:cNvPr id="26" name="Oval 13">
                  <a:extLst>
                    <a:ext uri="{FF2B5EF4-FFF2-40B4-BE49-F238E27FC236}">
                      <a16:creationId xmlns="" xmlns:a16="http://schemas.microsoft.com/office/drawing/2014/main" id="{2F189F4C-BA54-45A4-9862-7045F21F7A3B}"/>
                    </a:ext>
                  </a:extLst>
                </p:cNvPr>
                <p:cNvSpPr/>
                <p:nvPr/>
              </p:nvSpPr>
              <p:spPr>
                <a:xfrm>
                  <a:off x="10486350" y="391614"/>
                  <a:ext cx="421373" cy="437973"/>
                </a:xfrm>
                <a:prstGeom prst="ellipse">
                  <a:avLst/>
                </a:prstGeom>
                <a:solidFill>
                  <a:srgbClr val="858585"/>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27" name="Freeform 15">
                  <a:extLst>
                    <a:ext uri="{FF2B5EF4-FFF2-40B4-BE49-F238E27FC236}">
                      <a16:creationId xmlns="" xmlns:a16="http://schemas.microsoft.com/office/drawing/2014/main" id="{17E2950D-1240-486B-84EF-65DB9100A6D5}"/>
                    </a:ext>
                  </a:extLst>
                </p:cNvPr>
                <p:cNvSpPr>
                  <a:spLocks noEditPoints="1"/>
                </p:cNvSpPr>
                <p:nvPr/>
              </p:nvSpPr>
              <p:spPr>
                <a:xfrm>
                  <a:off x="10532318" y="455458"/>
                  <a:ext cx="334545" cy="293685"/>
                </a:xfrm>
                <a:custGeom>
                  <a:avLst/>
                  <a:gdLst/>
                  <a:ahLst/>
                  <a:cxnLst>
                    <a:cxn ang="0">
                      <a:pos x="234329" y="182499"/>
                    </a:cxn>
                    <a:cxn ang="0">
                      <a:pos x="184958" y="182499"/>
                    </a:cxn>
                    <a:cxn ang="0">
                      <a:pos x="184958" y="233874"/>
                    </a:cxn>
                    <a:cxn ang="0">
                      <a:pos x="148850" y="233874"/>
                    </a:cxn>
                    <a:cxn ang="0">
                      <a:pos x="148850" y="182499"/>
                    </a:cxn>
                    <a:cxn ang="0">
                      <a:pos x="99479" y="182499"/>
                    </a:cxn>
                    <a:cxn ang="0">
                      <a:pos x="99479" y="144925"/>
                    </a:cxn>
                    <a:cxn ang="0">
                      <a:pos x="148850" y="144925"/>
                    </a:cxn>
                    <a:cxn ang="0">
                      <a:pos x="148850" y="93550"/>
                    </a:cxn>
                    <a:cxn ang="0">
                      <a:pos x="184958" y="93550"/>
                    </a:cxn>
                    <a:cxn ang="0">
                      <a:pos x="184958" y="144925"/>
                    </a:cxn>
                    <a:cxn ang="0">
                      <a:pos x="234329" y="144925"/>
                    </a:cxn>
                    <a:cxn ang="0">
                      <a:pos x="234329" y="182499"/>
                    </a:cxn>
                    <a:cxn ang="0">
                      <a:pos x="307280" y="94317"/>
                    </a:cxn>
                    <a:cxn ang="0">
                      <a:pos x="167273" y="69779"/>
                    </a:cxn>
                    <a:cxn ang="0">
                      <a:pos x="27265" y="94317"/>
                    </a:cxn>
                    <a:cxn ang="0">
                      <a:pos x="167273" y="293685"/>
                    </a:cxn>
                    <a:cxn ang="0">
                      <a:pos x="307280" y="94317"/>
                    </a:cxn>
                  </a:cxnLst>
                  <a:rect l="0" t="0" r="0" b="0"/>
                  <a:pathLst>
                    <a:path w="454" h="383">
                      <a:moveTo>
                        <a:pt x="318" y="238"/>
                      </a:moveTo>
                      <a:lnTo>
                        <a:pt x="251" y="238"/>
                      </a:lnTo>
                      <a:lnTo>
                        <a:pt x="251" y="305"/>
                      </a:lnTo>
                      <a:lnTo>
                        <a:pt x="202" y="305"/>
                      </a:lnTo>
                      <a:lnTo>
                        <a:pt x="202" y="238"/>
                      </a:lnTo>
                      <a:lnTo>
                        <a:pt x="135" y="238"/>
                      </a:lnTo>
                      <a:lnTo>
                        <a:pt x="135" y="189"/>
                      </a:lnTo>
                      <a:lnTo>
                        <a:pt x="202" y="189"/>
                      </a:lnTo>
                      <a:lnTo>
                        <a:pt x="202" y="122"/>
                      </a:lnTo>
                      <a:lnTo>
                        <a:pt x="251" y="122"/>
                      </a:lnTo>
                      <a:lnTo>
                        <a:pt x="251" y="189"/>
                      </a:lnTo>
                      <a:lnTo>
                        <a:pt x="318" y="189"/>
                      </a:lnTo>
                      <a:lnTo>
                        <a:pt x="318" y="238"/>
                      </a:lnTo>
                      <a:close/>
                      <a:moveTo>
                        <a:pt x="417" y="123"/>
                      </a:moveTo>
                      <a:cubicBezTo>
                        <a:pt x="384" y="0"/>
                        <a:pt x="249" y="77"/>
                        <a:pt x="227" y="91"/>
                      </a:cubicBezTo>
                      <a:cubicBezTo>
                        <a:pt x="204" y="77"/>
                        <a:pt x="69" y="1"/>
                        <a:pt x="37" y="123"/>
                      </a:cubicBezTo>
                      <a:cubicBezTo>
                        <a:pt x="0" y="265"/>
                        <a:pt x="226" y="382"/>
                        <a:pt x="227" y="383"/>
                      </a:cubicBezTo>
                      <a:cubicBezTo>
                        <a:pt x="227" y="383"/>
                        <a:pt x="454" y="263"/>
                        <a:pt x="417" y="123"/>
                      </a:cubicBez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nvGrpSpPr>
              <p:cNvPr id="31" name="组合 30">
                <a:extLst>
                  <a:ext uri="{FF2B5EF4-FFF2-40B4-BE49-F238E27FC236}">
                    <a16:creationId xmlns="" xmlns:a16="http://schemas.microsoft.com/office/drawing/2014/main" id="{96699630-266A-4CAD-B49F-9B7E0B518B31}"/>
                  </a:ext>
                </a:extLst>
              </p:cNvPr>
              <p:cNvGrpSpPr/>
              <p:nvPr/>
            </p:nvGrpSpPr>
            <p:grpSpPr>
              <a:xfrm>
                <a:off x="9676434" y="577955"/>
                <a:ext cx="366522" cy="382389"/>
                <a:chOff x="9338428" y="391614"/>
                <a:chExt cx="420096" cy="437973"/>
              </a:xfrm>
            </p:grpSpPr>
            <p:sp>
              <p:nvSpPr>
                <p:cNvPr id="32" name="Oval 12">
                  <a:extLst>
                    <a:ext uri="{FF2B5EF4-FFF2-40B4-BE49-F238E27FC236}">
                      <a16:creationId xmlns="" xmlns:a16="http://schemas.microsoft.com/office/drawing/2014/main" id="{F38E3F48-55B1-421F-9CC0-A9C79CF923E7}"/>
                    </a:ext>
                  </a:extLst>
                </p:cNvPr>
                <p:cNvSpPr/>
                <p:nvPr/>
              </p:nvSpPr>
              <p:spPr>
                <a:xfrm>
                  <a:off x="9338428" y="391614"/>
                  <a:ext cx="420096" cy="437973"/>
                </a:xfrm>
                <a:prstGeom prst="ellipse">
                  <a:avLst/>
                </a:prstGeom>
                <a:solidFill>
                  <a:srgbClr val="FDB402"/>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33" name="Freeform 19">
                  <a:extLst>
                    <a:ext uri="{FF2B5EF4-FFF2-40B4-BE49-F238E27FC236}">
                      <a16:creationId xmlns="" xmlns:a16="http://schemas.microsoft.com/office/drawing/2014/main" id="{F9E38022-4EEC-44AD-914E-E332446E739C}"/>
                    </a:ext>
                  </a:extLst>
                </p:cNvPr>
                <p:cNvSpPr>
                  <a:spLocks noEditPoints="1"/>
                </p:cNvSpPr>
                <p:nvPr/>
              </p:nvSpPr>
              <p:spPr>
                <a:xfrm>
                  <a:off x="9398442" y="495042"/>
                  <a:ext cx="315391" cy="277085"/>
                </a:xfrm>
                <a:custGeom>
                  <a:avLst/>
                  <a:gdLst/>
                  <a:ahLst/>
                  <a:cxnLst>
                    <a:cxn ang="0">
                      <a:pos x="165064" y="270177"/>
                    </a:cxn>
                    <a:cxn ang="0">
                      <a:pos x="307285" y="80593"/>
                    </a:cxn>
                    <a:cxn ang="0">
                      <a:pos x="298442" y="76755"/>
                    </a:cxn>
                    <a:cxn ang="0">
                      <a:pos x="212226" y="77522"/>
                    </a:cxn>
                    <a:cxn ang="0">
                      <a:pos x="165064" y="270177"/>
                    </a:cxn>
                    <a:cxn ang="0">
                      <a:pos x="310233" y="80593"/>
                    </a:cxn>
                    <a:cxn ang="0">
                      <a:pos x="310233" y="80593"/>
                    </a:cxn>
                    <a:cxn ang="0">
                      <a:pos x="5158" y="79057"/>
                    </a:cxn>
                    <a:cxn ang="0">
                      <a:pos x="146642" y="267107"/>
                    </a:cxn>
                    <a:cxn ang="0">
                      <a:pos x="100955" y="76755"/>
                    </a:cxn>
                    <a:cxn ang="0">
                      <a:pos x="16949" y="77522"/>
                    </a:cxn>
                    <a:cxn ang="0">
                      <a:pos x="5158" y="79057"/>
                    </a:cxn>
                    <a:cxn ang="0">
                      <a:pos x="145905" y="270945"/>
                    </a:cxn>
                    <a:cxn ang="0">
                      <a:pos x="145905" y="270945"/>
                    </a:cxn>
                    <a:cxn ang="0">
                      <a:pos x="156222" y="271712"/>
                    </a:cxn>
                    <a:cxn ang="0">
                      <a:pos x="204857" y="77522"/>
                    </a:cxn>
                    <a:cxn ang="0">
                      <a:pos x="202646" y="80593"/>
                    </a:cxn>
                    <a:cxn ang="0">
                      <a:pos x="108324" y="77522"/>
                    </a:cxn>
                    <a:cxn ang="0">
                      <a:pos x="156222" y="271712"/>
                    </a:cxn>
                    <a:cxn ang="0">
                      <a:pos x="220332" y="69847"/>
                    </a:cxn>
                    <a:cxn ang="0">
                      <a:pos x="313917" y="69847"/>
                    </a:cxn>
                    <a:cxn ang="0">
                      <a:pos x="259387" y="768"/>
                    </a:cxn>
                    <a:cxn ang="0">
                      <a:pos x="220332" y="69847"/>
                    </a:cxn>
                    <a:cxn ang="0">
                      <a:pos x="0" y="68312"/>
                    </a:cxn>
                    <a:cxn ang="0">
                      <a:pos x="92112" y="69847"/>
                    </a:cxn>
                    <a:cxn ang="0">
                      <a:pos x="54530" y="0"/>
                    </a:cxn>
                    <a:cxn ang="0">
                      <a:pos x="0" y="68312"/>
                    </a:cxn>
                    <a:cxn ang="0">
                      <a:pos x="109060" y="69847"/>
                    </a:cxn>
                    <a:cxn ang="0">
                      <a:pos x="203383" y="69079"/>
                    </a:cxn>
                    <a:cxn ang="0">
                      <a:pos x="155485" y="1535"/>
                    </a:cxn>
                    <a:cxn ang="0">
                      <a:pos x="109060" y="69847"/>
                    </a:cxn>
                    <a:cxn ang="0">
                      <a:pos x="101691" y="71382"/>
                    </a:cxn>
                    <a:cxn ang="0">
                      <a:pos x="148853" y="768"/>
                    </a:cxn>
                    <a:cxn ang="0">
                      <a:pos x="61162" y="1535"/>
                    </a:cxn>
                    <a:cxn ang="0">
                      <a:pos x="101691" y="71382"/>
                    </a:cxn>
                    <a:cxn ang="0">
                      <a:pos x="212963" y="71382"/>
                    </a:cxn>
                    <a:cxn ang="0">
                      <a:pos x="250544" y="768"/>
                    </a:cxn>
                    <a:cxn ang="0">
                      <a:pos x="165801" y="2303"/>
                    </a:cxn>
                    <a:cxn ang="0">
                      <a:pos x="212963" y="71382"/>
                    </a:cxn>
                  </a:cxnLst>
                  <a:rect l="0" t="0" r="0" b="0"/>
                  <a:pathLst>
                    <a:path w="428" h="361">
                      <a:moveTo>
                        <a:pt x="224" y="352"/>
                      </a:moveTo>
                      <a:lnTo>
                        <a:pt x="417" y="105"/>
                      </a:lnTo>
                      <a:cubicBezTo>
                        <a:pt x="412" y="102"/>
                        <a:pt x="413" y="100"/>
                        <a:pt x="405" y="100"/>
                      </a:cubicBezTo>
                      <a:lnTo>
                        <a:pt x="288" y="101"/>
                      </a:lnTo>
                      <a:lnTo>
                        <a:pt x="224" y="352"/>
                      </a:lnTo>
                      <a:close/>
                      <a:moveTo>
                        <a:pt x="421" y="105"/>
                      </a:moveTo>
                      <a:cubicBezTo>
                        <a:pt x="428" y="97"/>
                        <a:pt x="414" y="113"/>
                        <a:pt x="421" y="105"/>
                      </a:cubicBezTo>
                      <a:close/>
                      <a:moveTo>
                        <a:pt x="7" y="103"/>
                      </a:moveTo>
                      <a:lnTo>
                        <a:pt x="199" y="348"/>
                      </a:lnTo>
                      <a:lnTo>
                        <a:pt x="137" y="100"/>
                      </a:lnTo>
                      <a:lnTo>
                        <a:pt x="23" y="101"/>
                      </a:lnTo>
                      <a:lnTo>
                        <a:pt x="7" y="103"/>
                      </a:lnTo>
                      <a:close/>
                      <a:moveTo>
                        <a:pt x="198" y="353"/>
                      </a:moveTo>
                      <a:cubicBezTo>
                        <a:pt x="205" y="361"/>
                        <a:pt x="191" y="345"/>
                        <a:pt x="198" y="353"/>
                      </a:cubicBezTo>
                      <a:close/>
                      <a:moveTo>
                        <a:pt x="212" y="354"/>
                      </a:moveTo>
                      <a:lnTo>
                        <a:pt x="278" y="101"/>
                      </a:lnTo>
                      <a:lnTo>
                        <a:pt x="275" y="105"/>
                      </a:lnTo>
                      <a:lnTo>
                        <a:pt x="147" y="101"/>
                      </a:lnTo>
                      <a:lnTo>
                        <a:pt x="212" y="354"/>
                      </a:lnTo>
                      <a:close/>
                      <a:moveTo>
                        <a:pt x="299" y="91"/>
                      </a:moveTo>
                      <a:lnTo>
                        <a:pt x="426" y="91"/>
                      </a:lnTo>
                      <a:lnTo>
                        <a:pt x="352" y="1"/>
                      </a:lnTo>
                      <a:lnTo>
                        <a:pt x="299" y="91"/>
                      </a:lnTo>
                      <a:close/>
                      <a:moveTo>
                        <a:pt x="0" y="89"/>
                      </a:moveTo>
                      <a:lnTo>
                        <a:pt x="125" y="91"/>
                      </a:lnTo>
                      <a:lnTo>
                        <a:pt x="74" y="0"/>
                      </a:lnTo>
                      <a:lnTo>
                        <a:pt x="0" y="89"/>
                      </a:lnTo>
                      <a:close/>
                      <a:moveTo>
                        <a:pt x="148" y="91"/>
                      </a:moveTo>
                      <a:lnTo>
                        <a:pt x="276" y="90"/>
                      </a:lnTo>
                      <a:lnTo>
                        <a:pt x="211" y="2"/>
                      </a:lnTo>
                      <a:lnTo>
                        <a:pt x="148" y="91"/>
                      </a:lnTo>
                      <a:close/>
                      <a:moveTo>
                        <a:pt x="138" y="93"/>
                      </a:moveTo>
                      <a:lnTo>
                        <a:pt x="202" y="1"/>
                      </a:lnTo>
                      <a:lnTo>
                        <a:pt x="83" y="2"/>
                      </a:lnTo>
                      <a:lnTo>
                        <a:pt x="138" y="93"/>
                      </a:lnTo>
                      <a:close/>
                      <a:moveTo>
                        <a:pt x="289" y="93"/>
                      </a:moveTo>
                      <a:lnTo>
                        <a:pt x="340" y="1"/>
                      </a:lnTo>
                      <a:lnTo>
                        <a:pt x="225" y="3"/>
                      </a:lnTo>
                      <a:lnTo>
                        <a:pt x="289" y="93"/>
                      </a:ln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cxnSp>
          <p:nvCxnSpPr>
            <p:cNvPr id="4" name="直接连接符 3">
              <a:extLst>
                <a:ext uri="{FF2B5EF4-FFF2-40B4-BE49-F238E27FC236}">
                  <a16:creationId xmlns="" xmlns:a16="http://schemas.microsoft.com/office/drawing/2014/main" id="{6FD08865-C378-4B20-8EA7-0F026FB4E179}"/>
                </a:ext>
              </a:extLst>
            </p:cNvPr>
            <p:cNvCxnSpPr/>
            <p:nvPr/>
          </p:nvCxnSpPr>
          <p:spPr>
            <a:xfrm>
              <a:off x="1762699" y="1002621"/>
              <a:ext cx="10429301" cy="0"/>
            </a:xfrm>
            <a:prstGeom prst="line">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
        <p:nvSpPr>
          <p:cNvPr id="3" name="TextBox 2"/>
          <p:cNvSpPr txBox="1"/>
          <p:nvPr/>
        </p:nvSpPr>
        <p:spPr>
          <a:xfrm>
            <a:off x="6659246" y="319757"/>
            <a:ext cx="733892" cy="307777"/>
          </a:xfrm>
          <a:prstGeom prst="rect">
            <a:avLst/>
          </a:prstGeom>
          <a:noFill/>
        </p:spPr>
        <p:txBody>
          <a:bodyPr wrap="square" rtlCol="0">
            <a:spAutoFit/>
          </a:bodyPr>
          <a:lstStyle/>
          <a:p>
            <a:r>
              <a:rPr lang="zh-CN" altLang="en-US" sz="1400" b="1" dirty="0" smtClean="0"/>
              <a:t>智能</a:t>
            </a:r>
            <a:endParaRPr lang="zh-CN" altLang="en-US" sz="1400" b="1" dirty="0"/>
          </a:p>
        </p:txBody>
      </p:sp>
      <p:sp>
        <p:nvSpPr>
          <p:cNvPr id="35" name="TextBox 34"/>
          <p:cNvSpPr txBox="1"/>
          <p:nvPr/>
        </p:nvSpPr>
        <p:spPr>
          <a:xfrm>
            <a:off x="7545538" y="319757"/>
            <a:ext cx="733892" cy="307777"/>
          </a:xfrm>
          <a:prstGeom prst="rect">
            <a:avLst/>
          </a:prstGeom>
          <a:noFill/>
        </p:spPr>
        <p:txBody>
          <a:bodyPr wrap="square" rtlCol="0">
            <a:spAutoFit/>
          </a:bodyPr>
          <a:lstStyle/>
          <a:p>
            <a:r>
              <a:rPr lang="zh-CN" altLang="en-US" sz="1400" b="1" dirty="0"/>
              <a:t>高效</a:t>
            </a:r>
          </a:p>
        </p:txBody>
      </p:sp>
      <p:sp>
        <p:nvSpPr>
          <p:cNvPr id="36" name="TextBox 35"/>
          <p:cNvSpPr txBox="1"/>
          <p:nvPr/>
        </p:nvSpPr>
        <p:spPr>
          <a:xfrm>
            <a:off x="8414842" y="329733"/>
            <a:ext cx="733892" cy="307777"/>
          </a:xfrm>
          <a:prstGeom prst="rect">
            <a:avLst/>
          </a:prstGeom>
          <a:noFill/>
        </p:spPr>
        <p:txBody>
          <a:bodyPr wrap="square" rtlCol="0">
            <a:spAutoFit/>
          </a:bodyPr>
          <a:lstStyle/>
          <a:p>
            <a:r>
              <a:rPr lang="zh-CN" altLang="en-US" sz="1400" b="1" dirty="0" smtClean="0"/>
              <a:t>成本</a:t>
            </a:r>
            <a:endParaRPr lang="zh-CN" altLang="en-US" sz="1400" b="1" dirty="0"/>
          </a:p>
        </p:txBody>
      </p:sp>
      <p:sp>
        <p:nvSpPr>
          <p:cNvPr id="6" name="矩形 5"/>
          <p:cNvSpPr/>
          <p:nvPr/>
        </p:nvSpPr>
        <p:spPr>
          <a:xfrm>
            <a:off x="1257300" y="139096"/>
            <a:ext cx="4185761" cy="461665"/>
          </a:xfrm>
          <a:prstGeom prst="rect">
            <a:avLst/>
          </a:prstGeom>
        </p:spPr>
        <p:txBody>
          <a:bodyPr wrap="none">
            <a:spAutoFit/>
          </a:bodyPr>
          <a:lstStyle/>
          <a:p>
            <a:r>
              <a:rPr lang="zh-CN" altLang="en-US" sz="2400" dirty="0" smtClean="0"/>
              <a:t>三</a:t>
            </a:r>
            <a:r>
              <a:rPr lang="zh-CN" altLang="zh-CN" sz="2400" dirty="0" smtClean="0"/>
              <a:t>、</a:t>
            </a:r>
            <a:r>
              <a:rPr lang="zh-CN" altLang="zh-CN" sz="2400" dirty="0"/>
              <a:t>北斗发展背景与发展历程</a:t>
            </a:r>
          </a:p>
        </p:txBody>
      </p:sp>
      <p:sp>
        <p:nvSpPr>
          <p:cNvPr id="7" name="矩形 6"/>
          <p:cNvSpPr/>
          <p:nvPr/>
        </p:nvSpPr>
        <p:spPr>
          <a:xfrm>
            <a:off x="4499992" y="1779662"/>
            <a:ext cx="4250474" cy="1938992"/>
          </a:xfrm>
          <a:prstGeom prst="rect">
            <a:avLst/>
          </a:prstGeom>
        </p:spPr>
        <p:txBody>
          <a:bodyPr wrap="square">
            <a:spAutoFit/>
          </a:bodyPr>
          <a:lstStyle/>
          <a:p>
            <a:pPr>
              <a:lnSpc>
                <a:spcPct val="150000"/>
              </a:lnSpc>
            </a:pPr>
            <a:r>
              <a:rPr lang="en-US" altLang="zh-CN" sz="2000" dirty="0"/>
              <a:t>1.</a:t>
            </a:r>
            <a:r>
              <a:rPr lang="zh-CN" altLang="zh-CN" sz="2000" dirty="0"/>
              <a:t>北斗一号系统</a:t>
            </a:r>
          </a:p>
          <a:p>
            <a:pPr>
              <a:lnSpc>
                <a:spcPct val="150000"/>
              </a:lnSpc>
            </a:pPr>
            <a:r>
              <a:rPr lang="zh-CN" altLang="zh-CN" sz="2000" dirty="0"/>
              <a:t>中国在</a:t>
            </a:r>
            <a:r>
              <a:rPr lang="en-US" altLang="zh-CN" sz="2000" dirty="0"/>
              <a:t>2000</a:t>
            </a:r>
            <a:r>
              <a:rPr lang="zh-CN" altLang="zh-CN" sz="2000" dirty="0"/>
              <a:t>年</a:t>
            </a:r>
            <a:r>
              <a:rPr lang="en-US" altLang="zh-CN" sz="2000" dirty="0"/>
              <a:t>10</a:t>
            </a:r>
            <a:r>
              <a:rPr lang="zh-CN" altLang="zh-CN" sz="2000" dirty="0"/>
              <a:t>月和</a:t>
            </a:r>
            <a:r>
              <a:rPr lang="en-US" altLang="zh-CN" sz="2000" dirty="0"/>
              <a:t>12</a:t>
            </a:r>
            <a:r>
              <a:rPr lang="zh-CN" altLang="zh-CN" sz="2000" dirty="0"/>
              <a:t>月共发射</a:t>
            </a:r>
            <a:r>
              <a:rPr lang="en-US" altLang="zh-CN" sz="2000" dirty="0"/>
              <a:t>2</a:t>
            </a:r>
            <a:r>
              <a:rPr lang="zh-CN" altLang="zh-CN" sz="2000" dirty="0"/>
              <a:t>颗地球静止轨道卫星，建成北斗一号系统并投入使用。</a:t>
            </a:r>
            <a:endParaRPr lang="zh-CN" altLang="en-US" sz="2000" dirty="0"/>
          </a:p>
        </p:txBody>
      </p:sp>
      <p:pic>
        <p:nvPicPr>
          <p:cNvPr id="15362" name="Picture 2" descr="https://bkimg.cdn.bcebos.com/pic/faf2b2119313b07e3b7b0e9a06d7912396dd8c5a"/>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8281" y="987574"/>
            <a:ext cx="3811219" cy="39636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64155620"/>
      </p:ext>
    </p:extLst>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 xmlns:a16="http://schemas.microsoft.com/office/drawing/2014/main" id="{1495F301-5D58-44A0-870C-E58C0EABD36A}"/>
              </a:ext>
            </a:extLst>
          </p:cNvPr>
          <p:cNvGrpSpPr/>
          <p:nvPr/>
        </p:nvGrpSpPr>
        <p:grpSpPr>
          <a:xfrm>
            <a:off x="-10552" y="-10550"/>
            <a:ext cx="9154552" cy="762516"/>
            <a:chOff x="-14069" y="-14067"/>
            <a:chExt cx="12206069" cy="1016688"/>
          </a:xfrm>
        </p:grpSpPr>
        <p:grpSp>
          <p:nvGrpSpPr>
            <p:cNvPr id="16" name="组合 15"/>
            <p:cNvGrpSpPr/>
            <p:nvPr/>
          </p:nvGrpSpPr>
          <p:grpSpPr>
            <a:xfrm>
              <a:off x="-14069" y="-14067"/>
              <a:ext cx="1690469" cy="1016688"/>
              <a:chOff x="-14069" y="-14068"/>
              <a:chExt cx="8860302" cy="6886134"/>
            </a:xfrm>
          </p:grpSpPr>
          <p:sp>
            <p:nvSpPr>
              <p:cNvPr id="17" name="直角三角形 16"/>
              <p:cNvSpPr/>
              <p:nvPr/>
            </p:nvSpPr>
            <p:spPr>
              <a:xfrm rot="5400000">
                <a:off x="-1740877" y="1740877"/>
                <a:ext cx="6858000" cy="3376246"/>
              </a:xfrm>
              <a:prstGeom prst="r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任意多边形 17"/>
              <p:cNvSpPr/>
              <p:nvPr/>
            </p:nvSpPr>
            <p:spPr>
              <a:xfrm>
                <a:off x="-14069" y="-2"/>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FDB4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2712719" y="-14068"/>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E635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 name="组合 1">
              <a:extLst>
                <a:ext uri="{FF2B5EF4-FFF2-40B4-BE49-F238E27FC236}">
                  <a16:creationId xmlns="" xmlns:a16="http://schemas.microsoft.com/office/drawing/2014/main" id="{F16F4591-60E9-4C9B-AF90-257FD1CF5AAD}"/>
                </a:ext>
              </a:extLst>
            </p:cNvPr>
            <p:cNvGrpSpPr/>
            <p:nvPr/>
          </p:nvGrpSpPr>
          <p:grpSpPr>
            <a:xfrm>
              <a:off x="8510887" y="453634"/>
              <a:ext cx="2671958" cy="382389"/>
              <a:chOff x="8519749" y="577955"/>
              <a:chExt cx="2671958" cy="382389"/>
            </a:xfrm>
          </p:grpSpPr>
          <p:grpSp>
            <p:nvGrpSpPr>
              <p:cNvPr id="22" name="组合 21">
                <a:extLst>
                  <a:ext uri="{FF2B5EF4-FFF2-40B4-BE49-F238E27FC236}">
                    <a16:creationId xmlns="" xmlns:a16="http://schemas.microsoft.com/office/drawing/2014/main" id="{3572C76C-95D1-4FF5-BB80-B735C985DE2B}"/>
                  </a:ext>
                </a:extLst>
              </p:cNvPr>
              <p:cNvGrpSpPr/>
              <p:nvPr/>
            </p:nvGrpSpPr>
            <p:grpSpPr>
              <a:xfrm>
                <a:off x="8519749" y="577955"/>
                <a:ext cx="368108" cy="382389"/>
                <a:chOff x="8181567" y="391614"/>
                <a:chExt cx="420096" cy="437973"/>
              </a:xfrm>
            </p:grpSpPr>
            <p:sp>
              <p:nvSpPr>
                <p:cNvPr id="23" name="Oval 11">
                  <a:extLst>
                    <a:ext uri="{FF2B5EF4-FFF2-40B4-BE49-F238E27FC236}">
                      <a16:creationId xmlns="" xmlns:a16="http://schemas.microsoft.com/office/drawing/2014/main" id="{B2E6A8A3-322E-4A52-8E71-C45B316F5C18}"/>
                    </a:ext>
                  </a:extLst>
                </p:cNvPr>
                <p:cNvSpPr/>
                <p:nvPr/>
              </p:nvSpPr>
              <p:spPr>
                <a:xfrm>
                  <a:off x="8181567" y="391614"/>
                  <a:ext cx="420096" cy="437973"/>
                </a:xfrm>
                <a:prstGeom prst="ellipse">
                  <a:avLst/>
                </a:prstGeom>
                <a:solidFill>
                  <a:srgbClr val="E6353F"/>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24" name="Freeform 14">
                  <a:extLst>
                    <a:ext uri="{FF2B5EF4-FFF2-40B4-BE49-F238E27FC236}">
                      <a16:creationId xmlns="" xmlns:a16="http://schemas.microsoft.com/office/drawing/2014/main" id="{205D0928-C677-4B0B-ABE9-E66BCB8A8319}"/>
                    </a:ext>
                  </a:extLst>
                </p:cNvPr>
                <p:cNvSpPr>
                  <a:spLocks noEditPoints="1"/>
                </p:cNvSpPr>
                <p:nvPr/>
              </p:nvSpPr>
              <p:spPr>
                <a:xfrm>
                  <a:off x="8254350" y="468227"/>
                  <a:ext cx="321776" cy="268147"/>
                </a:xfrm>
                <a:custGeom>
                  <a:avLst/>
                  <a:gdLst/>
                  <a:ahLst/>
                  <a:cxnLst>
                    <a:cxn ang="0">
                      <a:pos x="248143" y="256622"/>
                    </a:cxn>
                    <a:cxn ang="0">
                      <a:pos x="0" y="256622"/>
                    </a:cxn>
                    <a:cxn ang="0">
                      <a:pos x="128858" y="99115"/>
                    </a:cxn>
                    <a:cxn ang="0">
                      <a:pos x="123703" y="94505"/>
                    </a:cxn>
                    <a:cxn ang="0">
                      <a:pos x="234889" y="110639"/>
                    </a:cxn>
                    <a:cxn ang="0">
                      <a:pos x="13254" y="90663"/>
                    </a:cxn>
                    <a:cxn ang="0">
                      <a:pos x="88360" y="194387"/>
                    </a:cxn>
                    <a:cxn ang="0">
                      <a:pos x="41971" y="163654"/>
                    </a:cxn>
                    <a:cxn ang="0">
                      <a:pos x="41971" y="173642"/>
                    </a:cxn>
                    <a:cxn ang="0">
                      <a:pos x="134012" y="142909"/>
                    </a:cxn>
                    <a:cxn ang="0">
                      <a:pos x="41971" y="142909"/>
                    </a:cxn>
                    <a:cxn ang="0">
                      <a:pos x="134012" y="133689"/>
                    </a:cxn>
                    <a:cxn ang="0">
                      <a:pos x="237834" y="112176"/>
                    </a:cxn>
                    <a:cxn ang="0">
                      <a:pos x="237834" y="112176"/>
                    </a:cxn>
                    <a:cxn ang="0">
                      <a:pos x="238571" y="16903"/>
                    </a:cxn>
                    <a:cxn ang="0">
                      <a:pos x="145793" y="60698"/>
                    </a:cxn>
                    <a:cxn ang="0">
                      <a:pos x="251825" y="66845"/>
                    </a:cxn>
                    <a:cxn ang="0">
                      <a:pos x="161256" y="46100"/>
                    </a:cxn>
                    <a:cxn ang="0">
                      <a:pos x="254770" y="116786"/>
                    </a:cxn>
                    <a:cxn ang="0">
                      <a:pos x="291586" y="69918"/>
                    </a:cxn>
                    <a:cxn ang="0">
                      <a:pos x="301159" y="80675"/>
                    </a:cxn>
                    <a:cxn ang="0">
                      <a:pos x="296004" y="68381"/>
                    </a:cxn>
                    <a:cxn ang="0">
                      <a:pos x="293795" y="131384"/>
                    </a:cxn>
                    <a:cxn ang="0">
                      <a:pos x="293059" y="143678"/>
                    </a:cxn>
                    <a:cxn ang="0">
                      <a:pos x="303368" y="143678"/>
                    </a:cxn>
                    <a:cxn ang="0">
                      <a:pos x="302631" y="131384"/>
                    </a:cxn>
                    <a:cxn ang="0">
                      <a:pos x="301159" y="102956"/>
                    </a:cxn>
                    <a:cxn ang="0">
                      <a:pos x="148002" y="144446"/>
                    </a:cxn>
                    <a:cxn ang="0">
                      <a:pos x="161992" y="201302"/>
                    </a:cxn>
                    <a:cxn ang="0">
                      <a:pos x="167883" y="196692"/>
                    </a:cxn>
                    <a:cxn ang="0">
                      <a:pos x="170092" y="189777"/>
                    </a:cxn>
                    <a:cxn ang="0">
                      <a:pos x="176719" y="194387"/>
                    </a:cxn>
                    <a:cxn ang="0">
                      <a:pos x="181137" y="205144"/>
                    </a:cxn>
                    <a:cxn ang="0">
                      <a:pos x="187028" y="209754"/>
                    </a:cxn>
                    <a:cxn ang="0">
                      <a:pos x="196600" y="208217"/>
                    </a:cxn>
                    <a:cxn ang="0">
                      <a:pos x="195127" y="202839"/>
                    </a:cxn>
                    <a:cxn ang="0">
                      <a:pos x="189973" y="192082"/>
                    </a:cxn>
                    <a:cxn ang="0">
                      <a:pos x="183346" y="187472"/>
                    </a:cxn>
                    <a:cxn ang="0">
                      <a:pos x="199545" y="178252"/>
                    </a:cxn>
                    <a:cxn ang="0">
                      <a:pos x="192918" y="175947"/>
                    </a:cxn>
                    <a:cxn ang="0">
                      <a:pos x="188500" y="169801"/>
                    </a:cxn>
                    <a:cxn ang="0">
                      <a:pos x="181873" y="168264"/>
                    </a:cxn>
                    <a:cxn ang="0">
                      <a:pos x="177455" y="162118"/>
                    </a:cxn>
                    <a:cxn ang="0">
                      <a:pos x="170828" y="159813"/>
                    </a:cxn>
                    <a:cxn ang="0">
                      <a:pos x="166410" y="154434"/>
                    </a:cxn>
                    <a:cxn ang="0">
                      <a:pos x="159047" y="152129"/>
                    </a:cxn>
                    <a:cxn ang="0">
                      <a:pos x="154629" y="145983"/>
                    </a:cxn>
                    <a:cxn ang="0">
                      <a:pos x="29453" y="108334"/>
                    </a:cxn>
                    <a:cxn ang="0">
                      <a:pos x="29453" y="224352"/>
                    </a:cxn>
                  </a:cxnLst>
                  <a:rect l="0" t="0" r="0" b="0"/>
                  <a:pathLst>
                    <a:path w="437" h="349">
                      <a:moveTo>
                        <a:pt x="0" y="322"/>
                      </a:moveTo>
                      <a:lnTo>
                        <a:pt x="337" y="322"/>
                      </a:lnTo>
                      <a:lnTo>
                        <a:pt x="337" y="334"/>
                      </a:lnTo>
                      <a:cubicBezTo>
                        <a:pt x="337" y="342"/>
                        <a:pt x="331" y="349"/>
                        <a:pt x="323" y="349"/>
                      </a:cubicBezTo>
                      <a:lnTo>
                        <a:pt x="14" y="349"/>
                      </a:lnTo>
                      <a:cubicBezTo>
                        <a:pt x="6" y="349"/>
                        <a:pt x="0" y="342"/>
                        <a:pt x="0" y="334"/>
                      </a:cubicBezTo>
                      <a:lnTo>
                        <a:pt x="0" y="322"/>
                      </a:lnTo>
                      <a:close/>
                      <a:moveTo>
                        <a:pt x="168" y="123"/>
                      </a:moveTo>
                      <a:cubicBezTo>
                        <a:pt x="172" y="123"/>
                        <a:pt x="175" y="126"/>
                        <a:pt x="175" y="129"/>
                      </a:cubicBezTo>
                      <a:cubicBezTo>
                        <a:pt x="175" y="133"/>
                        <a:pt x="172" y="135"/>
                        <a:pt x="168" y="135"/>
                      </a:cubicBezTo>
                      <a:cubicBezTo>
                        <a:pt x="165" y="135"/>
                        <a:pt x="162" y="133"/>
                        <a:pt x="162" y="129"/>
                      </a:cubicBezTo>
                      <a:cubicBezTo>
                        <a:pt x="162" y="126"/>
                        <a:pt x="165" y="123"/>
                        <a:pt x="168" y="123"/>
                      </a:cubicBezTo>
                      <a:close/>
                      <a:moveTo>
                        <a:pt x="18" y="118"/>
                      </a:moveTo>
                      <a:lnTo>
                        <a:pt x="208" y="118"/>
                      </a:lnTo>
                      <a:cubicBezTo>
                        <a:pt x="246" y="120"/>
                        <a:pt x="283" y="128"/>
                        <a:pt x="319" y="144"/>
                      </a:cubicBezTo>
                      <a:lnTo>
                        <a:pt x="319" y="315"/>
                      </a:lnTo>
                      <a:lnTo>
                        <a:pt x="18" y="315"/>
                      </a:lnTo>
                      <a:lnTo>
                        <a:pt x="18" y="118"/>
                      </a:lnTo>
                      <a:close/>
                      <a:moveTo>
                        <a:pt x="57" y="239"/>
                      </a:moveTo>
                      <a:lnTo>
                        <a:pt x="120" y="239"/>
                      </a:lnTo>
                      <a:lnTo>
                        <a:pt x="120" y="253"/>
                      </a:lnTo>
                      <a:lnTo>
                        <a:pt x="57" y="253"/>
                      </a:lnTo>
                      <a:lnTo>
                        <a:pt x="57" y="239"/>
                      </a:lnTo>
                      <a:close/>
                      <a:moveTo>
                        <a:pt x="57" y="213"/>
                      </a:moveTo>
                      <a:lnTo>
                        <a:pt x="182" y="213"/>
                      </a:lnTo>
                      <a:lnTo>
                        <a:pt x="182" y="226"/>
                      </a:lnTo>
                      <a:lnTo>
                        <a:pt x="57" y="226"/>
                      </a:lnTo>
                      <a:lnTo>
                        <a:pt x="57" y="213"/>
                      </a:lnTo>
                      <a:close/>
                      <a:moveTo>
                        <a:pt x="57" y="186"/>
                      </a:moveTo>
                      <a:lnTo>
                        <a:pt x="182" y="186"/>
                      </a:lnTo>
                      <a:lnTo>
                        <a:pt x="182" y="200"/>
                      </a:lnTo>
                      <a:lnTo>
                        <a:pt x="57" y="200"/>
                      </a:lnTo>
                      <a:lnTo>
                        <a:pt x="57" y="186"/>
                      </a:lnTo>
                      <a:close/>
                      <a:moveTo>
                        <a:pt x="57" y="160"/>
                      </a:moveTo>
                      <a:lnTo>
                        <a:pt x="182" y="160"/>
                      </a:lnTo>
                      <a:lnTo>
                        <a:pt x="182" y="174"/>
                      </a:lnTo>
                      <a:lnTo>
                        <a:pt x="57" y="174"/>
                      </a:lnTo>
                      <a:lnTo>
                        <a:pt x="57" y="160"/>
                      </a:lnTo>
                      <a:close/>
                      <a:moveTo>
                        <a:pt x="323" y="146"/>
                      </a:moveTo>
                      <a:cubicBezTo>
                        <a:pt x="328" y="148"/>
                        <a:pt x="339" y="154"/>
                        <a:pt x="342" y="156"/>
                      </a:cubicBezTo>
                      <a:cubicBezTo>
                        <a:pt x="350" y="161"/>
                        <a:pt x="330" y="164"/>
                        <a:pt x="323" y="165"/>
                      </a:cubicBezTo>
                      <a:lnTo>
                        <a:pt x="323" y="146"/>
                      </a:lnTo>
                      <a:close/>
                      <a:moveTo>
                        <a:pt x="396" y="91"/>
                      </a:moveTo>
                      <a:cubicBezTo>
                        <a:pt x="377" y="71"/>
                        <a:pt x="359" y="50"/>
                        <a:pt x="341" y="30"/>
                      </a:cubicBezTo>
                      <a:cubicBezTo>
                        <a:pt x="335" y="23"/>
                        <a:pt x="332" y="23"/>
                        <a:pt x="324" y="22"/>
                      </a:cubicBezTo>
                      <a:lnTo>
                        <a:pt x="133" y="1"/>
                      </a:lnTo>
                      <a:cubicBezTo>
                        <a:pt x="129" y="0"/>
                        <a:pt x="128" y="3"/>
                        <a:pt x="130" y="6"/>
                      </a:cubicBezTo>
                      <a:lnTo>
                        <a:pt x="198" y="79"/>
                      </a:lnTo>
                      <a:cubicBezTo>
                        <a:pt x="209" y="57"/>
                        <a:pt x="217" y="46"/>
                        <a:pt x="251" y="50"/>
                      </a:cubicBezTo>
                      <a:cubicBezTo>
                        <a:pt x="275" y="53"/>
                        <a:pt x="292" y="58"/>
                        <a:pt x="314" y="66"/>
                      </a:cubicBezTo>
                      <a:cubicBezTo>
                        <a:pt x="328" y="72"/>
                        <a:pt x="335" y="76"/>
                        <a:pt x="342" y="87"/>
                      </a:cubicBezTo>
                      <a:cubicBezTo>
                        <a:pt x="336" y="80"/>
                        <a:pt x="327" y="75"/>
                        <a:pt x="317" y="71"/>
                      </a:cubicBezTo>
                      <a:cubicBezTo>
                        <a:pt x="297" y="63"/>
                        <a:pt x="275" y="58"/>
                        <a:pt x="253" y="55"/>
                      </a:cubicBezTo>
                      <a:cubicBezTo>
                        <a:pt x="240" y="54"/>
                        <a:pt x="227" y="54"/>
                        <a:pt x="219" y="60"/>
                      </a:cubicBezTo>
                      <a:cubicBezTo>
                        <a:pt x="211" y="66"/>
                        <a:pt x="199" y="93"/>
                        <a:pt x="194" y="103"/>
                      </a:cubicBezTo>
                      <a:cubicBezTo>
                        <a:pt x="191" y="110"/>
                        <a:pt x="195" y="112"/>
                        <a:pt x="200" y="112"/>
                      </a:cubicBezTo>
                      <a:cubicBezTo>
                        <a:pt x="251" y="115"/>
                        <a:pt x="301" y="128"/>
                        <a:pt x="346" y="152"/>
                      </a:cubicBezTo>
                      <a:lnTo>
                        <a:pt x="347" y="126"/>
                      </a:lnTo>
                      <a:cubicBezTo>
                        <a:pt x="363" y="128"/>
                        <a:pt x="379" y="130"/>
                        <a:pt x="396" y="133"/>
                      </a:cubicBezTo>
                      <a:lnTo>
                        <a:pt x="396" y="91"/>
                      </a:lnTo>
                      <a:close/>
                      <a:moveTo>
                        <a:pt x="433" y="138"/>
                      </a:moveTo>
                      <a:cubicBezTo>
                        <a:pt x="435" y="138"/>
                        <a:pt x="437" y="135"/>
                        <a:pt x="435" y="133"/>
                      </a:cubicBezTo>
                      <a:cubicBezTo>
                        <a:pt x="426" y="124"/>
                        <a:pt x="417" y="114"/>
                        <a:pt x="409" y="105"/>
                      </a:cubicBezTo>
                      <a:lnTo>
                        <a:pt x="409" y="93"/>
                      </a:lnTo>
                      <a:cubicBezTo>
                        <a:pt x="409" y="91"/>
                        <a:pt x="407" y="90"/>
                        <a:pt x="405" y="90"/>
                      </a:cubicBezTo>
                      <a:lnTo>
                        <a:pt x="402" y="89"/>
                      </a:lnTo>
                      <a:lnTo>
                        <a:pt x="402" y="163"/>
                      </a:lnTo>
                      <a:cubicBezTo>
                        <a:pt x="400" y="163"/>
                        <a:pt x="400" y="164"/>
                        <a:pt x="400" y="165"/>
                      </a:cubicBezTo>
                      <a:lnTo>
                        <a:pt x="399" y="171"/>
                      </a:lnTo>
                      <a:cubicBezTo>
                        <a:pt x="399" y="173"/>
                        <a:pt x="400" y="174"/>
                        <a:pt x="400" y="176"/>
                      </a:cubicBezTo>
                      <a:lnTo>
                        <a:pt x="400" y="182"/>
                      </a:lnTo>
                      <a:cubicBezTo>
                        <a:pt x="400" y="184"/>
                        <a:pt x="399" y="185"/>
                        <a:pt x="398" y="187"/>
                      </a:cubicBezTo>
                      <a:lnTo>
                        <a:pt x="393" y="231"/>
                      </a:lnTo>
                      <a:cubicBezTo>
                        <a:pt x="396" y="236"/>
                        <a:pt x="414" y="236"/>
                        <a:pt x="417" y="231"/>
                      </a:cubicBezTo>
                      <a:lnTo>
                        <a:pt x="412" y="187"/>
                      </a:lnTo>
                      <a:cubicBezTo>
                        <a:pt x="412" y="185"/>
                        <a:pt x="411" y="184"/>
                        <a:pt x="411" y="182"/>
                      </a:cubicBezTo>
                      <a:lnTo>
                        <a:pt x="410" y="176"/>
                      </a:lnTo>
                      <a:cubicBezTo>
                        <a:pt x="410" y="174"/>
                        <a:pt x="412" y="174"/>
                        <a:pt x="411" y="171"/>
                      </a:cubicBezTo>
                      <a:lnTo>
                        <a:pt x="411" y="165"/>
                      </a:lnTo>
                      <a:cubicBezTo>
                        <a:pt x="411" y="164"/>
                        <a:pt x="410" y="163"/>
                        <a:pt x="409" y="163"/>
                      </a:cubicBezTo>
                      <a:lnTo>
                        <a:pt x="409" y="134"/>
                      </a:lnTo>
                      <a:cubicBezTo>
                        <a:pt x="417" y="135"/>
                        <a:pt x="425" y="137"/>
                        <a:pt x="433" y="138"/>
                      </a:cubicBezTo>
                      <a:close/>
                      <a:moveTo>
                        <a:pt x="206" y="187"/>
                      </a:moveTo>
                      <a:lnTo>
                        <a:pt x="201" y="188"/>
                      </a:lnTo>
                      <a:lnTo>
                        <a:pt x="217" y="267"/>
                      </a:lnTo>
                      <a:lnTo>
                        <a:pt x="221" y="266"/>
                      </a:lnTo>
                      <a:lnTo>
                        <a:pt x="220" y="262"/>
                      </a:lnTo>
                      <a:lnTo>
                        <a:pt x="224" y="261"/>
                      </a:lnTo>
                      <a:lnTo>
                        <a:pt x="224" y="257"/>
                      </a:lnTo>
                      <a:lnTo>
                        <a:pt x="228" y="256"/>
                      </a:lnTo>
                      <a:lnTo>
                        <a:pt x="227" y="252"/>
                      </a:lnTo>
                      <a:lnTo>
                        <a:pt x="231" y="251"/>
                      </a:lnTo>
                      <a:lnTo>
                        <a:pt x="231" y="247"/>
                      </a:lnTo>
                      <a:lnTo>
                        <a:pt x="235" y="246"/>
                      </a:lnTo>
                      <a:lnTo>
                        <a:pt x="236" y="253"/>
                      </a:lnTo>
                      <a:lnTo>
                        <a:pt x="240" y="253"/>
                      </a:lnTo>
                      <a:lnTo>
                        <a:pt x="241" y="260"/>
                      </a:lnTo>
                      <a:lnTo>
                        <a:pt x="245" y="260"/>
                      </a:lnTo>
                      <a:lnTo>
                        <a:pt x="246" y="267"/>
                      </a:lnTo>
                      <a:lnTo>
                        <a:pt x="250" y="266"/>
                      </a:lnTo>
                      <a:lnTo>
                        <a:pt x="251" y="274"/>
                      </a:lnTo>
                      <a:lnTo>
                        <a:pt x="254" y="273"/>
                      </a:lnTo>
                      <a:lnTo>
                        <a:pt x="255" y="277"/>
                      </a:lnTo>
                      <a:lnTo>
                        <a:pt x="267" y="275"/>
                      </a:lnTo>
                      <a:lnTo>
                        <a:pt x="267" y="271"/>
                      </a:lnTo>
                      <a:lnTo>
                        <a:pt x="270" y="271"/>
                      </a:lnTo>
                      <a:lnTo>
                        <a:pt x="268" y="263"/>
                      </a:lnTo>
                      <a:lnTo>
                        <a:pt x="265" y="264"/>
                      </a:lnTo>
                      <a:lnTo>
                        <a:pt x="263" y="257"/>
                      </a:lnTo>
                      <a:lnTo>
                        <a:pt x="259" y="257"/>
                      </a:lnTo>
                      <a:lnTo>
                        <a:pt x="258" y="250"/>
                      </a:lnTo>
                      <a:lnTo>
                        <a:pt x="254" y="251"/>
                      </a:lnTo>
                      <a:lnTo>
                        <a:pt x="253" y="243"/>
                      </a:lnTo>
                      <a:lnTo>
                        <a:pt x="249" y="244"/>
                      </a:lnTo>
                      <a:lnTo>
                        <a:pt x="248" y="240"/>
                      </a:lnTo>
                      <a:lnTo>
                        <a:pt x="272" y="235"/>
                      </a:lnTo>
                      <a:lnTo>
                        <a:pt x="271" y="232"/>
                      </a:lnTo>
                      <a:lnTo>
                        <a:pt x="267" y="233"/>
                      </a:lnTo>
                      <a:lnTo>
                        <a:pt x="267" y="228"/>
                      </a:lnTo>
                      <a:lnTo>
                        <a:pt x="262" y="229"/>
                      </a:lnTo>
                      <a:lnTo>
                        <a:pt x="262" y="225"/>
                      </a:lnTo>
                      <a:lnTo>
                        <a:pt x="257" y="226"/>
                      </a:lnTo>
                      <a:lnTo>
                        <a:pt x="256" y="221"/>
                      </a:lnTo>
                      <a:lnTo>
                        <a:pt x="252" y="222"/>
                      </a:lnTo>
                      <a:lnTo>
                        <a:pt x="251" y="218"/>
                      </a:lnTo>
                      <a:lnTo>
                        <a:pt x="247" y="219"/>
                      </a:lnTo>
                      <a:lnTo>
                        <a:pt x="246" y="215"/>
                      </a:lnTo>
                      <a:lnTo>
                        <a:pt x="242" y="215"/>
                      </a:lnTo>
                      <a:lnTo>
                        <a:pt x="241" y="211"/>
                      </a:lnTo>
                      <a:lnTo>
                        <a:pt x="237" y="212"/>
                      </a:lnTo>
                      <a:lnTo>
                        <a:pt x="236" y="208"/>
                      </a:lnTo>
                      <a:lnTo>
                        <a:pt x="232" y="208"/>
                      </a:lnTo>
                      <a:lnTo>
                        <a:pt x="231" y="204"/>
                      </a:lnTo>
                      <a:lnTo>
                        <a:pt x="227" y="205"/>
                      </a:lnTo>
                      <a:lnTo>
                        <a:pt x="226" y="201"/>
                      </a:lnTo>
                      <a:lnTo>
                        <a:pt x="221" y="202"/>
                      </a:lnTo>
                      <a:lnTo>
                        <a:pt x="221" y="197"/>
                      </a:lnTo>
                      <a:lnTo>
                        <a:pt x="216" y="198"/>
                      </a:lnTo>
                      <a:lnTo>
                        <a:pt x="215" y="194"/>
                      </a:lnTo>
                      <a:lnTo>
                        <a:pt x="211" y="195"/>
                      </a:lnTo>
                      <a:lnTo>
                        <a:pt x="210" y="190"/>
                      </a:lnTo>
                      <a:lnTo>
                        <a:pt x="207" y="191"/>
                      </a:lnTo>
                      <a:lnTo>
                        <a:pt x="206" y="187"/>
                      </a:lnTo>
                      <a:close/>
                      <a:moveTo>
                        <a:pt x="40" y="141"/>
                      </a:moveTo>
                      <a:lnTo>
                        <a:pt x="297" y="141"/>
                      </a:lnTo>
                      <a:lnTo>
                        <a:pt x="297" y="292"/>
                      </a:lnTo>
                      <a:lnTo>
                        <a:pt x="40" y="292"/>
                      </a:lnTo>
                      <a:lnTo>
                        <a:pt x="40" y="141"/>
                      </a:ln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nvGrpSpPr>
              <p:cNvPr id="25" name="组合 24">
                <a:extLst>
                  <a:ext uri="{FF2B5EF4-FFF2-40B4-BE49-F238E27FC236}">
                    <a16:creationId xmlns="" xmlns:a16="http://schemas.microsoft.com/office/drawing/2014/main" id="{EDE772D3-C617-4E93-B7A3-A606D04292F8}"/>
                  </a:ext>
                </a:extLst>
              </p:cNvPr>
              <p:cNvGrpSpPr/>
              <p:nvPr/>
            </p:nvGrpSpPr>
            <p:grpSpPr>
              <a:xfrm>
                <a:off x="10823599" y="577955"/>
                <a:ext cx="368108" cy="382389"/>
                <a:chOff x="10486350" y="391614"/>
                <a:chExt cx="421373" cy="437973"/>
              </a:xfrm>
            </p:grpSpPr>
            <p:sp>
              <p:nvSpPr>
                <p:cNvPr id="26" name="Oval 13">
                  <a:extLst>
                    <a:ext uri="{FF2B5EF4-FFF2-40B4-BE49-F238E27FC236}">
                      <a16:creationId xmlns="" xmlns:a16="http://schemas.microsoft.com/office/drawing/2014/main" id="{2F189F4C-BA54-45A4-9862-7045F21F7A3B}"/>
                    </a:ext>
                  </a:extLst>
                </p:cNvPr>
                <p:cNvSpPr/>
                <p:nvPr/>
              </p:nvSpPr>
              <p:spPr>
                <a:xfrm>
                  <a:off x="10486350" y="391614"/>
                  <a:ext cx="421373" cy="437973"/>
                </a:xfrm>
                <a:prstGeom prst="ellipse">
                  <a:avLst/>
                </a:prstGeom>
                <a:solidFill>
                  <a:srgbClr val="858585"/>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27" name="Freeform 15">
                  <a:extLst>
                    <a:ext uri="{FF2B5EF4-FFF2-40B4-BE49-F238E27FC236}">
                      <a16:creationId xmlns="" xmlns:a16="http://schemas.microsoft.com/office/drawing/2014/main" id="{17E2950D-1240-486B-84EF-65DB9100A6D5}"/>
                    </a:ext>
                  </a:extLst>
                </p:cNvPr>
                <p:cNvSpPr>
                  <a:spLocks noEditPoints="1"/>
                </p:cNvSpPr>
                <p:nvPr/>
              </p:nvSpPr>
              <p:spPr>
                <a:xfrm>
                  <a:off x="10532318" y="455458"/>
                  <a:ext cx="334545" cy="293685"/>
                </a:xfrm>
                <a:custGeom>
                  <a:avLst/>
                  <a:gdLst/>
                  <a:ahLst/>
                  <a:cxnLst>
                    <a:cxn ang="0">
                      <a:pos x="234329" y="182499"/>
                    </a:cxn>
                    <a:cxn ang="0">
                      <a:pos x="184958" y="182499"/>
                    </a:cxn>
                    <a:cxn ang="0">
                      <a:pos x="184958" y="233874"/>
                    </a:cxn>
                    <a:cxn ang="0">
                      <a:pos x="148850" y="233874"/>
                    </a:cxn>
                    <a:cxn ang="0">
                      <a:pos x="148850" y="182499"/>
                    </a:cxn>
                    <a:cxn ang="0">
                      <a:pos x="99479" y="182499"/>
                    </a:cxn>
                    <a:cxn ang="0">
                      <a:pos x="99479" y="144925"/>
                    </a:cxn>
                    <a:cxn ang="0">
                      <a:pos x="148850" y="144925"/>
                    </a:cxn>
                    <a:cxn ang="0">
                      <a:pos x="148850" y="93550"/>
                    </a:cxn>
                    <a:cxn ang="0">
                      <a:pos x="184958" y="93550"/>
                    </a:cxn>
                    <a:cxn ang="0">
                      <a:pos x="184958" y="144925"/>
                    </a:cxn>
                    <a:cxn ang="0">
                      <a:pos x="234329" y="144925"/>
                    </a:cxn>
                    <a:cxn ang="0">
                      <a:pos x="234329" y="182499"/>
                    </a:cxn>
                    <a:cxn ang="0">
                      <a:pos x="307280" y="94317"/>
                    </a:cxn>
                    <a:cxn ang="0">
                      <a:pos x="167273" y="69779"/>
                    </a:cxn>
                    <a:cxn ang="0">
                      <a:pos x="27265" y="94317"/>
                    </a:cxn>
                    <a:cxn ang="0">
                      <a:pos x="167273" y="293685"/>
                    </a:cxn>
                    <a:cxn ang="0">
                      <a:pos x="307280" y="94317"/>
                    </a:cxn>
                  </a:cxnLst>
                  <a:rect l="0" t="0" r="0" b="0"/>
                  <a:pathLst>
                    <a:path w="454" h="383">
                      <a:moveTo>
                        <a:pt x="318" y="238"/>
                      </a:moveTo>
                      <a:lnTo>
                        <a:pt x="251" y="238"/>
                      </a:lnTo>
                      <a:lnTo>
                        <a:pt x="251" y="305"/>
                      </a:lnTo>
                      <a:lnTo>
                        <a:pt x="202" y="305"/>
                      </a:lnTo>
                      <a:lnTo>
                        <a:pt x="202" y="238"/>
                      </a:lnTo>
                      <a:lnTo>
                        <a:pt x="135" y="238"/>
                      </a:lnTo>
                      <a:lnTo>
                        <a:pt x="135" y="189"/>
                      </a:lnTo>
                      <a:lnTo>
                        <a:pt x="202" y="189"/>
                      </a:lnTo>
                      <a:lnTo>
                        <a:pt x="202" y="122"/>
                      </a:lnTo>
                      <a:lnTo>
                        <a:pt x="251" y="122"/>
                      </a:lnTo>
                      <a:lnTo>
                        <a:pt x="251" y="189"/>
                      </a:lnTo>
                      <a:lnTo>
                        <a:pt x="318" y="189"/>
                      </a:lnTo>
                      <a:lnTo>
                        <a:pt x="318" y="238"/>
                      </a:lnTo>
                      <a:close/>
                      <a:moveTo>
                        <a:pt x="417" y="123"/>
                      </a:moveTo>
                      <a:cubicBezTo>
                        <a:pt x="384" y="0"/>
                        <a:pt x="249" y="77"/>
                        <a:pt x="227" y="91"/>
                      </a:cubicBezTo>
                      <a:cubicBezTo>
                        <a:pt x="204" y="77"/>
                        <a:pt x="69" y="1"/>
                        <a:pt x="37" y="123"/>
                      </a:cubicBezTo>
                      <a:cubicBezTo>
                        <a:pt x="0" y="265"/>
                        <a:pt x="226" y="382"/>
                        <a:pt x="227" y="383"/>
                      </a:cubicBezTo>
                      <a:cubicBezTo>
                        <a:pt x="227" y="383"/>
                        <a:pt x="454" y="263"/>
                        <a:pt x="417" y="123"/>
                      </a:cubicBez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nvGrpSpPr>
              <p:cNvPr id="31" name="组合 30">
                <a:extLst>
                  <a:ext uri="{FF2B5EF4-FFF2-40B4-BE49-F238E27FC236}">
                    <a16:creationId xmlns="" xmlns:a16="http://schemas.microsoft.com/office/drawing/2014/main" id="{96699630-266A-4CAD-B49F-9B7E0B518B31}"/>
                  </a:ext>
                </a:extLst>
              </p:cNvPr>
              <p:cNvGrpSpPr/>
              <p:nvPr/>
            </p:nvGrpSpPr>
            <p:grpSpPr>
              <a:xfrm>
                <a:off x="9676434" y="577955"/>
                <a:ext cx="366522" cy="382389"/>
                <a:chOff x="9338428" y="391614"/>
                <a:chExt cx="420096" cy="437973"/>
              </a:xfrm>
            </p:grpSpPr>
            <p:sp>
              <p:nvSpPr>
                <p:cNvPr id="32" name="Oval 12">
                  <a:extLst>
                    <a:ext uri="{FF2B5EF4-FFF2-40B4-BE49-F238E27FC236}">
                      <a16:creationId xmlns="" xmlns:a16="http://schemas.microsoft.com/office/drawing/2014/main" id="{F38E3F48-55B1-421F-9CC0-A9C79CF923E7}"/>
                    </a:ext>
                  </a:extLst>
                </p:cNvPr>
                <p:cNvSpPr/>
                <p:nvPr/>
              </p:nvSpPr>
              <p:spPr>
                <a:xfrm>
                  <a:off x="9338428" y="391614"/>
                  <a:ext cx="420096" cy="437973"/>
                </a:xfrm>
                <a:prstGeom prst="ellipse">
                  <a:avLst/>
                </a:prstGeom>
                <a:solidFill>
                  <a:srgbClr val="FDB402"/>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33" name="Freeform 19">
                  <a:extLst>
                    <a:ext uri="{FF2B5EF4-FFF2-40B4-BE49-F238E27FC236}">
                      <a16:creationId xmlns="" xmlns:a16="http://schemas.microsoft.com/office/drawing/2014/main" id="{F9E38022-4EEC-44AD-914E-E332446E739C}"/>
                    </a:ext>
                  </a:extLst>
                </p:cNvPr>
                <p:cNvSpPr>
                  <a:spLocks noEditPoints="1"/>
                </p:cNvSpPr>
                <p:nvPr/>
              </p:nvSpPr>
              <p:spPr>
                <a:xfrm>
                  <a:off x="9398442" y="495042"/>
                  <a:ext cx="315391" cy="277085"/>
                </a:xfrm>
                <a:custGeom>
                  <a:avLst/>
                  <a:gdLst/>
                  <a:ahLst/>
                  <a:cxnLst>
                    <a:cxn ang="0">
                      <a:pos x="165064" y="270177"/>
                    </a:cxn>
                    <a:cxn ang="0">
                      <a:pos x="307285" y="80593"/>
                    </a:cxn>
                    <a:cxn ang="0">
                      <a:pos x="298442" y="76755"/>
                    </a:cxn>
                    <a:cxn ang="0">
                      <a:pos x="212226" y="77522"/>
                    </a:cxn>
                    <a:cxn ang="0">
                      <a:pos x="165064" y="270177"/>
                    </a:cxn>
                    <a:cxn ang="0">
                      <a:pos x="310233" y="80593"/>
                    </a:cxn>
                    <a:cxn ang="0">
                      <a:pos x="310233" y="80593"/>
                    </a:cxn>
                    <a:cxn ang="0">
                      <a:pos x="5158" y="79057"/>
                    </a:cxn>
                    <a:cxn ang="0">
                      <a:pos x="146642" y="267107"/>
                    </a:cxn>
                    <a:cxn ang="0">
                      <a:pos x="100955" y="76755"/>
                    </a:cxn>
                    <a:cxn ang="0">
                      <a:pos x="16949" y="77522"/>
                    </a:cxn>
                    <a:cxn ang="0">
                      <a:pos x="5158" y="79057"/>
                    </a:cxn>
                    <a:cxn ang="0">
                      <a:pos x="145905" y="270945"/>
                    </a:cxn>
                    <a:cxn ang="0">
                      <a:pos x="145905" y="270945"/>
                    </a:cxn>
                    <a:cxn ang="0">
                      <a:pos x="156222" y="271712"/>
                    </a:cxn>
                    <a:cxn ang="0">
                      <a:pos x="204857" y="77522"/>
                    </a:cxn>
                    <a:cxn ang="0">
                      <a:pos x="202646" y="80593"/>
                    </a:cxn>
                    <a:cxn ang="0">
                      <a:pos x="108324" y="77522"/>
                    </a:cxn>
                    <a:cxn ang="0">
                      <a:pos x="156222" y="271712"/>
                    </a:cxn>
                    <a:cxn ang="0">
                      <a:pos x="220332" y="69847"/>
                    </a:cxn>
                    <a:cxn ang="0">
                      <a:pos x="313917" y="69847"/>
                    </a:cxn>
                    <a:cxn ang="0">
                      <a:pos x="259387" y="768"/>
                    </a:cxn>
                    <a:cxn ang="0">
                      <a:pos x="220332" y="69847"/>
                    </a:cxn>
                    <a:cxn ang="0">
                      <a:pos x="0" y="68312"/>
                    </a:cxn>
                    <a:cxn ang="0">
                      <a:pos x="92112" y="69847"/>
                    </a:cxn>
                    <a:cxn ang="0">
                      <a:pos x="54530" y="0"/>
                    </a:cxn>
                    <a:cxn ang="0">
                      <a:pos x="0" y="68312"/>
                    </a:cxn>
                    <a:cxn ang="0">
                      <a:pos x="109060" y="69847"/>
                    </a:cxn>
                    <a:cxn ang="0">
                      <a:pos x="203383" y="69079"/>
                    </a:cxn>
                    <a:cxn ang="0">
                      <a:pos x="155485" y="1535"/>
                    </a:cxn>
                    <a:cxn ang="0">
                      <a:pos x="109060" y="69847"/>
                    </a:cxn>
                    <a:cxn ang="0">
                      <a:pos x="101691" y="71382"/>
                    </a:cxn>
                    <a:cxn ang="0">
                      <a:pos x="148853" y="768"/>
                    </a:cxn>
                    <a:cxn ang="0">
                      <a:pos x="61162" y="1535"/>
                    </a:cxn>
                    <a:cxn ang="0">
                      <a:pos x="101691" y="71382"/>
                    </a:cxn>
                    <a:cxn ang="0">
                      <a:pos x="212963" y="71382"/>
                    </a:cxn>
                    <a:cxn ang="0">
                      <a:pos x="250544" y="768"/>
                    </a:cxn>
                    <a:cxn ang="0">
                      <a:pos x="165801" y="2303"/>
                    </a:cxn>
                    <a:cxn ang="0">
                      <a:pos x="212963" y="71382"/>
                    </a:cxn>
                  </a:cxnLst>
                  <a:rect l="0" t="0" r="0" b="0"/>
                  <a:pathLst>
                    <a:path w="428" h="361">
                      <a:moveTo>
                        <a:pt x="224" y="352"/>
                      </a:moveTo>
                      <a:lnTo>
                        <a:pt x="417" y="105"/>
                      </a:lnTo>
                      <a:cubicBezTo>
                        <a:pt x="412" y="102"/>
                        <a:pt x="413" y="100"/>
                        <a:pt x="405" y="100"/>
                      </a:cubicBezTo>
                      <a:lnTo>
                        <a:pt x="288" y="101"/>
                      </a:lnTo>
                      <a:lnTo>
                        <a:pt x="224" y="352"/>
                      </a:lnTo>
                      <a:close/>
                      <a:moveTo>
                        <a:pt x="421" y="105"/>
                      </a:moveTo>
                      <a:cubicBezTo>
                        <a:pt x="428" y="97"/>
                        <a:pt x="414" y="113"/>
                        <a:pt x="421" y="105"/>
                      </a:cubicBezTo>
                      <a:close/>
                      <a:moveTo>
                        <a:pt x="7" y="103"/>
                      </a:moveTo>
                      <a:lnTo>
                        <a:pt x="199" y="348"/>
                      </a:lnTo>
                      <a:lnTo>
                        <a:pt x="137" y="100"/>
                      </a:lnTo>
                      <a:lnTo>
                        <a:pt x="23" y="101"/>
                      </a:lnTo>
                      <a:lnTo>
                        <a:pt x="7" y="103"/>
                      </a:lnTo>
                      <a:close/>
                      <a:moveTo>
                        <a:pt x="198" y="353"/>
                      </a:moveTo>
                      <a:cubicBezTo>
                        <a:pt x="205" y="361"/>
                        <a:pt x="191" y="345"/>
                        <a:pt x="198" y="353"/>
                      </a:cubicBezTo>
                      <a:close/>
                      <a:moveTo>
                        <a:pt x="212" y="354"/>
                      </a:moveTo>
                      <a:lnTo>
                        <a:pt x="278" y="101"/>
                      </a:lnTo>
                      <a:lnTo>
                        <a:pt x="275" y="105"/>
                      </a:lnTo>
                      <a:lnTo>
                        <a:pt x="147" y="101"/>
                      </a:lnTo>
                      <a:lnTo>
                        <a:pt x="212" y="354"/>
                      </a:lnTo>
                      <a:close/>
                      <a:moveTo>
                        <a:pt x="299" y="91"/>
                      </a:moveTo>
                      <a:lnTo>
                        <a:pt x="426" y="91"/>
                      </a:lnTo>
                      <a:lnTo>
                        <a:pt x="352" y="1"/>
                      </a:lnTo>
                      <a:lnTo>
                        <a:pt x="299" y="91"/>
                      </a:lnTo>
                      <a:close/>
                      <a:moveTo>
                        <a:pt x="0" y="89"/>
                      </a:moveTo>
                      <a:lnTo>
                        <a:pt x="125" y="91"/>
                      </a:lnTo>
                      <a:lnTo>
                        <a:pt x="74" y="0"/>
                      </a:lnTo>
                      <a:lnTo>
                        <a:pt x="0" y="89"/>
                      </a:lnTo>
                      <a:close/>
                      <a:moveTo>
                        <a:pt x="148" y="91"/>
                      </a:moveTo>
                      <a:lnTo>
                        <a:pt x="276" y="90"/>
                      </a:lnTo>
                      <a:lnTo>
                        <a:pt x="211" y="2"/>
                      </a:lnTo>
                      <a:lnTo>
                        <a:pt x="148" y="91"/>
                      </a:lnTo>
                      <a:close/>
                      <a:moveTo>
                        <a:pt x="138" y="93"/>
                      </a:moveTo>
                      <a:lnTo>
                        <a:pt x="202" y="1"/>
                      </a:lnTo>
                      <a:lnTo>
                        <a:pt x="83" y="2"/>
                      </a:lnTo>
                      <a:lnTo>
                        <a:pt x="138" y="93"/>
                      </a:lnTo>
                      <a:close/>
                      <a:moveTo>
                        <a:pt x="289" y="93"/>
                      </a:moveTo>
                      <a:lnTo>
                        <a:pt x="340" y="1"/>
                      </a:lnTo>
                      <a:lnTo>
                        <a:pt x="225" y="3"/>
                      </a:lnTo>
                      <a:lnTo>
                        <a:pt x="289" y="93"/>
                      </a:ln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cxnSp>
          <p:nvCxnSpPr>
            <p:cNvPr id="4" name="直接连接符 3">
              <a:extLst>
                <a:ext uri="{FF2B5EF4-FFF2-40B4-BE49-F238E27FC236}">
                  <a16:creationId xmlns="" xmlns:a16="http://schemas.microsoft.com/office/drawing/2014/main" id="{6FD08865-C378-4B20-8EA7-0F026FB4E179}"/>
                </a:ext>
              </a:extLst>
            </p:cNvPr>
            <p:cNvCxnSpPr/>
            <p:nvPr/>
          </p:nvCxnSpPr>
          <p:spPr>
            <a:xfrm>
              <a:off x="1762699" y="1002621"/>
              <a:ext cx="10429301" cy="0"/>
            </a:xfrm>
            <a:prstGeom prst="line">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
        <p:nvSpPr>
          <p:cNvPr id="3" name="TextBox 2"/>
          <p:cNvSpPr txBox="1"/>
          <p:nvPr/>
        </p:nvSpPr>
        <p:spPr>
          <a:xfrm>
            <a:off x="6659246" y="319757"/>
            <a:ext cx="733892" cy="307777"/>
          </a:xfrm>
          <a:prstGeom prst="rect">
            <a:avLst/>
          </a:prstGeom>
          <a:noFill/>
        </p:spPr>
        <p:txBody>
          <a:bodyPr wrap="square" rtlCol="0">
            <a:spAutoFit/>
          </a:bodyPr>
          <a:lstStyle/>
          <a:p>
            <a:r>
              <a:rPr lang="zh-CN" altLang="en-US" sz="1400" b="1" dirty="0" smtClean="0"/>
              <a:t>智能</a:t>
            </a:r>
            <a:endParaRPr lang="zh-CN" altLang="en-US" sz="1400" b="1" dirty="0"/>
          </a:p>
        </p:txBody>
      </p:sp>
      <p:sp>
        <p:nvSpPr>
          <p:cNvPr id="35" name="TextBox 34"/>
          <p:cNvSpPr txBox="1"/>
          <p:nvPr/>
        </p:nvSpPr>
        <p:spPr>
          <a:xfrm>
            <a:off x="7545538" y="319757"/>
            <a:ext cx="733892" cy="307777"/>
          </a:xfrm>
          <a:prstGeom prst="rect">
            <a:avLst/>
          </a:prstGeom>
          <a:noFill/>
        </p:spPr>
        <p:txBody>
          <a:bodyPr wrap="square" rtlCol="0">
            <a:spAutoFit/>
          </a:bodyPr>
          <a:lstStyle/>
          <a:p>
            <a:r>
              <a:rPr lang="zh-CN" altLang="en-US" sz="1400" b="1" dirty="0"/>
              <a:t>高效</a:t>
            </a:r>
          </a:p>
        </p:txBody>
      </p:sp>
      <p:sp>
        <p:nvSpPr>
          <p:cNvPr id="36" name="TextBox 35"/>
          <p:cNvSpPr txBox="1"/>
          <p:nvPr/>
        </p:nvSpPr>
        <p:spPr>
          <a:xfrm>
            <a:off x="8414842" y="329733"/>
            <a:ext cx="733892" cy="307777"/>
          </a:xfrm>
          <a:prstGeom prst="rect">
            <a:avLst/>
          </a:prstGeom>
          <a:noFill/>
        </p:spPr>
        <p:txBody>
          <a:bodyPr wrap="square" rtlCol="0">
            <a:spAutoFit/>
          </a:bodyPr>
          <a:lstStyle/>
          <a:p>
            <a:r>
              <a:rPr lang="zh-CN" altLang="en-US" sz="1400" b="1" dirty="0" smtClean="0"/>
              <a:t>成本</a:t>
            </a:r>
            <a:endParaRPr lang="zh-CN" altLang="en-US" sz="1400" b="1" dirty="0"/>
          </a:p>
        </p:txBody>
      </p:sp>
      <p:sp>
        <p:nvSpPr>
          <p:cNvPr id="6" name="矩形 5"/>
          <p:cNvSpPr/>
          <p:nvPr/>
        </p:nvSpPr>
        <p:spPr>
          <a:xfrm>
            <a:off x="1257300" y="139096"/>
            <a:ext cx="4185761" cy="461665"/>
          </a:xfrm>
          <a:prstGeom prst="rect">
            <a:avLst/>
          </a:prstGeom>
        </p:spPr>
        <p:txBody>
          <a:bodyPr wrap="none">
            <a:spAutoFit/>
          </a:bodyPr>
          <a:lstStyle/>
          <a:p>
            <a:r>
              <a:rPr lang="zh-CN" altLang="en-US" sz="2400" dirty="0" smtClean="0"/>
              <a:t>三</a:t>
            </a:r>
            <a:r>
              <a:rPr lang="zh-CN" altLang="zh-CN" sz="2400" dirty="0" smtClean="0"/>
              <a:t>、</a:t>
            </a:r>
            <a:r>
              <a:rPr lang="zh-CN" altLang="zh-CN" sz="2400" dirty="0"/>
              <a:t>北斗发展背景与发展历程</a:t>
            </a:r>
          </a:p>
        </p:txBody>
      </p:sp>
      <p:sp>
        <p:nvSpPr>
          <p:cNvPr id="7" name="矩形 6"/>
          <p:cNvSpPr/>
          <p:nvPr/>
        </p:nvSpPr>
        <p:spPr>
          <a:xfrm>
            <a:off x="4452519" y="1430125"/>
            <a:ext cx="4355976" cy="2862322"/>
          </a:xfrm>
          <a:prstGeom prst="rect">
            <a:avLst/>
          </a:prstGeom>
        </p:spPr>
        <p:txBody>
          <a:bodyPr wrap="square">
            <a:spAutoFit/>
          </a:bodyPr>
          <a:lstStyle/>
          <a:p>
            <a:pPr>
              <a:lnSpc>
                <a:spcPct val="150000"/>
              </a:lnSpc>
            </a:pPr>
            <a:r>
              <a:rPr lang="en-US" altLang="zh-CN" sz="2000" dirty="0"/>
              <a:t>2.</a:t>
            </a:r>
            <a:r>
              <a:rPr lang="zh-CN" altLang="zh-CN" sz="2000" dirty="0"/>
              <a:t>北斗二号系统</a:t>
            </a:r>
          </a:p>
          <a:p>
            <a:pPr>
              <a:lnSpc>
                <a:spcPct val="150000"/>
              </a:lnSpc>
            </a:pPr>
            <a:r>
              <a:rPr lang="en-US" altLang="zh-CN" sz="2000" dirty="0"/>
              <a:t>2004</a:t>
            </a:r>
            <a:r>
              <a:rPr lang="zh-CN" altLang="zh-CN" sz="2000" dirty="0"/>
              <a:t>年</a:t>
            </a:r>
            <a:r>
              <a:rPr lang="en-US" altLang="zh-CN" sz="2000" dirty="0"/>
              <a:t>8</a:t>
            </a:r>
            <a:r>
              <a:rPr lang="zh-CN" altLang="zh-CN" sz="2000" dirty="0"/>
              <a:t>月，中国启动了北斗二号系统工程建设。</a:t>
            </a:r>
            <a:r>
              <a:rPr lang="en-US" altLang="zh-CN" sz="2000" dirty="0"/>
              <a:t>2012</a:t>
            </a:r>
            <a:r>
              <a:rPr lang="zh-CN" altLang="zh-CN" sz="2000" dirty="0"/>
              <a:t>年年底，完成</a:t>
            </a:r>
            <a:r>
              <a:rPr lang="en-US" altLang="zh-CN" sz="2000" dirty="0"/>
              <a:t>14</a:t>
            </a:r>
            <a:r>
              <a:rPr lang="zh-CN" altLang="zh-CN" sz="2000" dirty="0"/>
              <a:t>颗卫星（</a:t>
            </a:r>
            <a:r>
              <a:rPr lang="en-US" altLang="zh-CN" sz="2000" dirty="0"/>
              <a:t>5</a:t>
            </a:r>
            <a:r>
              <a:rPr lang="zh-CN" altLang="zh-CN" sz="2000" dirty="0"/>
              <a:t>颗地球静止轨道卫星、</a:t>
            </a:r>
            <a:r>
              <a:rPr lang="en-US" altLang="zh-CN" sz="2000" dirty="0"/>
              <a:t>5</a:t>
            </a:r>
            <a:r>
              <a:rPr lang="zh-CN" altLang="zh-CN" sz="2000" dirty="0"/>
              <a:t>颗倾斜地球同步轨道卫星和</a:t>
            </a:r>
            <a:r>
              <a:rPr lang="en-US" altLang="zh-CN" sz="2000" dirty="0"/>
              <a:t>4</a:t>
            </a:r>
            <a:r>
              <a:rPr lang="zh-CN" altLang="zh-CN" sz="2000" dirty="0"/>
              <a:t>颗中圆地球轨道卫星）发射组网。</a:t>
            </a:r>
            <a:endParaRPr lang="zh-CN" altLang="en-US" sz="2000" dirty="0"/>
          </a:p>
        </p:txBody>
      </p:sp>
      <p:pic>
        <p:nvPicPr>
          <p:cNvPr id="14338" name="Picture 2" descr="https://img0.baidu.com/it/u=870807236,1303868711&amp;fm=253&amp;fmt=auto&amp;app=138&amp;f=JPEG?w=655&amp;h=41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3021" y="1566646"/>
            <a:ext cx="4047680" cy="25892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5092811"/>
      </p:ext>
    </p:extLst>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7573" y="1073430"/>
            <a:ext cx="4515732" cy="3010488"/>
          </a:xfrm>
          <a:prstGeom prst="parallelogram">
            <a:avLst/>
          </a:prstGeom>
        </p:spPr>
      </p:pic>
      <p:grpSp>
        <p:nvGrpSpPr>
          <p:cNvPr id="47" name="组合 46">
            <a:extLst>
              <a:ext uri="{FF2B5EF4-FFF2-40B4-BE49-F238E27FC236}">
                <a16:creationId xmlns="" xmlns:a16="http://schemas.microsoft.com/office/drawing/2014/main" id="{0C477168-DA1B-44EC-84B6-F6169427A9F4}"/>
              </a:ext>
            </a:extLst>
          </p:cNvPr>
          <p:cNvGrpSpPr/>
          <p:nvPr/>
        </p:nvGrpSpPr>
        <p:grpSpPr>
          <a:xfrm>
            <a:off x="-10552" y="-10551"/>
            <a:ext cx="1267852" cy="985361"/>
            <a:chOff x="-14069" y="-14068"/>
            <a:chExt cx="8860302" cy="6886134"/>
          </a:xfrm>
        </p:grpSpPr>
        <p:sp>
          <p:nvSpPr>
            <p:cNvPr id="48" name="直角三角形 47">
              <a:extLst>
                <a:ext uri="{FF2B5EF4-FFF2-40B4-BE49-F238E27FC236}">
                  <a16:creationId xmlns="" xmlns:a16="http://schemas.microsoft.com/office/drawing/2014/main" id="{35190B29-996E-4409-B7AF-D7B6D30D3E43}"/>
                </a:ext>
              </a:extLst>
            </p:cNvPr>
            <p:cNvSpPr/>
            <p:nvPr/>
          </p:nvSpPr>
          <p:spPr>
            <a:xfrm rot="5400000">
              <a:off x="-1740877" y="1740877"/>
              <a:ext cx="6858000" cy="3376246"/>
            </a:xfrm>
            <a:prstGeom prst="r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9" name="任意多边形 17">
              <a:extLst>
                <a:ext uri="{FF2B5EF4-FFF2-40B4-BE49-F238E27FC236}">
                  <a16:creationId xmlns="" xmlns:a16="http://schemas.microsoft.com/office/drawing/2014/main" id="{328B9F66-A9B2-4000-A841-F8999AA44873}"/>
                </a:ext>
              </a:extLst>
            </p:cNvPr>
            <p:cNvSpPr/>
            <p:nvPr/>
          </p:nvSpPr>
          <p:spPr>
            <a:xfrm>
              <a:off x="-14069" y="-2"/>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FDB4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任意多边形 18">
              <a:extLst>
                <a:ext uri="{FF2B5EF4-FFF2-40B4-BE49-F238E27FC236}">
                  <a16:creationId xmlns="" xmlns:a16="http://schemas.microsoft.com/office/drawing/2014/main" id="{2115A9CF-ABBB-4DFB-A6CB-AEAA2BA7D57B}"/>
                </a:ext>
              </a:extLst>
            </p:cNvPr>
            <p:cNvSpPr/>
            <p:nvPr/>
          </p:nvSpPr>
          <p:spPr>
            <a:xfrm>
              <a:off x="2712719" y="-14068"/>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E635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1" name="组合 50">
            <a:extLst>
              <a:ext uri="{FF2B5EF4-FFF2-40B4-BE49-F238E27FC236}">
                <a16:creationId xmlns="" xmlns:a16="http://schemas.microsoft.com/office/drawing/2014/main" id="{7680DF65-53A9-47BE-8CBC-07C2373EA165}"/>
              </a:ext>
            </a:extLst>
          </p:cNvPr>
          <p:cNvGrpSpPr/>
          <p:nvPr/>
        </p:nvGrpSpPr>
        <p:grpSpPr>
          <a:xfrm rot="16200000" flipV="1">
            <a:off x="8030517" y="4030365"/>
            <a:ext cx="1267852" cy="985361"/>
            <a:chOff x="-14069" y="-14068"/>
            <a:chExt cx="8860302" cy="6886134"/>
          </a:xfrm>
        </p:grpSpPr>
        <p:sp>
          <p:nvSpPr>
            <p:cNvPr id="52" name="直角三角形 51">
              <a:extLst>
                <a:ext uri="{FF2B5EF4-FFF2-40B4-BE49-F238E27FC236}">
                  <a16:creationId xmlns="" xmlns:a16="http://schemas.microsoft.com/office/drawing/2014/main" id="{03A140FB-B98D-4D35-B11D-802F8948B655}"/>
                </a:ext>
              </a:extLst>
            </p:cNvPr>
            <p:cNvSpPr/>
            <p:nvPr/>
          </p:nvSpPr>
          <p:spPr>
            <a:xfrm rot="5400000">
              <a:off x="-1740877" y="1740877"/>
              <a:ext cx="6858000" cy="3376246"/>
            </a:xfrm>
            <a:prstGeom prst="r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3" name="任意多边形 17">
              <a:extLst>
                <a:ext uri="{FF2B5EF4-FFF2-40B4-BE49-F238E27FC236}">
                  <a16:creationId xmlns="" xmlns:a16="http://schemas.microsoft.com/office/drawing/2014/main" id="{6B6FB0CC-9F09-46D1-8619-F805CF42125F}"/>
                </a:ext>
              </a:extLst>
            </p:cNvPr>
            <p:cNvSpPr/>
            <p:nvPr/>
          </p:nvSpPr>
          <p:spPr>
            <a:xfrm>
              <a:off x="-14069" y="-2"/>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FDB4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任意多边形 18">
              <a:extLst>
                <a:ext uri="{FF2B5EF4-FFF2-40B4-BE49-F238E27FC236}">
                  <a16:creationId xmlns="" xmlns:a16="http://schemas.microsoft.com/office/drawing/2014/main" id="{EF8A4F01-CC10-427F-A73C-26ED6BF64258}"/>
                </a:ext>
              </a:extLst>
            </p:cNvPr>
            <p:cNvSpPr/>
            <p:nvPr/>
          </p:nvSpPr>
          <p:spPr>
            <a:xfrm>
              <a:off x="2712719" y="-14068"/>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E635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5" name="矩形 54">
            <a:extLst>
              <a:ext uri="{FF2B5EF4-FFF2-40B4-BE49-F238E27FC236}">
                <a16:creationId xmlns:a16="http://schemas.microsoft.com/office/drawing/2014/main" xmlns="" id="{26B09B90-CEE2-D126-9DCD-52241C57E297}"/>
              </a:ext>
            </a:extLst>
          </p:cNvPr>
          <p:cNvSpPr/>
          <p:nvPr/>
        </p:nvSpPr>
        <p:spPr>
          <a:xfrm>
            <a:off x="1535" y="1001422"/>
            <a:ext cx="4630755" cy="3082496"/>
          </a:xfrm>
          <a:prstGeom prst="rect">
            <a:avLst/>
          </a:prstGeom>
          <a:gradFill flip="none" rotWithShape="1">
            <a:gsLst>
              <a:gs pos="0">
                <a:schemeClr val="bg1"/>
              </a:gs>
              <a:gs pos="62000">
                <a:srgbClr val="FFFFFF">
                  <a:alpha val="69000"/>
                </a:srgbClr>
              </a:gs>
              <a:gs pos="100000">
                <a:schemeClr val="bg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accent2"/>
              </a:solidFill>
            </a:endParaRPr>
          </a:p>
        </p:txBody>
      </p:sp>
      <p:sp>
        <p:nvSpPr>
          <p:cNvPr id="39" name="矩形 38" descr="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
          <p:cNvSpPr/>
          <p:nvPr/>
        </p:nvSpPr>
        <p:spPr>
          <a:xfrm>
            <a:off x="741247" y="2646630"/>
            <a:ext cx="3110510" cy="438581"/>
          </a:xfrm>
          <a:prstGeom prst="rect">
            <a:avLst/>
          </a:prstGeom>
          <a:ln>
            <a:noFill/>
          </a:ln>
        </p:spPr>
        <p:txBody>
          <a:bodyPr wrap="square" lIns="68580" tIns="34290" rIns="68580" bIns="34290">
            <a:spAutoFit/>
          </a:bodyPr>
          <a:lstStyle/>
          <a:p>
            <a:pPr algn="ctr"/>
            <a:r>
              <a:rPr lang="en-US" altLang="zh-CN" sz="2400" b="1" dirty="0">
                <a:solidFill>
                  <a:srgbClr val="E6353F"/>
                </a:solidFill>
                <a:latin typeface="Franklin Gothic Demi" panose="020B0703020102020204" pitchFamily="34" charset="0"/>
                <a:ea typeface="微软雅黑" panose="020B0503020204020204" pitchFamily="34" charset="-122"/>
                <a:cs typeface="BrowalliaUPC" panose="020B0604020202020204" pitchFamily="34" charset="-34"/>
              </a:rPr>
              <a:t>CONTENTS</a:t>
            </a:r>
          </a:p>
        </p:txBody>
      </p:sp>
      <p:sp>
        <p:nvSpPr>
          <p:cNvPr id="40" name="文本框 39" descr="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
          <p:cNvSpPr txBox="1"/>
          <p:nvPr/>
        </p:nvSpPr>
        <p:spPr>
          <a:xfrm>
            <a:off x="1650171" y="1980340"/>
            <a:ext cx="1292662" cy="761747"/>
          </a:xfrm>
          <a:prstGeom prst="rect">
            <a:avLst/>
          </a:prstGeom>
          <a:noFill/>
          <a:effectLst/>
        </p:spPr>
        <p:txBody>
          <a:bodyPr wrap="none" lIns="68580" tIns="34290" rIns="68580" bIns="34290" rtlCol="0">
            <a:spAutoFit/>
          </a:bodyPr>
          <a:lstStyle/>
          <a:p>
            <a:r>
              <a:rPr lang="zh-CN" altLang="en-US" sz="4500" b="1" dirty="0">
                <a:ln>
                  <a:solidFill>
                    <a:schemeClr val="bg1"/>
                  </a:solidFill>
                </a:ln>
                <a:solidFill>
                  <a:srgbClr val="0070C0"/>
                </a:solidFill>
                <a:latin typeface="微软雅黑" panose="020B0503020204020204" pitchFamily="34" charset="-122"/>
                <a:ea typeface="微软雅黑" panose="020B0503020204020204" pitchFamily="34" charset="-122"/>
                <a:cs typeface="Kartika" panose="02020503030404060203" pitchFamily="18" charset="0"/>
              </a:rPr>
              <a:t>目录</a:t>
            </a:r>
          </a:p>
        </p:txBody>
      </p:sp>
      <p:sp>
        <p:nvSpPr>
          <p:cNvPr id="2" name="TextBox 1"/>
          <p:cNvSpPr txBox="1"/>
          <p:nvPr/>
        </p:nvSpPr>
        <p:spPr>
          <a:xfrm>
            <a:off x="4788024" y="1387128"/>
            <a:ext cx="3960440" cy="2400657"/>
          </a:xfrm>
          <a:prstGeom prst="rect">
            <a:avLst/>
          </a:prstGeom>
          <a:noFill/>
        </p:spPr>
        <p:txBody>
          <a:bodyPr wrap="square" rtlCol="0">
            <a:spAutoFit/>
          </a:bodyPr>
          <a:lstStyle/>
          <a:p>
            <a:pPr>
              <a:lnSpc>
                <a:spcPct val="150000"/>
              </a:lnSpc>
            </a:pPr>
            <a:r>
              <a:rPr lang="zh-CN" altLang="en-US" sz="2000" dirty="0" smtClean="0"/>
              <a:t>一、</a:t>
            </a:r>
            <a:r>
              <a:rPr lang="en-US" altLang="zh-CN" sz="2000" dirty="0"/>
              <a:t>BDS</a:t>
            </a:r>
            <a:r>
              <a:rPr lang="zh-CN" altLang="zh-CN" sz="2000" dirty="0"/>
              <a:t>与</a:t>
            </a:r>
            <a:r>
              <a:rPr lang="en-US" altLang="zh-CN" sz="2000" dirty="0"/>
              <a:t>GPS</a:t>
            </a:r>
            <a:r>
              <a:rPr lang="zh-CN" altLang="zh-CN" sz="2000" dirty="0" smtClean="0"/>
              <a:t>简介</a:t>
            </a:r>
            <a:endParaRPr lang="en-US" altLang="zh-CN" sz="2000" dirty="0" smtClean="0"/>
          </a:p>
          <a:p>
            <a:pPr>
              <a:lnSpc>
                <a:spcPct val="150000"/>
              </a:lnSpc>
            </a:pPr>
            <a:r>
              <a:rPr lang="zh-CN" altLang="en-US" sz="2000" dirty="0" smtClean="0"/>
              <a:t>二、</a:t>
            </a:r>
            <a:r>
              <a:rPr lang="en-US" altLang="zh-CN" sz="2000" dirty="0"/>
              <a:t>BDS</a:t>
            </a:r>
            <a:r>
              <a:rPr lang="zh-CN" altLang="zh-CN" sz="2000" dirty="0"/>
              <a:t>与</a:t>
            </a:r>
            <a:r>
              <a:rPr lang="en-US" altLang="zh-CN" sz="2000" dirty="0"/>
              <a:t>GPS</a:t>
            </a:r>
            <a:r>
              <a:rPr lang="zh-CN" altLang="zh-CN" sz="2000" dirty="0"/>
              <a:t>的组成及工作</a:t>
            </a:r>
            <a:r>
              <a:rPr lang="zh-CN" altLang="zh-CN" sz="2000" dirty="0" smtClean="0"/>
              <a:t>原理</a:t>
            </a:r>
            <a:endParaRPr lang="en-US" altLang="zh-CN" sz="2000" dirty="0" smtClean="0"/>
          </a:p>
          <a:p>
            <a:pPr>
              <a:lnSpc>
                <a:spcPct val="150000"/>
              </a:lnSpc>
            </a:pPr>
            <a:r>
              <a:rPr lang="zh-CN" altLang="en-US" sz="2000" dirty="0" smtClean="0"/>
              <a:t>三、</a:t>
            </a:r>
            <a:r>
              <a:rPr lang="zh-CN" altLang="zh-CN" sz="2000" dirty="0"/>
              <a:t>北斗发展背景与发展</a:t>
            </a:r>
            <a:r>
              <a:rPr lang="zh-CN" altLang="zh-CN" sz="2000" dirty="0" smtClean="0"/>
              <a:t>历程</a:t>
            </a:r>
            <a:endParaRPr lang="en-US" altLang="zh-CN" sz="2000" dirty="0" smtClean="0"/>
          </a:p>
          <a:p>
            <a:pPr>
              <a:lnSpc>
                <a:spcPct val="150000"/>
              </a:lnSpc>
            </a:pPr>
            <a:r>
              <a:rPr lang="zh-CN" altLang="zh-CN" sz="2000" dirty="0"/>
              <a:t>四、北斗卫星系统在中国的优势</a:t>
            </a:r>
          </a:p>
          <a:p>
            <a:pPr>
              <a:lnSpc>
                <a:spcPct val="150000"/>
              </a:lnSpc>
            </a:pPr>
            <a:r>
              <a:rPr lang="zh-CN" altLang="zh-CN" sz="2000" dirty="0"/>
              <a:t>五、</a:t>
            </a:r>
            <a:r>
              <a:rPr lang="en-US" altLang="zh-CN" sz="2000" dirty="0"/>
              <a:t>BDS</a:t>
            </a:r>
            <a:r>
              <a:rPr lang="zh-CN" altLang="zh-CN" sz="2000" dirty="0"/>
              <a:t>的应用与</a:t>
            </a:r>
            <a:r>
              <a:rPr lang="zh-CN" altLang="zh-CN" sz="2000" dirty="0" smtClean="0"/>
              <a:t>产业化</a:t>
            </a:r>
            <a:endParaRPr lang="zh-CN" altLang="zh-CN" sz="2000" dirty="0"/>
          </a:p>
        </p:txBody>
      </p:sp>
    </p:spTree>
    <p:extLst>
      <p:ext uri="{BB962C8B-B14F-4D97-AF65-F5344CB8AC3E}">
        <p14:creationId xmlns:p14="http://schemas.microsoft.com/office/powerpoint/2010/main" val="1601331699"/>
      </p:ext>
    </p:extLst>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 xmlns:a16="http://schemas.microsoft.com/office/drawing/2014/main" id="{1495F301-5D58-44A0-870C-E58C0EABD36A}"/>
              </a:ext>
            </a:extLst>
          </p:cNvPr>
          <p:cNvGrpSpPr/>
          <p:nvPr/>
        </p:nvGrpSpPr>
        <p:grpSpPr>
          <a:xfrm>
            <a:off x="-10552" y="-10550"/>
            <a:ext cx="9154552" cy="762516"/>
            <a:chOff x="-14069" y="-14067"/>
            <a:chExt cx="12206069" cy="1016688"/>
          </a:xfrm>
        </p:grpSpPr>
        <p:grpSp>
          <p:nvGrpSpPr>
            <p:cNvPr id="16" name="组合 15"/>
            <p:cNvGrpSpPr/>
            <p:nvPr/>
          </p:nvGrpSpPr>
          <p:grpSpPr>
            <a:xfrm>
              <a:off x="-14069" y="-14067"/>
              <a:ext cx="1690469" cy="1016688"/>
              <a:chOff x="-14069" y="-14068"/>
              <a:chExt cx="8860302" cy="6886134"/>
            </a:xfrm>
          </p:grpSpPr>
          <p:sp>
            <p:nvSpPr>
              <p:cNvPr id="17" name="直角三角形 16"/>
              <p:cNvSpPr/>
              <p:nvPr/>
            </p:nvSpPr>
            <p:spPr>
              <a:xfrm rot="5400000">
                <a:off x="-1740877" y="1740877"/>
                <a:ext cx="6858000" cy="3376246"/>
              </a:xfrm>
              <a:prstGeom prst="r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任意多边形 17"/>
              <p:cNvSpPr/>
              <p:nvPr/>
            </p:nvSpPr>
            <p:spPr>
              <a:xfrm>
                <a:off x="-14069" y="-2"/>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FDB4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2712719" y="-14068"/>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E635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 name="组合 1">
              <a:extLst>
                <a:ext uri="{FF2B5EF4-FFF2-40B4-BE49-F238E27FC236}">
                  <a16:creationId xmlns="" xmlns:a16="http://schemas.microsoft.com/office/drawing/2014/main" id="{F16F4591-60E9-4C9B-AF90-257FD1CF5AAD}"/>
                </a:ext>
              </a:extLst>
            </p:cNvPr>
            <p:cNvGrpSpPr/>
            <p:nvPr/>
          </p:nvGrpSpPr>
          <p:grpSpPr>
            <a:xfrm>
              <a:off x="8510887" y="453634"/>
              <a:ext cx="2671958" cy="382389"/>
              <a:chOff x="8519749" y="577955"/>
              <a:chExt cx="2671958" cy="382389"/>
            </a:xfrm>
          </p:grpSpPr>
          <p:grpSp>
            <p:nvGrpSpPr>
              <p:cNvPr id="22" name="组合 21">
                <a:extLst>
                  <a:ext uri="{FF2B5EF4-FFF2-40B4-BE49-F238E27FC236}">
                    <a16:creationId xmlns="" xmlns:a16="http://schemas.microsoft.com/office/drawing/2014/main" id="{3572C76C-95D1-4FF5-BB80-B735C985DE2B}"/>
                  </a:ext>
                </a:extLst>
              </p:cNvPr>
              <p:cNvGrpSpPr/>
              <p:nvPr/>
            </p:nvGrpSpPr>
            <p:grpSpPr>
              <a:xfrm>
                <a:off x="8519749" y="577955"/>
                <a:ext cx="368108" cy="382389"/>
                <a:chOff x="8181567" y="391614"/>
                <a:chExt cx="420096" cy="437973"/>
              </a:xfrm>
            </p:grpSpPr>
            <p:sp>
              <p:nvSpPr>
                <p:cNvPr id="23" name="Oval 11">
                  <a:extLst>
                    <a:ext uri="{FF2B5EF4-FFF2-40B4-BE49-F238E27FC236}">
                      <a16:creationId xmlns="" xmlns:a16="http://schemas.microsoft.com/office/drawing/2014/main" id="{B2E6A8A3-322E-4A52-8E71-C45B316F5C18}"/>
                    </a:ext>
                  </a:extLst>
                </p:cNvPr>
                <p:cNvSpPr/>
                <p:nvPr/>
              </p:nvSpPr>
              <p:spPr>
                <a:xfrm>
                  <a:off x="8181567" y="391614"/>
                  <a:ext cx="420096" cy="437973"/>
                </a:xfrm>
                <a:prstGeom prst="ellipse">
                  <a:avLst/>
                </a:prstGeom>
                <a:solidFill>
                  <a:srgbClr val="E6353F"/>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24" name="Freeform 14">
                  <a:extLst>
                    <a:ext uri="{FF2B5EF4-FFF2-40B4-BE49-F238E27FC236}">
                      <a16:creationId xmlns="" xmlns:a16="http://schemas.microsoft.com/office/drawing/2014/main" id="{205D0928-C677-4B0B-ABE9-E66BCB8A8319}"/>
                    </a:ext>
                  </a:extLst>
                </p:cNvPr>
                <p:cNvSpPr>
                  <a:spLocks noEditPoints="1"/>
                </p:cNvSpPr>
                <p:nvPr/>
              </p:nvSpPr>
              <p:spPr>
                <a:xfrm>
                  <a:off x="8254350" y="468227"/>
                  <a:ext cx="321776" cy="268147"/>
                </a:xfrm>
                <a:custGeom>
                  <a:avLst/>
                  <a:gdLst/>
                  <a:ahLst/>
                  <a:cxnLst>
                    <a:cxn ang="0">
                      <a:pos x="248143" y="256622"/>
                    </a:cxn>
                    <a:cxn ang="0">
                      <a:pos x="0" y="256622"/>
                    </a:cxn>
                    <a:cxn ang="0">
                      <a:pos x="128858" y="99115"/>
                    </a:cxn>
                    <a:cxn ang="0">
                      <a:pos x="123703" y="94505"/>
                    </a:cxn>
                    <a:cxn ang="0">
                      <a:pos x="234889" y="110639"/>
                    </a:cxn>
                    <a:cxn ang="0">
                      <a:pos x="13254" y="90663"/>
                    </a:cxn>
                    <a:cxn ang="0">
                      <a:pos x="88360" y="194387"/>
                    </a:cxn>
                    <a:cxn ang="0">
                      <a:pos x="41971" y="163654"/>
                    </a:cxn>
                    <a:cxn ang="0">
                      <a:pos x="41971" y="173642"/>
                    </a:cxn>
                    <a:cxn ang="0">
                      <a:pos x="134012" y="142909"/>
                    </a:cxn>
                    <a:cxn ang="0">
                      <a:pos x="41971" y="142909"/>
                    </a:cxn>
                    <a:cxn ang="0">
                      <a:pos x="134012" y="133689"/>
                    </a:cxn>
                    <a:cxn ang="0">
                      <a:pos x="237834" y="112176"/>
                    </a:cxn>
                    <a:cxn ang="0">
                      <a:pos x="237834" y="112176"/>
                    </a:cxn>
                    <a:cxn ang="0">
                      <a:pos x="238571" y="16903"/>
                    </a:cxn>
                    <a:cxn ang="0">
                      <a:pos x="145793" y="60698"/>
                    </a:cxn>
                    <a:cxn ang="0">
                      <a:pos x="251825" y="66845"/>
                    </a:cxn>
                    <a:cxn ang="0">
                      <a:pos x="161256" y="46100"/>
                    </a:cxn>
                    <a:cxn ang="0">
                      <a:pos x="254770" y="116786"/>
                    </a:cxn>
                    <a:cxn ang="0">
                      <a:pos x="291586" y="69918"/>
                    </a:cxn>
                    <a:cxn ang="0">
                      <a:pos x="301159" y="80675"/>
                    </a:cxn>
                    <a:cxn ang="0">
                      <a:pos x="296004" y="68381"/>
                    </a:cxn>
                    <a:cxn ang="0">
                      <a:pos x="293795" y="131384"/>
                    </a:cxn>
                    <a:cxn ang="0">
                      <a:pos x="293059" y="143678"/>
                    </a:cxn>
                    <a:cxn ang="0">
                      <a:pos x="303368" y="143678"/>
                    </a:cxn>
                    <a:cxn ang="0">
                      <a:pos x="302631" y="131384"/>
                    </a:cxn>
                    <a:cxn ang="0">
                      <a:pos x="301159" y="102956"/>
                    </a:cxn>
                    <a:cxn ang="0">
                      <a:pos x="148002" y="144446"/>
                    </a:cxn>
                    <a:cxn ang="0">
                      <a:pos x="161992" y="201302"/>
                    </a:cxn>
                    <a:cxn ang="0">
                      <a:pos x="167883" y="196692"/>
                    </a:cxn>
                    <a:cxn ang="0">
                      <a:pos x="170092" y="189777"/>
                    </a:cxn>
                    <a:cxn ang="0">
                      <a:pos x="176719" y="194387"/>
                    </a:cxn>
                    <a:cxn ang="0">
                      <a:pos x="181137" y="205144"/>
                    </a:cxn>
                    <a:cxn ang="0">
                      <a:pos x="187028" y="209754"/>
                    </a:cxn>
                    <a:cxn ang="0">
                      <a:pos x="196600" y="208217"/>
                    </a:cxn>
                    <a:cxn ang="0">
                      <a:pos x="195127" y="202839"/>
                    </a:cxn>
                    <a:cxn ang="0">
                      <a:pos x="189973" y="192082"/>
                    </a:cxn>
                    <a:cxn ang="0">
                      <a:pos x="183346" y="187472"/>
                    </a:cxn>
                    <a:cxn ang="0">
                      <a:pos x="199545" y="178252"/>
                    </a:cxn>
                    <a:cxn ang="0">
                      <a:pos x="192918" y="175947"/>
                    </a:cxn>
                    <a:cxn ang="0">
                      <a:pos x="188500" y="169801"/>
                    </a:cxn>
                    <a:cxn ang="0">
                      <a:pos x="181873" y="168264"/>
                    </a:cxn>
                    <a:cxn ang="0">
                      <a:pos x="177455" y="162118"/>
                    </a:cxn>
                    <a:cxn ang="0">
                      <a:pos x="170828" y="159813"/>
                    </a:cxn>
                    <a:cxn ang="0">
                      <a:pos x="166410" y="154434"/>
                    </a:cxn>
                    <a:cxn ang="0">
                      <a:pos x="159047" y="152129"/>
                    </a:cxn>
                    <a:cxn ang="0">
                      <a:pos x="154629" y="145983"/>
                    </a:cxn>
                    <a:cxn ang="0">
                      <a:pos x="29453" y="108334"/>
                    </a:cxn>
                    <a:cxn ang="0">
                      <a:pos x="29453" y="224352"/>
                    </a:cxn>
                  </a:cxnLst>
                  <a:rect l="0" t="0" r="0" b="0"/>
                  <a:pathLst>
                    <a:path w="437" h="349">
                      <a:moveTo>
                        <a:pt x="0" y="322"/>
                      </a:moveTo>
                      <a:lnTo>
                        <a:pt x="337" y="322"/>
                      </a:lnTo>
                      <a:lnTo>
                        <a:pt x="337" y="334"/>
                      </a:lnTo>
                      <a:cubicBezTo>
                        <a:pt x="337" y="342"/>
                        <a:pt x="331" y="349"/>
                        <a:pt x="323" y="349"/>
                      </a:cubicBezTo>
                      <a:lnTo>
                        <a:pt x="14" y="349"/>
                      </a:lnTo>
                      <a:cubicBezTo>
                        <a:pt x="6" y="349"/>
                        <a:pt x="0" y="342"/>
                        <a:pt x="0" y="334"/>
                      </a:cubicBezTo>
                      <a:lnTo>
                        <a:pt x="0" y="322"/>
                      </a:lnTo>
                      <a:close/>
                      <a:moveTo>
                        <a:pt x="168" y="123"/>
                      </a:moveTo>
                      <a:cubicBezTo>
                        <a:pt x="172" y="123"/>
                        <a:pt x="175" y="126"/>
                        <a:pt x="175" y="129"/>
                      </a:cubicBezTo>
                      <a:cubicBezTo>
                        <a:pt x="175" y="133"/>
                        <a:pt x="172" y="135"/>
                        <a:pt x="168" y="135"/>
                      </a:cubicBezTo>
                      <a:cubicBezTo>
                        <a:pt x="165" y="135"/>
                        <a:pt x="162" y="133"/>
                        <a:pt x="162" y="129"/>
                      </a:cubicBezTo>
                      <a:cubicBezTo>
                        <a:pt x="162" y="126"/>
                        <a:pt x="165" y="123"/>
                        <a:pt x="168" y="123"/>
                      </a:cubicBezTo>
                      <a:close/>
                      <a:moveTo>
                        <a:pt x="18" y="118"/>
                      </a:moveTo>
                      <a:lnTo>
                        <a:pt x="208" y="118"/>
                      </a:lnTo>
                      <a:cubicBezTo>
                        <a:pt x="246" y="120"/>
                        <a:pt x="283" y="128"/>
                        <a:pt x="319" y="144"/>
                      </a:cubicBezTo>
                      <a:lnTo>
                        <a:pt x="319" y="315"/>
                      </a:lnTo>
                      <a:lnTo>
                        <a:pt x="18" y="315"/>
                      </a:lnTo>
                      <a:lnTo>
                        <a:pt x="18" y="118"/>
                      </a:lnTo>
                      <a:close/>
                      <a:moveTo>
                        <a:pt x="57" y="239"/>
                      </a:moveTo>
                      <a:lnTo>
                        <a:pt x="120" y="239"/>
                      </a:lnTo>
                      <a:lnTo>
                        <a:pt x="120" y="253"/>
                      </a:lnTo>
                      <a:lnTo>
                        <a:pt x="57" y="253"/>
                      </a:lnTo>
                      <a:lnTo>
                        <a:pt x="57" y="239"/>
                      </a:lnTo>
                      <a:close/>
                      <a:moveTo>
                        <a:pt x="57" y="213"/>
                      </a:moveTo>
                      <a:lnTo>
                        <a:pt x="182" y="213"/>
                      </a:lnTo>
                      <a:lnTo>
                        <a:pt x="182" y="226"/>
                      </a:lnTo>
                      <a:lnTo>
                        <a:pt x="57" y="226"/>
                      </a:lnTo>
                      <a:lnTo>
                        <a:pt x="57" y="213"/>
                      </a:lnTo>
                      <a:close/>
                      <a:moveTo>
                        <a:pt x="57" y="186"/>
                      </a:moveTo>
                      <a:lnTo>
                        <a:pt x="182" y="186"/>
                      </a:lnTo>
                      <a:lnTo>
                        <a:pt x="182" y="200"/>
                      </a:lnTo>
                      <a:lnTo>
                        <a:pt x="57" y="200"/>
                      </a:lnTo>
                      <a:lnTo>
                        <a:pt x="57" y="186"/>
                      </a:lnTo>
                      <a:close/>
                      <a:moveTo>
                        <a:pt x="57" y="160"/>
                      </a:moveTo>
                      <a:lnTo>
                        <a:pt x="182" y="160"/>
                      </a:lnTo>
                      <a:lnTo>
                        <a:pt x="182" y="174"/>
                      </a:lnTo>
                      <a:lnTo>
                        <a:pt x="57" y="174"/>
                      </a:lnTo>
                      <a:lnTo>
                        <a:pt x="57" y="160"/>
                      </a:lnTo>
                      <a:close/>
                      <a:moveTo>
                        <a:pt x="323" y="146"/>
                      </a:moveTo>
                      <a:cubicBezTo>
                        <a:pt x="328" y="148"/>
                        <a:pt x="339" y="154"/>
                        <a:pt x="342" y="156"/>
                      </a:cubicBezTo>
                      <a:cubicBezTo>
                        <a:pt x="350" y="161"/>
                        <a:pt x="330" y="164"/>
                        <a:pt x="323" y="165"/>
                      </a:cubicBezTo>
                      <a:lnTo>
                        <a:pt x="323" y="146"/>
                      </a:lnTo>
                      <a:close/>
                      <a:moveTo>
                        <a:pt x="396" y="91"/>
                      </a:moveTo>
                      <a:cubicBezTo>
                        <a:pt x="377" y="71"/>
                        <a:pt x="359" y="50"/>
                        <a:pt x="341" y="30"/>
                      </a:cubicBezTo>
                      <a:cubicBezTo>
                        <a:pt x="335" y="23"/>
                        <a:pt x="332" y="23"/>
                        <a:pt x="324" y="22"/>
                      </a:cubicBezTo>
                      <a:lnTo>
                        <a:pt x="133" y="1"/>
                      </a:lnTo>
                      <a:cubicBezTo>
                        <a:pt x="129" y="0"/>
                        <a:pt x="128" y="3"/>
                        <a:pt x="130" y="6"/>
                      </a:cubicBezTo>
                      <a:lnTo>
                        <a:pt x="198" y="79"/>
                      </a:lnTo>
                      <a:cubicBezTo>
                        <a:pt x="209" y="57"/>
                        <a:pt x="217" y="46"/>
                        <a:pt x="251" y="50"/>
                      </a:cubicBezTo>
                      <a:cubicBezTo>
                        <a:pt x="275" y="53"/>
                        <a:pt x="292" y="58"/>
                        <a:pt x="314" y="66"/>
                      </a:cubicBezTo>
                      <a:cubicBezTo>
                        <a:pt x="328" y="72"/>
                        <a:pt x="335" y="76"/>
                        <a:pt x="342" y="87"/>
                      </a:cubicBezTo>
                      <a:cubicBezTo>
                        <a:pt x="336" y="80"/>
                        <a:pt x="327" y="75"/>
                        <a:pt x="317" y="71"/>
                      </a:cubicBezTo>
                      <a:cubicBezTo>
                        <a:pt x="297" y="63"/>
                        <a:pt x="275" y="58"/>
                        <a:pt x="253" y="55"/>
                      </a:cubicBezTo>
                      <a:cubicBezTo>
                        <a:pt x="240" y="54"/>
                        <a:pt x="227" y="54"/>
                        <a:pt x="219" y="60"/>
                      </a:cubicBezTo>
                      <a:cubicBezTo>
                        <a:pt x="211" y="66"/>
                        <a:pt x="199" y="93"/>
                        <a:pt x="194" y="103"/>
                      </a:cubicBezTo>
                      <a:cubicBezTo>
                        <a:pt x="191" y="110"/>
                        <a:pt x="195" y="112"/>
                        <a:pt x="200" y="112"/>
                      </a:cubicBezTo>
                      <a:cubicBezTo>
                        <a:pt x="251" y="115"/>
                        <a:pt x="301" y="128"/>
                        <a:pt x="346" y="152"/>
                      </a:cubicBezTo>
                      <a:lnTo>
                        <a:pt x="347" y="126"/>
                      </a:lnTo>
                      <a:cubicBezTo>
                        <a:pt x="363" y="128"/>
                        <a:pt x="379" y="130"/>
                        <a:pt x="396" y="133"/>
                      </a:cubicBezTo>
                      <a:lnTo>
                        <a:pt x="396" y="91"/>
                      </a:lnTo>
                      <a:close/>
                      <a:moveTo>
                        <a:pt x="433" y="138"/>
                      </a:moveTo>
                      <a:cubicBezTo>
                        <a:pt x="435" y="138"/>
                        <a:pt x="437" y="135"/>
                        <a:pt x="435" y="133"/>
                      </a:cubicBezTo>
                      <a:cubicBezTo>
                        <a:pt x="426" y="124"/>
                        <a:pt x="417" y="114"/>
                        <a:pt x="409" y="105"/>
                      </a:cubicBezTo>
                      <a:lnTo>
                        <a:pt x="409" y="93"/>
                      </a:lnTo>
                      <a:cubicBezTo>
                        <a:pt x="409" y="91"/>
                        <a:pt x="407" y="90"/>
                        <a:pt x="405" y="90"/>
                      </a:cubicBezTo>
                      <a:lnTo>
                        <a:pt x="402" y="89"/>
                      </a:lnTo>
                      <a:lnTo>
                        <a:pt x="402" y="163"/>
                      </a:lnTo>
                      <a:cubicBezTo>
                        <a:pt x="400" y="163"/>
                        <a:pt x="400" y="164"/>
                        <a:pt x="400" y="165"/>
                      </a:cubicBezTo>
                      <a:lnTo>
                        <a:pt x="399" y="171"/>
                      </a:lnTo>
                      <a:cubicBezTo>
                        <a:pt x="399" y="173"/>
                        <a:pt x="400" y="174"/>
                        <a:pt x="400" y="176"/>
                      </a:cubicBezTo>
                      <a:lnTo>
                        <a:pt x="400" y="182"/>
                      </a:lnTo>
                      <a:cubicBezTo>
                        <a:pt x="400" y="184"/>
                        <a:pt x="399" y="185"/>
                        <a:pt x="398" y="187"/>
                      </a:cubicBezTo>
                      <a:lnTo>
                        <a:pt x="393" y="231"/>
                      </a:lnTo>
                      <a:cubicBezTo>
                        <a:pt x="396" y="236"/>
                        <a:pt x="414" y="236"/>
                        <a:pt x="417" y="231"/>
                      </a:cubicBezTo>
                      <a:lnTo>
                        <a:pt x="412" y="187"/>
                      </a:lnTo>
                      <a:cubicBezTo>
                        <a:pt x="412" y="185"/>
                        <a:pt x="411" y="184"/>
                        <a:pt x="411" y="182"/>
                      </a:cubicBezTo>
                      <a:lnTo>
                        <a:pt x="410" y="176"/>
                      </a:lnTo>
                      <a:cubicBezTo>
                        <a:pt x="410" y="174"/>
                        <a:pt x="412" y="174"/>
                        <a:pt x="411" y="171"/>
                      </a:cubicBezTo>
                      <a:lnTo>
                        <a:pt x="411" y="165"/>
                      </a:lnTo>
                      <a:cubicBezTo>
                        <a:pt x="411" y="164"/>
                        <a:pt x="410" y="163"/>
                        <a:pt x="409" y="163"/>
                      </a:cubicBezTo>
                      <a:lnTo>
                        <a:pt x="409" y="134"/>
                      </a:lnTo>
                      <a:cubicBezTo>
                        <a:pt x="417" y="135"/>
                        <a:pt x="425" y="137"/>
                        <a:pt x="433" y="138"/>
                      </a:cubicBezTo>
                      <a:close/>
                      <a:moveTo>
                        <a:pt x="206" y="187"/>
                      </a:moveTo>
                      <a:lnTo>
                        <a:pt x="201" y="188"/>
                      </a:lnTo>
                      <a:lnTo>
                        <a:pt x="217" y="267"/>
                      </a:lnTo>
                      <a:lnTo>
                        <a:pt x="221" y="266"/>
                      </a:lnTo>
                      <a:lnTo>
                        <a:pt x="220" y="262"/>
                      </a:lnTo>
                      <a:lnTo>
                        <a:pt x="224" y="261"/>
                      </a:lnTo>
                      <a:lnTo>
                        <a:pt x="224" y="257"/>
                      </a:lnTo>
                      <a:lnTo>
                        <a:pt x="228" y="256"/>
                      </a:lnTo>
                      <a:lnTo>
                        <a:pt x="227" y="252"/>
                      </a:lnTo>
                      <a:lnTo>
                        <a:pt x="231" y="251"/>
                      </a:lnTo>
                      <a:lnTo>
                        <a:pt x="231" y="247"/>
                      </a:lnTo>
                      <a:lnTo>
                        <a:pt x="235" y="246"/>
                      </a:lnTo>
                      <a:lnTo>
                        <a:pt x="236" y="253"/>
                      </a:lnTo>
                      <a:lnTo>
                        <a:pt x="240" y="253"/>
                      </a:lnTo>
                      <a:lnTo>
                        <a:pt x="241" y="260"/>
                      </a:lnTo>
                      <a:lnTo>
                        <a:pt x="245" y="260"/>
                      </a:lnTo>
                      <a:lnTo>
                        <a:pt x="246" y="267"/>
                      </a:lnTo>
                      <a:lnTo>
                        <a:pt x="250" y="266"/>
                      </a:lnTo>
                      <a:lnTo>
                        <a:pt x="251" y="274"/>
                      </a:lnTo>
                      <a:lnTo>
                        <a:pt x="254" y="273"/>
                      </a:lnTo>
                      <a:lnTo>
                        <a:pt x="255" y="277"/>
                      </a:lnTo>
                      <a:lnTo>
                        <a:pt x="267" y="275"/>
                      </a:lnTo>
                      <a:lnTo>
                        <a:pt x="267" y="271"/>
                      </a:lnTo>
                      <a:lnTo>
                        <a:pt x="270" y="271"/>
                      </a:lnTo>
                      <a:lnTo>
                        <a:pt x="268" y="263"/>
                      </a:lnTo>
                      <a:lnTo>
                        <a:pt x="265" y="264"/>
                      </a:lnTo>
                      <a:lnTo>
                        <a:pt x="263" y="257"/>
                      </a:lnTo>
                      <a:lnTo>
                        <a:pt x="259" y="257"/>
                      </a:lnTo>
                      <a:lnTo>
                        <a:pt x="258" y="250"/>
                      </a:lnTo>
                      <a:lnTo>
                        <a:pt x="254" y="251"/>
                      </a:lnTo>
                      <a:lnTo>
                        <a:pt x="253" y="243"/>
                      </a:lnTo>
                      <a:lnTo>
                        <a:pt x="249" y="244"/>
                      </a:lnTo>
                      <a:lnTo>
                        <a:pt x="248" y="240"/>
                      </a:lnTo>
                      <a:lnTo>
                        <a:pt x="272" y="235"/>
                      </a:lnTo>
                      <a:lnTo>
                        <a:pt x="271" y="232"/>
                      </a:lnTo>
                      <a:lnTo>
                        <a:pt x="267" y="233"/>
                      </a:lnTo>
                      <a:lnTo>
                        <a:pt x="267" y="228"/>
                      </a:lnTo>
                      <a:lnTo>
                        <a:pt x="262" y="229"/>
                      </a:lnTo>
                      <a:lnTo>
                        <a:pt x="262" y="225"/>
                      </a:lnTo>
                      <a:lnTo>
                        <a:pt x="257" y="226"/>
                      </a:lnTo>
                      <a:lnTo>
                        <a:pt x="256" y="221"/>
                      </a:lnTo>
                      <a:lnTo>
                        <a:pt x="252" y="222"/>
                      </a:lnTo>
                      <a:lnTo>
                        <a:pt x="251" y="218"/>
                      </a:lnTo>
                      <a:lnTo>
                        <a:pt x="247" y="219"/>
                      </a:lnTo>
                      <a:lnTo>
                        <a:pt x="246" y="215"/>
                      </a:lnTo>
                      <a:lnTo>
                        <a:pt x="242" y="215"/>
                      </a:lnTo>
                      <a:lnTo>
                        <a:pt x="241" y="211"/>
                      </a:lnTo>
                      <a:lnTo>
                        <a:pt x="237" y="212"/>
                      </a:lnTo>
                      <a:lnTo>
                        <a:pt x="236" y="208"/>
                      </a:lnTo>
                      <a:lnTo>
                        <a:pt x="232" y="208"/>
                      </a:lnTo>
                      <a:lnTo>
                        <a:pt x="231" y="204"/>
                      </a:lnTo>
                      <a:lnTo>
                        <a:pt x="227" y="205"/>
                      </a:lnTo>
                      <a:lnTo>
                        <a:pt x="226" y="201"/>
                      </a:lnTo>
                      <a:lnTo>
                        <a:pt x="221" y="202"/>
                      </a:lnTo>
                      <a:lnTo>
                        <a:pt x="221" y="197"/>
                      </a:lnTo>
                      <a:lnTo>
                        <a:pt x="216" y="198"/>
                      </a:lnTo>
                      <a:lnTo>
                        <a:pt x="215" y="194"/>
                      </a:lnTo>
                      <a:lnTo>
                        <a:pt x="211" y="195"/>
                      </a:lnTo>
                      <a:lnTo>
                        <a:pt x="210" y="190"/>
                      </a:lnTo>
                      <a:lnTo>
                        <a:pt x="207" y="191"/>
                      </a:lnTo>
                      <a:lnTo>
                        <a:pt x="206" y="187"/>
                      </a:lnTo>
                      <a:close/>
                      <a:moveTo>
                        <a:pt x="40" y="141"/>
                      </a:moveTo>
                      <a:lnTo>
                        <a:pt x="297" y="141"/>
                      </a:lnTo>
                      <a:lnTo>
                        <a:pt x="297" y="292"/>
                      </a:lnTo>
                      <a:lnTo>
                        <a:pt x="40" y="292"/>
                      </a:lnTo>
                      <a:lnTo>
                        <a:pt x="40" y="141"/>
                      </a:ln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nvGrpSpPr>
              <p:cNvPr id="25" name="组合 24">
                <a:extLst>
                  <a:ext uri="{FF2B5EF4-FFF2-40B4-BE49-F238E27FC236}">
                    <a16:creationId xmlns="" xmlns:a16="http://schemas.microsoft.com/office/drawing/2014/main" id="{EDE772D3-C617-4E93-B7A3-A606D04292F8}"/>
                  </a:ext>
                </a:extLst>
              </p:cNvPr>
              <p:cNvGrpSpPr/>
              <p:nvPr/>
            </p:nvGrpSpPr>
            <p:grpSpPr>
              <a:xfrm>
                <a:off x="10823599" y="577955"/>
                <a:ext cx="368108" cy="382389"/>
                <a:chOff x="10486350" y="391614"/>
                <a:chExt cx="421373" cy="437973"/>
              </a:xfrm>
            </p:grpSpPr>
            <p:sp>
              <p:nvSpPr>
                <p:cNvPr id="26" name="Oval 13">
                  <a:extLst>
                    <a:ext uri="{FF2B5EF4-FFF2-40B4-BE49-F238E27FC236}">
                      <a16:creationId xmlns="" xmlns:a16="http://schemas.microsoft.com/office/drawing/2014/main" id="{2F189F4C-BA54-45A4-9862-7045F21F7A3B}"/>
                    </a:ext>
                  </a:extLst>
                </p:cNvPr>
                <p:cNvSpPr/>
                <p:nvPr/>
              </p:nvSpPr>
              <p:spPr>
                <a:xfrm>
                  <a:off x="10486350" y="391614"/>
                  <a:ext cx="421373" cy="437973"/>
                </a:xfrm>
                <a:prstGeom prst="ellipse">
                  <a:avLst/>
                </a:prstGeom>
                <a:solidFill>
                  <a:srgbClr val="858585"/>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27" name="Freeform 15">
                  <a:extLst>
                    <a:ext uri="{FF2B5EF4-FFF2-40B4-BE49-F238E27FC236}">
                      <a16:creationId xmlns="" xmlns:a16="http://schemas.microsoft.com/office/drawing/2014/main" id="{17E2950D-1240-486B-84EF-65DB9100A6D5}"/>
                    </a:ext>
                  </a:extLst>
                </p:cNvPr>
                <p:cNvSpPr>
                  <a:spLocks noEditPoints="1"/>
                </p:cNvSpPr>
                <p:nvPr/>
              </p:nvSpPr>
              <p:spPr>
                <a:xfrm>
                  <a:off x="10532318" y="455458"/>
                  <a:ext cx="334545" cy="293685"/>
                </a:xfrm>
                <a:custGeom>
                  <a:avLst/>
                  <a:gdLst/>
                  <a:ahLst/>
                  <a:cxnLst>
                    <a:cxn ang="0">
                      <a:pos x="234329" y="182499"/>
                    </a:cxn>
                    <a:cxn ang="0">
                      <a:pos x="184958" y="182499"/>
                    </a:cxn>
                    <a:cxn ang="0">
                      <a:pos x="184958" y="233874"/>
                    </a:cxn>
                    <a:cxn ang="0">
                      <a:pos x="148850" y="233874"/>
                    </a:cxn>
                    <a:cxn ang="0">
                      <a:pos x="148850" y="182499"/>
                    </a:cxn>
                    <a:cxn ang="0">
                      <a:pos x="99479" y="182499"/>
                    </a:cxn>
                    <a:cxn ang="0">
                      <a:pos x="99479" y="144925"/>
                    </a:cxn>
                    <a:cxn ang="0">
                      <a:pos x="148850" y="144925"/>
                    </a:cxn>
                    <a:cxn ang="0">
                      <a:pos x="148850" y="93550"/>
                    </a:cxn>
                    <a:cxn ang="0">
                      <a:pos x="184958" y="93550"/>
                    </a:cxn>
                    <a:cxn ang="0">
                      <a:pos x="184958" y="144925"/>
                    </a:cxn>
                    <a:cxn ang="0">
                      <a:pos x="234329" y="144925"/>
                    </a:cxn>
                    <a:cxn ang="0">
                      <a:pos x="234329" y="182499"/>
                    </a:cxn>
                    <a:cxn ang="0">
                      <a:pos x="307280" y="94317"/>
                    </a:cxn>
                    <a:cxn ang="0">
                      <a:pos x="167273" y="69779"/>
                    </a:cxn>
                    <a:cxn ang="0">
                      <a:pos x="27265" y="94317"/>
                    </a:cxn>
                    <a:cxn ang="0">
                      <a:pos x="167273" y="293685"/>
                    </a:cxn>
                    <a:cxn ang="0">
                      <a:pos x="307280" y="94317"/>
                    </a:cxn>
                  </a:cxnLst>
                  <a:rect l="0" t="0" r="0" b="0"/>
                  <a:pathLst>
                    <a:path w="454" h="383">
                      <a:moveTo>
                        <a:pt x="318" y="238"/>
                      </a:moveTo>
                      <a:lnTo>
                        <a:pt x="251" y="238"/>
                      </a:lnTo>
                      <a:lnTo>
                        <a:pt x="251" y="305"/>
                      </a:lnTo>
                      <a:lnTo>
                        <a:pt x="202" y="305"/>
                      </a:lnTo>
                      <a:lnTo>
                        <a:pt x="202" y="238"/>
                      </a:lnTo>
                      <a:lnTo>
                        <a:pt x="135" y="238"/>
                      </a:lnTo>
                      <a:lnTo>
                        <a:pt x="135" y="189"/>
                      </a:lnTo>
                      <a:lnTo>
                        <a:pt x="202" y="189"/>
                      </a:lnTo>
                      <a:lnTo>
                        <a:pt x="202" y="122"/>
                      </a:lnTo>
                      <a:lnTo>
                        <a:pt x="251" y="122"/>
                      </a:lnTo>
                      <a:lnTo>
                        <a:pt x="251" y="189"/>
                      </a:lnTo>
                      <a:lnTo>
                        <a:pt x="318" y="189"/>
                      </a:lnTo>
                      <a:lnTo>
                        <a:pt x="318" y="238"/>
                      </a:lnTo>
                      <a:close/>
                      <a:moveTo>
                        <a:pt x="417" y="123"/>
                      </a:moveTo>
                      <a:cubicBezTo>
                        <a:pt x="384" y="0"/>
                        <a:pt x="249" y="77"/>
                        <a:pt x="227" y="91"/>
                      </a:cubicBezTo>
                      <a:cubicBezTo>
                        <a:pt x="204" y="77"/>
                        <a:pt x="69" y="1"/>
                        <a:pt x="37" y="123"/>
                      </a:cubicBezTo>
                      <a:cubicBezTo>
                        <a:pt x="0" y="265"/>
                        <a:pt x="226" y="382"/>
                        <a:pt x="227" y="383"/>
                      </a:cubicBezTo>
                      <a:cubicBezTo>
                        <a:pt x="227" y="383"/>
                        <a:pt x="454" y="263"/>
                        <a:pt x="417" y="123"/>
                      </a:cubicBez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nvGrpSpPr>
              <p:cNvPr id="31" name="组合 30">
                <a:extLst>
                  <a:ext uri="{FF2B5EF4-FFF2-40B4-BE49-F238E27FC236}">
                    <a16:creationId xmlns="" xmlns:a16="http://schemas.microsoft.com/office/drawing/2014/main" id="{96699630-266A-4CAD-B49F-9B7E0B518B31}"/>
                  </a:ext>
                </a:extLst>
              </p:cNvPr>
              <p:cNvGrpSpPr/>
              <p:nvPr/>
            </p:nvGrpSpPr>
            <p:grpSpPr>
              <a:xfrm>
                <a:off x="9676434" y="577955"/>
                <a:ext cx="366522" cy="382389"/>
                <a:chOff x="9338428" y="391614"/>
                <a:chExt cx="420096" cy="437973"/>
              </a:xfrm>
            </p:grpSpPr>
            <p:sp>
              <p:nvSpPr>
                <p:cNvPr id="32" name="Oval 12">
                  <a:extLst>
                    <a:ext uri="{FF2B5EF4-FFF2-40B4-BE49-F238E27FC236}">
                      <a16:creationId xmlns="" xmlns:a16="http://schemas.microsoft.com/office/drawing/2014/main" id="{F38E3F48-55B1-421F-9CC0-A9C79CF923E7}"/>
                    </a:ext>
                  </a:extLst>
                </p:cNvPr>
                <p:cNvSpPr/>
                <p:nvPr/>
              </p:nvSpPr>
              <p:spPr>
                <a:xfrm>
                  <a:off x="9338428" y="391614"/>
                  <a:ext cx="420096" cy="437973"/>
                </a:xfrm>
                <a:prstGeom prst="ellipse">
                  <a:avLst/>
                </a:prstGeom>
                <a:solidFill>
                  <a:srgbClr val="FDB402"/>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33" name="Freeform 19">
                  <a:extLst>
                    <a:ext uri="{FF2B5EF4-FFF2-40B4-BE49-F238E27FC236}">
                      <a16:creationId xmlns="" xmlns:a16="http://schemas.microsoft.com/office/drawing/2014/main" id="{F9E38022-4EEC-44AD-914E-E332446E739C}"/>
                    </a:ext>
                  </a:extLst>
                </p:cNvPr>
                <p:cNvSpPr>
                  <a:spLocks noEditPoints="1"/>
                </p:cNvSpPr>
                <p:nvPr/>
              </p:nvSpPr>
              <p:spPr>
                <a:xfrm>
                  <a:off x="9398442" y="495042"/>
                  <a:ext cx="315391" cy="277085"/>
                </a:xfrm>
                <a:custGeom>
                  <a:avLst/>
                  <a:gdLst/>
                  <a:ahLst/>
                  <a:cxnLst>
                    <a:cxn ang="0">
                      <a:pos x="165064" y="270177"/>
                    </a:cxn>
                    <a:cxn ang="0">
                      <a:pos x="307285" y="80593"/>
                    </a:cxn>
                    <a:cxn ang="0">
                      <a:pos x="298442" y="76755"/>
                    </a:cxn>
                    <a:cxn ang="0">
                      <a:pos x="212226" y="77522"/>
                    </a:cxn>
                    <a:cxn ang="0">
                      <a:pos x="165064" y="270177"/>
                    </a:cxn>
                    <a:cxn ang="0">
                      <a:pos x="310233" y="80593"/>
                    </a:cxn>
                    <a:cxn ang="0">
                      <a:pos x="310233" y="80593"/>
                    </a:cxn>
                    <a:cxn ang="0">
                      <a:pos x="5158" y="79057"/>
                    </a:cxn>
                    <a:cxn ang="0">
                      <a:pos x="146642" y="267107"/>
                    </a:cxn>
                    <a:cxn ang="0">
                      <a:pos x="100955" y="76755"/>
                    </a:cxn>
                    <a:cxn ang="0">
                      <a:pos x="16949" y="77522"/>
                    </a:cxn>
                    <a:cxn ang="0">
                      <a:pos x="5158" y="79057"/>
                    </a:cxn>
                    <a:cxn ang="0">
                      <a:pos x="145905" y="270945"/>
                    </a:cxn>
                    <a:cxn ang="0">
                      <a:pos x="145905" y="270945"/>
                    </a:cxn>
                    <a:cxn ang="0">
                      <a:pos x="156222" y="271712"/>
                    </a:cxn>
                    <a:cxn ang="0">
                      <a:pos x="204857" y="77522"/>
                    </a:cxn>
                    <a:cxn ang="0">
                      <a:pos x="202646" y="80593"/>
                    </a:cxn>
                    <a:cxn ang="0">
                      <a:pos x="108324" y="77522"/>
                    </a:cxn>
                    <a:cxn ang="0">
                      <a:pos x="156222" y="271712"/>
                    </a:cxn>
                    <a:cxn ang="0">
                      <a:pos x="220332" y="69847"/>
                    </a:cxn>
                    <a:cxn ang="0">
                      <a:pos x="313917" y="69847"/>
                    </a:cxn>
                    <a:cxn ang="0">
                      <a:pos x="259387" y="768"/>
                    </a:cxn>
                    <a:cxn ang="0">
                      <a:pos x="220332" y="69847"/>
                    </a:cxn>
                    <a:cxn ang="0">
                      <a:pos x="0" y="68312"/>
                    </a:cxn>
                    <a:cxn ang="0">
                      <a:pos x="92112" y="69847"/>
                    </a:cxn>
                    <a:cxn ang="0">
                      <a:pos x="54530" y="0"/>
                    </a:cxn>
                    <a:cxn ang="0">
                      <a:pos x="0" y="68312"/>
                    </a:cxn>
                    <a:cxn ang="0">
                      <a:pos x="109060" y="69847"/>
                    </a:cxn>
                    <a:cxn ang="0">
                      <a:pos x="203383" y="69079"/>
                    </a:cxn>
                    <a:cxn ang="0">
                      <a:pos x="155485" y="1535"/>
                    </a:cxn>
                    <a:cxn ang="0">
                      <a:pos x="109060" y="69847"/>
                    </a:cxn>
                    <a:cxn ang="0">
                      <a:pos x="101691" y="71382"/>
                    </a:cxn>
                    <a:cxn ang="0">
                      <a:pos x="148853" y="768"/>
                    </a:cxn>
                    <a:cxn ang="0">
                      <a:pos x="61162" y="1535"/>
                    </a:cxn>
                    <a:cxn ang="0">
                      <a:pos x="101691" y="71382"/>
                    </a:cxn>
                    <a:cxn ang="0">
                      <a:pos x="212963" y="71382"/>
                    </a:cxn>
                    <a:cxn ang="0">
                      <a:pos x="250544" y="768"/>
                    </a:cxn>
                    <a:cxn ang="0">
                      <a:pos x="165801" y="2303"/>
                    </a:cxn>
                    <a:cxn ang="0">
                      <a:pos x="212963" y="71382"/>
                    </a:cxn>
                  </a:cxnLst>
                  <a:rect l="0" t="0" r="0" b="0"/>
                  <a:pathLst>
                    <a:path w="428" h="361">
                      <a:moveTo>
                        <a:pt x="224" y="352"/>
                      </a:moveTo>
                      <a:lnTo>
                        <a:pt x="417" y="105"/>
                      </a:lnTo>
                      <a:cubicBezTo>
                        <a:pt x="412" y="102"/>
                        <a:pt x="413" y="100"/>
                        <a:pt x="405" y="100"/>
                      </a:cubicBezTo>
                      <a:lnTo>
                        <a:pt x="288" y="101"/>
                      </a:lnTo>
                      <a:lnTo>
                        <a:pt x="224" y="352"/>
                      </a:lnTo>
                      <a:close/>
                      <a:moveTo>
                        <a:pt x="421" y="105"/>
                      </a:moveTo>
                      <a:cubicBezTo>
                        <a:pt x="428" y="97"/>
                        <a:pt x="414" y="113"/>
                        <a:pt x="421" y="105"/>
                      </a:cubicBezTo>
                      <a:close/>
                      <a:moveTo>
                        <a:pt x="7" y="103"/>
                      </a:moveTo>
                      <a:lnTo>
                        <a:pt x="199" y="348"/>
                      </a:lnTo>
                      <a:lnTo>
                        <a:pt x="137" y="100"/>
                      </a:lnTo>
                      <a:lnTo>
                        <a:pt x="23" y="101"/>
                      </a:lnTo>
                      <a:lnTo>
                        <a:pt x="7" y="103"/>
                      </a:lnTo>
                      <a:close/>
                      <a:moveTo>
                        <a:pt x="198" y="353"/>
                      </a:moveTo>
                      <a:cubicBezTo>
                        <a:pt x="205" y="361"/>
                        <a:pt x="191" y="345"/>
                        <a:pt x="198" y="353"/>
                      </a:cubicBezTo>
                      <a:close/>
                      <a:moveTo>
                        <a:pt x="212" y="354"/>
                      </a:moveTo>
                      <a:lnTo>
                        <a:pt x="278" y="101"/>
                      </a:lnTo>
                      <a:lnTo>
                        <a:pt x="275" y="105"/>
                      </a:lnTo>
                      <a:lnTo>
                        <a:pt x="147" y="101"/>
                      </a:lnTo>
                      <a:lnTo>
                        <a:pt x="212" y="354"/>
                      </a:lnTo>
                      <a:close/>
                      <a:moveTo>
                        <a:pt x="299" y="91"/>
                      </a:moveTo>
                      <a:lnTo>
                        <a:pt x="426" y="91"/>
                      </a:lnTo>
                      <a:lnTo>
                        <a:pt x="352" y="1"/>
                      </a:lnTo>
                      <a:lnTo>
                        <a:pt x="299" y="91"/>
                      </a:lnTo>
                      <a:close/>
                      <a:moveTo>
                        <a:pt x="0" y="89"/>
                      </a:moveTo>
                      <a:lnTo>
                        <a:pt x="125" y="91"/>
                      </a:lnTo>
                      <a:lnTo>
                        <a:pt x="74" y="0"/>
                      </a:lnTo>
                      <a:lnTo>
                        <a:pt x="0" y="89"/>
                      </a:lnTo>
                      <a:close/>
                      <a:moveTo>
                        <a:pt x="148" y="91"/>
                      </a:moveTo>
                      <a:lnTo>
                        <a:pt x="276" y="90"/>
                      </a:lnTo>
                      <a:lnTo>
                        <a:pt x="211" y="2"/>
                      </a:lnTo>
                      <a:lnTo>
                        <a:pt x="148" y="91"/>
                      </a:lnTo>
                      <a:close/>
                      <a:moveTo>
                        <a:pt x="138" y="93"/>
                      </a:moveTo>
                      <a:lnTo>
                        <a:pt x="202" y="1"/>
                      </a:lnTo>
                      <a:lnTo>
                        <a:pt x="83" y="2"/>
                      </a:lnTo>
                      <a:lnTo>
                        <a:pt x="138" y="93"/>
                      </a:lnTo>
                      <a:close/>
                      <a:moveTo>
                        <a:pt x="289" y="93"/>
                      </a:moveTo>
                      <a:lnTo>
                        <a:pt x="340" y="1"/>
                      </a:lnTo>
                      <a:lnTo>
                        <a:pt x="225" y="3"/>
                      </a:lnTo>
                      <a:lnTo>
                        <a:pt x="289" y="93"/>
                      </a:ln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cxnSp>
          <p:nvCxnSpPr>
            <p:cNvPr id="4" name="直接连接符 3">
              <a:extLst>
                <a:ext uri="{FF2B5EF4-FFF2-40B4-BE49-F238E27FC236}">
                  <a16:creationId xmlns="" xmlns:a16="http://schemas.microsoft.com/office/drawing/2014/main" id="{6FD08865-C378-4B20-8EA7-0F026FB4E179}"/>
                </a:ext>
              </a:extLst>
            </p:cNvPr>
            <p:cNvCxnSpPr/>
            <p:nvPr/>
          </p:nvCxnSpPr>
          <p:spPr>
            <a:xfrm>
              <a:off x="1762699" y="1002621"/>
              <a:ext cx="10429301" cy="0"/>
            </a:xfrm>
            <a:prstGeom prst="line">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
        <p:nvSpPr>
          <p:cNvPr id="3" name="TextBox 2"/>
          <p:cNvSpPr txBox="1"/>
          <p:nvPr/>
        </p:nvSpPr>
        <p:spPr>
          <a:xfrm>
            <a:off x="6659246" y="319757"/>
            <a:ext cx="733892" cy="307777"/>
          </a:xfrm>
          <a:prstGeom prst="rect">
            <a:avLst/>
          </a:prstGeom>
          <a:noFill/>
        </p:spPr>
        <p:txBody>
          <a:bodyPr wrap="square" rtlCol="0">
            <a:spAutoFit/>
          </a:bodyPr>
          <a:lstStyle/>
          <a:p>
            <a:r>
              <a:rPr lang="zh-CN" altLang="en-US" sz="1400" b="1" dirty="0" smtClean="0"/>
              <a:t>智能</a:t>
            </a:r>
            <a:endParaRPr lang="zh-CN" altLang="en-US" sz="1400" b="1" dirty="0"/>
          </a:p>
        </p:txBody>
      </p:sp>
      <p:sp>
        <p:nvSpPr>
          <p:cNvPr id="35" name="TextBox 34"/>
          <p:cNvSpPr txBox="1"/>
          <p:nvPr/>
        </p:nvSpPr>
        <p:spPr>
          <a:xfrm>
            <a:off x="7545538" y="319757"/>
            <a:ext cx="733892" cy="307777"/>
          </a:xfrm>
          <a:prstGeom prst="rect">
            <a:avLst/>
          </a:prstGeom>
          <a:noFill/>
        </p:spPr>
        <p:txBody>
          <a:bodyPr wrap="square" rtlCol="0">
            <a:spAutoFit/>
          </a:bodyPr>
          <a:lstStyle/>
          <a:p>
            <a:r>
              <a:rPr lang="zh-CN" altLang="en-US" sz="1400" b="1" dirty="0"/>
              <a:t>高效</a:t>
            </a:r>
          </a:p>
        </p:txBody>
      </p:sp>
      <p:sp>
        <p:nvSpPr>
          <p:cNvPr id="36" name="TextBox 35"/>
          <p:cNvSpPr txBox="1"/>
          <p:nvPr/>
        </p:nvSpPr>
        <p:spPr>
          <a:xfrm>
            <a:off x="8414842" y="329733"/>
            <a:ext cx="733892" cy="307777"/>
          </a:xfrm>
          <a:prstGeom prst="rect">
            <a:avLst/>
          </a:prstGeom>
          <a:noFill/>
        </p:spPr>
        <p:txBody>
          <a:bodyPr wrap="square" rtlCol="0">
            <a:spAutoFit/>
          </a:bodyPr>
          <a:lstStyle/>
          <a:p>
            <a:r>
              <a:rPr lang="zh-CN" altLang="en-US" sz="1400" b="1" dirty="0" smtClean="0"/>
              <a:t>成本</a:t>
            </a:r>
            <a:endParaRPr lang="zh-CN" altLang="en-US" sz="1400" b="1" dirty="0"/>
          </a:p>
        </p:txBody>
      </p:sp>
      <p:sp>
        <p:nvSpPr>
          <p:cNvPr id="6" name="矩形 5"/>
          <p:cNvSpPr/>
          <p:nvPr/>
        </p:nvSpPr>
        <p:spPr>
          <a:xfrm>
            <a:off x="1257300" y="139096"/>
            <a:ext cx="4185761" cy="461665"/>
          </a:xfrm>
          <a:prstGeom prst="rect">
            <a:avLst/>
          </a:prstGeom>
        </p:spPr>
        <p:txBody>
          <a:bodyPr wrap="none">
            <a:spAutoFit/>
          </a:bodyPr>
          <a:lstStyle/>
          <a:p>
            <a:r>
              <a:rPr lang="zh-CN" altLang="en-US" sz="2400" dirty="0" smtClean="0"/>
              <a:t>三</a:t>
            </a:r>
            <a:r>
              <a:rPr lang="zh-CN" altLang="zh-CN" sz="2400" dirty="0" smtClean="0"/>
              <a:t>、</a:t>
            </a:r>
            <a:r>
              <a:rPr lang="zh-CN" altLang="zh-CN" sz="2400" dirty="0"/>
              <a:t>北斗发展背景与发展历程</a:t>
            </a:r>
          </a:p>
        </p:txBody>
      </p:sp>
      <p:sp>
        <p:nvSpPr>
          <p:cNvPr id="7" name="矩形 6"/>
          <p:cNvSpPr/>
          <p:nvPr/>
        </p:nvSpPr>
        <p:spPr>
          <a:xfrm>
            <a:off x="4610662" y="1491627"/>
            <a:ext cx="4281817" cy="3323987"/>
          </a:xfrm>
          <a:prstGeom prst="rect">
            <a:avLst/>
          </a:prstGeom>
        </p:spPr>
        <p:txBody>
          <a:bodyPr wrap="square">
            <a:spAutoFit/>
          </a:bodyPr>
          <a:lstStyle/>
          <a:p>
            <a:pPr>
              <a:lnSpc>
                <a:spcPct val="150000"/>
              </a:lnSpc>
            </a:pPr>
            <a:r>
              <a:rPr lang="zh-CN" altLang="zh-CN" sz="2000" dirty="0"/>
              <a:t>北斗二号系统在兼容北斗一号系统技术体制基础上，增加无源定位体制，采取广播式服务也保留了位置报告、短报文通信服务，为亚太地区用户提供定位、测速、授时和短报文通信服务，成为国际卫星导航系统四大服务商之一。</a:t>
            </a:r>
            <a:endParaRPr lang="zh-CN" altLang="en-US" sz="2000" dirty="0"/>
          </a:p>
        </p:txBody>
      </p:sp>
      <p:pic>
        <p:nvPicPr>
          <p:cNvPr id="16386" name="Picture 2" descr="https://nimg.ws.126.net/?url=http%3A%2F%2Fdingyue.ws.126.net%2F2021%2F1231%2F136b1389j00r4yiut000tc000hs008cm.jpg&amp;thumbnail=650x2147483647&amp;quality=80&amp;type=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8011" y="2166416"/>
            <a:ext cx="4212077" cy="197441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8531440"/>
      </p:ext>
    </p:extLst>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 xmlns:a16="http://schemas.microsoft.com/office/drawing/2014/main" id="{1495F301-5D58-44A0-870C-E58C0EABD36A}"/>
              </a:ext>
            </a:extLst>
          </p:cNvPr>
          <p:cNvGrpSpPr/>
          <p:nvPr/>
        </p:nvGrpSpPr>
        <p:grpSpPr>
          <a:xfrm>
            <a:off x="-10552" y="-10550"/>
            <a:ext cx="9154552" cy="762516"/>
            <a:chOff x="-14069" y="-14067"/>
            <a:chExt cx="12206069" cy="1016688"/>
          </a:xfrm>
        </p:grpSpPr>
        <p:grpSp>
          <p:nvGrpSpPr>
            <p:cNvPr id="16" name="组合 15"/>
            <p:cNvGrpSpPr/>
            <p:nvPr/>
          </p:nvGrpSpPr>
          <p:grpSpPr>
            <a:xfrm>
              <a:off x="-14069" y="-14067"/>
              <a:ext cx="1690469" cy="1016688"/>
              <a:chOff x="-14069" y="-14068"/>
              <a:chExt cx="8860302" cy="6886134"/>
            </a:xfrm>
          </p:grpSpPr>
          <p:sp>
            <p:nvSpPr>
              <p:cNvPr id="17" name="直角三角形 16"/>
              <p:cNvSpPr/>
              <p:nvPr/>
            </p:nvSpPr>
            <p:spPr>
              <a:xfrm rot="5400000">
                <a:off x="-1740877" y="1740877"/>
                <a:ext cx="6858000" cy="3376246"/>
              </a:xfrm>
              <a:prstGeom prst="r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任意多边形 17"/>
              <p:cNvSpPr/>
              <p:nvPr/>
            </p:nvSpPr>
            <p:spPr>
              <a:xfrm>
                <a:off x="-14069" y="-2"/>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FDB4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2712719" y="-14068"/>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E635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 name="组合 1">
              <a:extLst>
                <a:ext uri="{FF2B5EF4-FFF2-40B4-BE49-F238E27FC236}">
                  <a16:creationId xmlns="" xmlns:a16="http://schemas.microsoft.com/office/drawing/2014/main" id="{F16F4591-60E9-4C9B-AF90-257FD1CF5AAD}"/>
                </a:ext>
              </a:extLst>
            </p:cNvPr>
            <p:cNvGrpSpPr/>
            <p:nvPr/>
          </p:nvGrpSpPr>
          <p:grpSpPr>
            <a:xfrm>
              <a:off x="8510887" y="453634"/>
              <a:ext cx="2671958" cy="382389"/>
              <a:chOff x="8519749" y="577955"/>
              <a:chExt cx="2671958" cy="382389"/>
            </a:xfrm>
          </p:grpSpPr>
          <p:grpSp>
            <p:nvGrpSpPr>
              <p:cNvPr id="22" name="组合 21">
                <a:extLst>
                  <a:ext uri="{FF2B5EF4-FFF2-40B4-BE49-F238E27FC236}">
                    <a16:creationId xmlns="" xmlns:a16="http://schemas.microsoft.com/office/drawing/2014/main" id="{3572C76C-95D1-4FF5-BB80-B735C985DE2B}"/>
                  </a:ext>
                </a:extLst>
              </p:cNvPr>
              <p:cNvGrpSpPr/>
              <p:nvPr/>
            </p:nvGrpSpPr>
            <p:grpSpPr>
              <a:xfrm>
                <a:off x="8519749" y="577955"/>
                <a:ext cx="368108" cy="382389"/>
                <a:chOff x="8181567" y="391614"/>
                <a:chExt cx="420096" cy="437973"/>
              </a:xfrm>
            </p:grpSpPr>
            <p:sp>
              <p:nvSpPr>
                <p:cNvPr id="23" name="Oval 11">
                  <a:extLst>
                    <a:ext uri="{FF2B5EF4-FFF2-40B4-BE49-F238E27FC236}">
                      <a16:creationId xmlns="" xmlns:a16="http://schemas.microsoft.com/office/drawing/2014/main" id="{B2E6A8A3-322E-4A52-8E71-C45B316F5C18}"/>
                    </a:ext>
                  </a:extLst>
                </p:cNvPr>
                <p:cNvSpPr/>
                <p:nvPr/>
              </p:nvSpPr>
              <p:spPr>
                <a:xfrm>
                  <a:off x="8181567" y="391614"/>
                  <a:ext cx="420096" cy="437973"/>
                </a:xfrm>
                <a:prstGeom prst="ellipse">
                  <a:avLst/>
                </a:prstGeom>
                <a:solidFill>
                  <a:srgbClr val="E6353F"/>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24" name="Freeform 14">
                  <a:extLst>
                    <a:ext uri="{FF2B5EF4-FFF2-40B4-BE49-F238E27FC236}">
                      <a16:creationId xmlns="" xmlns:a16="http://schemas.microsoft.com/office/drawing/2014/main" id="{205D0928-C677-4B0B-ABE9-E66BCB8A8319}"/>
                    </a:ext>
                  </a:extLst>
                </p:cNvPr>
                <p:cNvSpPr>
                  <a:spLocks noEditPoints="1"/>
                </p:cNvSpPr>
                <p:nvPr/>
              </p:nvSpPr>
              <p:spPr>
                <a:xfrm>
                  <a:off x="8254350" y="468227"/>
                  <a:ext cx="321776" cy="268147"/>
                </a:xfrm>
                <a:custGeom>
                  <a:avLst/>
                  <a:gdLst/>
                  <a:ahLst/>
                  <a:cxnLst>
                    <a:cxn ang="0">
                      <a:pos x="248143" y="256622"/>
                    </a:cxn>
                    <a:cxn ang="0">
                      <a:pos x="0" y="256622"/>
                    </a:cxn>
                    <a:cxn ang="0">
                      <a:pos x="128858" y="99115"/>
                    </a:cxn>
                    <a:cxn ang="0">
                      <a:pos x="123703" y="94505"/>
                    </a:cxn>
                    <a:cxn ang="0">
                      <a:pos x="234889" y="110639"/>
                    </a:cxn>
                    <a:cxn ang="0">
                      <a:pos x="13254" y="90663"/>
                    </a:cxn>
                    <a:cxn ang="0">
                      <a:pos x="88360" y="194387"/>
                    </a:cxn>
                    <a:cxn ang="0">
                      <a:pos x="41971" y="163654"/>
                    </a:cxn>
                    <a:cxn ang="0">
                      <a:pos x="41971" y="173642"/>
                    </a:cxn>
                    <a:cxn ang="0">
                      <a:pos x="134012" y="142909"/>
                    </a:cxn>
                    <a:cxn ang="0">
                      <a:pos x="41971" y="142909"/>
                    </a:cxn>
                    <a:cxn ang="0">
                      <a:pos x="134012" y="133689"/>
                    </a:cxn>
                    <a:cxn ang="0">
                      <a:pos x="237834" y="112176"/>
                    </a:cxn>
                    <a:cxn ang="0">
                      <a:pos x="237834" y="112176"/>
                    </a:cxn>
                    <a:cxn ang="0">
                      <a:pos x="238571" y="16903"/>
                    </a:cxn>
                    <a:cxn ang="0">
                      <a:pos x="145793" y="60698"/>
                    </a:cxn>
                    <a:cxn ang="0">
                      <a:pos x="251825" y="66845"/>
                    </a:cxn>
                    <a:cxn ang="0">
                      <a:pos x="161256" y="46100"/>
                    </a:cxn>
                    <a:cxn ang="0">
                      <a:pos x="254770" y="116786"/>
                    </a:cxn>
                    <a:cxn ang="0">
                      <a:pos x="291586" y="69918"/>
                    </a:cxn>
                    <a:cxn ang="0">
                      <a:pos x="301159" y="80675"/>
                    </a:cxn>
                    <a:cxn ang="0">
                      <a:pos x="296004" y="68381"/>
                    </a:cxn>
                    <a:cxn ang="0">
                      <a:pos x="293795" y="131384"/>
                    </a:cxn>
                    <a:cxn ang="0">
                      <a:pos x="293059" y="143678"/>
                    </a:cxn>
                    <a:cxn ang="0">
                      <a:pos x="303368" y="143678"/>
                    </a:cxn>
                    <a:cxn ang="0">
                      <a:pos x="302631" y="131384"/>
                    </a:cxn>
                    <a:cxn ang="0">
                      <a:pos x="301159" y="102956"/>
                    </a:cxn>
                    <a:cxn ang="0">
                      <a:pos x="148002" y="144446"/>
                    </a:cxn>
                    <a:cxn ang="0">
                      <a:pos x="161992" y="201302"/>
                    </a:cxn>
                    <a:cxn ang="0">
                      <a:pos x="167883" y="196692"/>
                    </a:cxn>
                    <a:cxn ang="0">
                      <a:pos x="170092" y="189777"/>
                    </a:cxn>
                    <a:cxn ang="0">
                      <a:pos x="176719" y="194387"/>
                    </a:cxn>
                    <a:cxn ang="0">
                      <a:pos x="181137" y="205144"/>
                    </a:cxn>
                    <a:cxn ang="0">
                      <a:pos x="187028" y="209754"/>
                    </a:cxn>
                    <a:cxn ang="0">
                      <a:pos x="196600" y="208217"/>
                    </a:cxn>
                    <a:cxn ang="0">
                      <a:pos x="195127" y="202839"/>
                    </a:cxn>
                    <a:cxn ang="0">
                      <a:pos x="189973" y="192082"/>
                    </a:cxn>
                    <a:cxn ang="0">
                      <a:pos x="183346" y="187472"/>
                    </a:cxn>
                    <a:cxn ang="0">
                      <a:pos x="199545" y="178252"/>
                    </a:cxn>
                    <a:cxn ang="0">
                      <a:pos x="192918" y="175947"/>
                    </a:cxn>
                    <a:cxn ang="0">
                      <a:pos x="188500" y="169801"/>
                    </a:cxn>
                    <a:cxn ang="0">
                      <a:pos x="181873" y="168264"/>
                    </a:cxn>
                    <a:cxn ang="0">
                      <a:pos x="177455" y="162118"/>
                    </a:cxn>
                    <a:cxn ang="0">
                      <a:pos x="170828" y="159813"/>
                    </a:cxn>
                    <a:cxn ang="0">
                      <a:pos x="166410" y="154434"/>
                    </a:cxn>
                    <a:cxn ang="0">
                      <a:pos x="159047" y="152129"/>
                    </a:cxn>
                    <a:cxn ang="0">
                      <a:pos x="154629" y="145983"/>
                    </a:cxn>
                    <a:cxn ang="0">
                      <a:pos x="29453" y="108334"/>
                    </a:cxn>
                    <a:cxn ang="0">
                      <a:pos x="29453" y="224352"/>
                    </a:cxn>
                  </a:cxnLst>
                  <a:rect l="0" t="0" r="0" b="0"/>
                  <a:pathLst>
                    <a:path w="437" h="349">
                      <a:moveTo>
                        <a:pt x="0" y="322"/>
                      </a:moveTo>
                      <a:lnTo>
                        <a:pt x="337" y="322"/>
                      </a:lnTo>
                      <a:lnTo>
                        <a:pt x="337" y="334"/>
                      </a:lnTo>
                      <a:cubicBezTo>
                        <a:pt x="337" y="342"/>
                        <a:pt x="331" y="349"/>
                        <a:pt x="323" y="349"/>
                      </a:cubicBezTo>
                      <a:lnTo>
                        <a:pt x="14" y="349"/>
                      </a:lnTo>
                      <a:cubicBezTo>
                        <a:pt x="6" y="349"/>
                        <a:pt x="0" y="342"/>
                        <a:pt x="0" y="334"/>
                      </a:cubicBezTo>
                      <a:lnTo>
                        <a:pt x="0" y="322"/>
                      </a:lnTo>
                      <a:close/>
                      <a:moveTo>
                        <a:pt x="168" y="123"/>
                      </a:moveTo>
                      <a:cubicBezTo>
                        <a:pt x="172" y="123"/>
                        <a:pt x="175" y="126"/>
                        <a:pt x="175" y="129"/>
                      </a:cubicBezTo>
                      <a:cubicBezTo>
                        <a:pt x="175" y="133"/>
                        <a:pt x="172" y="135"/>
                        <a:pt x="168" y="135"/>
                      </a:cubicBezTo>
                      <a:cubicBezTo>
                        <a:pt x="165" y="135"/>
                        <a:pt x="162" y="133"/>
                        <a:pt x="162" y="129"/>
                      </a:cubicBezTo>
                      <a:cubicBezTo>
                        <a:pt x="162" y="126"/>
                        <a:pt x="165" y="123"/>
                        <a:pt x="168" y="123"/>
                      </a:cubicBezTo>
                      <a:close/>
                      <a:moveTo>
                        <a:pt x="18" y="118"/>
                      </a:moveTo>
                      <a:lnTo>
                        <a:pt x="208" y="118"/>
                      </a:lnTo>
                      <a:cubicBezTo>
                        <a:pt x="246" y="120"/>
                        <a:pt x="283" y="128"/>
                        <a:pt x="319" y="144"/>
                      </a:cubicBezTo>
                      <a:lnTo>
                        <a:pt x="319" y="315"/>
                      </a:lnTo>
                      <a:lnTo>
                        <a:pt x="18" y="315"/>
                      </a:lnTo>
                      <a:lnTo>
                        <a:pt x="18" y="118"/>
                      </a:lnTo>
                      <a:close/>
                      <a:moveTo>
                        <a:pt x="57" y="239"/>
                      </a:moveTo>
                      <a:lnTo>
                        <a:pt x="120" y="239"/>
                      </a:lnTo>
                      <a:lnTo>
                        <a:pt x="120" y="253"/>
                      </a:lnTo>
                      <a:lnTo>
                        <a:pt x="57" y="253"/>
                      </a:lnTo>
                      <a:lnTo>
                        <a:pt x="57" y="239"/>
                      </a:lnTo>
                      <a:close/>
                      <a:moveTo>
                        <a:pt x="57" y="213"/>
                      </a:moveTo>
                      <a:lnTo>
                        <a:pt x="182" y="213"/>
                      </a:lnTo>
                      <a:lnTo>
                        <a:pt x="182" y="226"/>
                      </a:lnTo>
                      <a:lnTo>
                        <a:pt x="57" y="226"/>
                      </a:lnTo>
                      <a:lnTo>
                        <a:pt x="57" y="213"/>
                      </a:lnTo>
                      <a:close/>
                      <a:moveTo>
                        <a:pt x="57" y="186"/>
                      </a:moveTo>
                      <a:lnTo>
                        <a:pt x="182" y="186"/>
                      </a:lnTo>
                      <a:lnTo>
                        <a:pt x="182" y="200"/>
                      </a:lnTo>
                      <a:lnTo>
                        <a:pt x="57" y="200"/>
                      </a:lnTo>
                      <a:lnTo>
                        <a:pt x="57" y="186"/>
                      </a:lnTo>
                      <a:close/>
                      <a:moveTo>
                        <a:pt x="57" y="160"/>
                      </a:moveTo>
                      <a:lnTo>
                        <a:pt x="182" y="160"/>
                      </a:lnTo>
                      <a:lnTo>
                        <a:pt x="182" y="174"/>
                      </a:lnTo>
                      <a:lnTo>
                        <a:pt x="57" y="174"/>
                      </a:lnTo>
                      <a:lnTo>
                        <a:pt x="57" y="160"/>
                      </a:lnTo>
                      <a:close/>
                      <a:moveTo>
                        <a:pt x="323" y="146"/>
                      </a:moveTo>
                      <a:cubicBezTo>
                        <a:pt x="328" y="148"/>
                        <a:pt x="339" y="154"/>
                        <a:pt x="342" y="156"/>
                      </a:cubicBezTo>
                      <a:cubicBezTo>
                        <a:pt x="350" y="161"/>
                        <a:pt x="330" y="164"/>
                        <a:pt x="323" y="165"/>
                      </a:cubicBezTo>
                      <a:lnTo>
                        <a:pt x="323" y="146"/>
                      </a:lnTo>
                      <a:close/>
                      <a:moveTo>
                        <a:pt x="396" y="91"/>
                      </a:moveTo>
                      <a:cubicBezTo>
                        <a:pt x="377" y="71"/>
                        <a:pt x="359" y="50"/>
                        <a:pt x="341" y="30"/>
                      </a:cubicBezTo>
                      <a:cubicBezTo>
                        <a:pt x="335" y="23"/>
                        <a:pt x="332" y="23"/>
                        <a:pt x="324" y="22"/>
                      </a:cubicBezTo>
                      <a:lnTo>
                        <a:pt x="133" y="1"/>
                      </a:lnTo>
                      <a:cubicBezTo>
                        <a:pt x="129" y="0"/>
                        <a:pt x="128" y="3"/>
                        <a:pt x="130" y="6"/>
                      </a:cubicBezTo>
                      <a:lnTo>
                        <a:pt x="198" y="79"/>
                      </a:lnTo>
                      <a:cubicBezTo>
                        <a:pt x="209" y="57"/>
                        <a:pt x="217" y="46"/>
                        <a:pt x="251" y="50"/>
                      </a:cubicBezTo>
                      <a:cubicBezTo>
                        <a:pt x="275" y="53"/>
                        <a:pt x="292" y="58"/>
                        <a:pt x="314" y="66"/>
                      </a:cubicBezTo>
                      <a:cubicBezTo>
                        <a:pt x="328" y="72"/>
                        <a:pt x="335" y="76"/>
                        <a:pt x="342" y="87"/>
                      </a:cubicBezTo>
                      <a:cubicBezTo>
                        <a:pt x="336" y="80"/>
                        <a:pt x="327" y="75"/>
                        <a:pt x="317" y="71"/>
                      </a:cubicBezTo>
                      <a:cubicBezTo>
                        <a:pt x="297" y="63"/>
                        <a:pt x="275" y="58"/>
                        <a:pt x="253" y="55"/>
                      </a:cubicBezTo>
                      <a:cubicBezTo>
                        <a:pt x="240" y="54"/>
                        <a:pt x="227" y="54"/>
                        <a:pt x="219" y="60"/>
                      </a:cubicBezTo>
                      <a:cubicBezTo>
                        <a:pt x="211" y="66"/>
                        <a:pt x="199" y="93"/>
                        <a:pt x="194" y="103"/>
                      </a:cubicBezTo>
                      <a:cubicBezTo>
                        <a:pt x="191" y="110"/>
                        <a:pt x="195" y="112"/>
                        <a:pt x="200" y="112"/>
                      </a:cubicBezTo>
                      <a:cubicBezTo>
                        <a:pt x="251" y="115"/>
                        <a:pt x="301" y="128"/>
                        <a:pt x="346" y="152"/>
                      </a:cubicBezTo>
                      <a:lnTo>
                        <a:pt x="347" y="126"/>
                      </a:lnTo>
                      <a:cubicBezTo>
                        <a:pt x="363" y="128"/>
                        <a:pt x="379" y="130"/>
                        <a:pt x="396" y="133"/>
                      </a:cubicBezTo>
                      <a:lnTo>
                        <a:pt x="396" y="91"/>
                      </a:lnTo>
                      <a:close/>
                      <a:moveTo>
                        <a:pt x="433" y="138"/>
                      </a:moveTo>
                      <a:cubicBezTo>
                        <a:pt x="435" y="138"/>
                        <a:pt x="437" y="135"/>
                        <a:pt x="435" y="133"/>
                      </a:cubicBezTo>
                      <a:cubicBezTo>
                        <a:pt x="426" y="124"/>
                        <a:pt x="417" y="114"/>
                        <a:pt x="409" y="105"/>
                      </a:cubicBezTo>
                      <a:lnTo>
                        <a:pt x="409" y="93"/>
                      </a:lnTo>
                      <a:cubicBezTo>
                        <a:pt x="409" y="91"/>
                        <a:pt x="407" y="90"/>
                        <a:pt x="405" y="90"/>
                      </a:cubicBezTo>
                      <a:lnTo>
                        <a:pt x="402" y="89"/>
                      </a:lnTo>
                      <a:lnTo>
                        <a:pt x="402" y="163"/>
                      </a:lnTo>
                      <a:cubicBezTo>
                        <a:pt x="400" y="163"/>
                        <a:pt x="400" y="164"/>
                        <a:pt x="400" y="165"/>
                      </a:cubicBezTo>
                      <a:lnTo>
                        <a:pt x="399" y="171"/>
                      </a:lnTo>
                      <a:cubicBezTo>
                        <a:pt x="399" y="173"/>
                        <a:pt x="400" y="174"/>
                        <a:pt x="400" y="176"/>
                      </a:cubicBezTo>
                      <a:lnTo>
                        <a:pt x="400" y="182"/>
                      </a:lnTo>
                      <a:cubicBezTo>
                        <a:pt x="400" y="184"/>
                        <a:pt x="399" y="185"/>
                        <a:pt x="398" y="187"/>
                      </a:cubicBezTo>
                      <a:lnTo>
                        <a:pt x="393" y="231"/>
                      </a:lnTo>
                      <a:cubicBezTo>
                        <a:pt x="396" y="236"/>
                        <a:pt x="414" y="236"/>
                        <a:pt x="417" y="231"/>
                      </a:cubicBezTo>
                      <a:lnTo>
                        <a:pt x="412" y="187"/>
                      </a:lnTo>
                      <a:cubicBezTo>
                        <a:pt x="412" y="185"/>
                        <a:pt x="411" y="184"/>
                        <a:pt x="411" y="182"/>
                      </a:cubicBezTo>
                      <a:lnTo>
                        <a:pt x="410" y="176"/>
                      </a:lnTo>
                      <a:cubicBezTo>
                        <a:pt x="410" y="174"/>
                        <a:pt x="412" y="174"/>
                        <a:pt x="411" y="171"/>
                      </a:cubicBezTo>
                      <a:lnTo>
                        <a:pt x="411" y="165"/>
                      </a:lnTo>
                      <a:cubicBezTo>
                        <a:pt x="411" y="164"/>
                        <a:pt x="410" y="163"/>
                        <a:pt x="409" y="163"/>
                      </a:cubicBezTo>
                      <a:lnTo>
                        <a:pt x="409" y="134"/>
                      </a:lnTo>
                      <a:cubicBezTo>
                        <a:pt x="417" y="135"/>
                        <a:pt x="425" y="137"/>
                        <a:pt x="433" y="138"/>
                      </a:cubicBezTo>
                      <a:close/>
                      <a:moveTo>
                        <a:pt x="206" y="187"/>
                      </a:moveTo>
                      <a:lnTo>
                        <a:pt x="201" y="188"/>
                      </a:lnTo>
                      <a:lnTo>
                        <a:pt x="217" y="267"/>
                      </a:lnTo>
                      <a:lnTo>
                        <a:pt x="221" y="266"/>
                      </a:lnTo>
                      <a:lnTo>
                        <a:pt x="220" y="262"/>
                      </a:lnTo>
                      <a:lnTo>
                        <a:pt x="224" y="261"/>
                      </a:lnTo>
                      <a:lnTo>
                        <a:pt x="224" y="257"/>
                      </a:lnTo>
                      <a:lnTo>
                        <a:pt x="228" y="256"/>
                      </a:lnTo>
                      <a:lnTo>
                        <a:pt x="227" y="252"/>
                      </a:lnTo>
                      <a:lnTo>
                        <a:pt x="231" y="251"/>
                      </a:lnTo>
                      <a:lnTo>
                        <a:pt x="231" y="247"/>
                      </a:lnTo>
                      <a:lnTo>
                        <a:pt x="235" y="246"/>
                      </a:lnTo>
                      <a:lnTo>
                        <a:pt x="236" y="253"/>
                      </a:lnTo>
                      <a:lnTo>
                        <a:pt x="240" y="253"/>
                      </a:lnTo>
                      <a:lnTo>
                        <a:pt x="241" y="260"/>
                      </a:lnTo>
                      <a:lnTo>
                        <a:pt x="245" y="260"/>
                      </a:lnTo>
                      <a:lnTo>
                        <a:pt x="246" y="267"/>
                      </a:lnTo>
                      <a:lnTo>
                        <a:pt x="250" y="266"/>
                      </a:lnTo>
                      <a:lnTo>
                        <a:pt x="251" y="274"/>
                      </a:lnTo>
                      <a:lnTo>
                        <a:pt x="254" y="273"/>
                      </a:lnTo>
                      <a:lnTo>
                        <a:pt x="255" y="277"/>
                      </a:lnTo>
                      <a:lnTo>
                        <a:pt x="267" y="275"/>
                      </a:lnTo>
                      <a:lnTo>
                        <a:pt x="267" y="271"/>
                      </a:lnTo>
                      <a:lnTo>
                        <a:pt x="270" y="271"/>
                      </a:lnTo>
                      <a:lnTo>
                        <a:pt x="268" y="263"/>
                      </a:lnTo>
                      <a:lnTo>
                        <a:pt x="265" y="264"/>
                      </a:lnTo>
                      <a:lnTo>
                        <a:pt x="263" y="257"/>
                      </a:lnTo>
                      <a:lnTo>
                        <a:pt x="259" y="257"/>
                      </a:lnTo>
                      <a:lnTo>
                        <a:pt x="258" y="250"/>
                      </a:lnTo>
                      <a:lnTo>
                        <a:pt x="254" y="251"/>
                      </a:lnTo>
                      <a:lnTo>
                        <a:pt x="253" y="243"/>
                      </a:lnTo>
                      <a:lnTo>
                        <a:pt x="249" y="244"/>
                      </a:lnTo>
                      <a:lnTo>
                        <a:pt x="248" y="240"/>
                      </a:lnTo>
                      <a:lnTo>
                        <a:pt x="272" y="235"/>
                      </a:lnTo>
                      <a:lnTo>
                        <a:pt x="271" y="232"/>
                      </a:lnTo>
                      <a:lnTo>
                        <a:pt x="267" y="233"/>
                      </a:lnTo>
                      <a:lnTo>
                        <a:pt x="267" y="228"/>
                      </a:lnTo>
                      <a:lnTo>
                        <a:pt x="262" y="229"/>
                      </a:lnTo>
                      <a:lnTo>
                        <a:pt x="262" y="225"/>
                      </a:lnTo>
                      <a:lnTo>
                        <a:pt x="257" y="226"/>
                      </a:lnTo>
                      <a:lnTo>
                        <a:pt x="256" y="221"/>
                      </a:lnTo>
                      <a:lnTo>
                        <a:pt x="252" y="222"/>
                      </a:lnTo>
                      <a:lnTo>
                        <a:pt x="251" y="218"/>
                      </a:lnTo>
                      <a:lnTo>
                        <a:pt x="247" y="219"/>
                      </a:lnTo>
                      <a:lnTo>
                        <a:pt x="246" y="215"/>
                      </a:lnTo>
                      <a:lnTo>
                        <a:pt x="242" y="215"/>
                      </a:lnTo>
                      <a:lnTo>
                        <a:pt x="241" y="211"/>
                      </a:lnTo>
                      <a:lnTo>
                        <a:pt x="237" y="212"/>
                      </a:lnTo>
                      <a:lnTo>
                        <a:pt x="236" y="208"/>
                      </a:lnTo>
                      <a:lnTo>
                        <a:pt x="232" y="208"/>
                      </a:lnTo>
                      <a:lnTo>
                        <a:pt x="231" y="204"/>
                      </a:lnTo>
                      <a:lnTo>
                        <a:pt x="227" y="205"/>
                      </a:lnTo>
                      <a:lnTo>
                        <a:pt x="226" y="201"/>
                      </a:lnTo>
                      <a:lnTo>
                        <a:pt x="221" y="202"/>
                      </a:lnTo>
                      <a:lnTo>
                        <a:pt x="221" y="197"/>
                      </a:lnTo>
                      <a:lnTo>
                        <a:pt x="216" y="198"/>
                      </a:lnTo>
                      <a:lnTo>
                        <a:pt x="215" y="194"/>
                      </a:lnTo>
                      <a:lnTo>
                        <a:pt x="211" y="195"/>
                      </a:lnTo>
                      <a:lnTo>
                        <a:pt x="210" y="190"/>
                      </a:lnTo>
                      <a:lnTo>
                        <a:pt x="207" y="191"/>
                      </a:lnTo>
                      <a:lnTo>
                        <a:pt x="206" y="187"/>
                      </a:lnTo>
                      <a:close/>
                      <a:moveTo>
                        <a:pt x="40" y="141"/>
                      </a:moveTo>
                      <a:lnTo>
                        <a:pt x="297" y="141"/>
                      </a:lnTo>
                      <a:lnTo>
                        <a:pt x="297" y="292"/>
                      </a:lnTo>
                      <a:lnTo>
                        <a:pt x="40" y="292"/>
                      </a:lnTo>
                      <a:lnTo>
                        <a:pt x="40" y="141"/>
                      </a:ln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nvGrpSpPr>
              <p:cNvPr id="25" name="组合 24">
                <a:extLst>
                  <a:ext uri="{FF2B5EF4-FFF2-40B4-BE49-F238E27FC236}">
                    <a16:creationId xmlns="" xmlns:a16="http://schemas.microsoft.com/office/drawing/2014/main" id="{EDE772D3-C617-4E93-B7A3-A606D04292F8}"/>
                  </a:ext>
                </a:extLst>
              </p:cNvPr>
              <p:cNvGrpSpPr/>
              <p:nvPr/>
            </p:nvGrpSpPr>
            <p:grpSpPr>
              <a:xfrm>
                <a:off x="10823599" y="577955"/>
                <a:ext cx="368108" cy="382389"/>
                <a:chOff x="10486350" y="391614"/>
                <a:chExt cx="421373" cy="437973"/>
              </a:xfrm>
            </p:grpSpPr>
            <p:sp>
              <p:nvSpPr>
                <p:cNvPr id="26" name="Oval 13">
                  <a:extLst>
                    <a:ext uri="{FF2B5EF4-FFF2-40B4-BE49-F238E27FC236}">
                      <a16:creationId xmlns="" xmlns:a16="http://schemas.microsoft.com/office/drawing/2014/main" id="{2F189F4C-BA54-45A4-9862-7045F21F7A3B}"/>
                    </a:ext>
                  </a:extLst>
                </p:cNvPr>
                <p:cNvSpPr/>
                <p:nvPr/>
              </p:nvSpPr>
              <p:spPr>
                <a:xfrm>
                  <a:off x="10486350" y="391614"/>
                  <a:ext cx="421373" cy="437973"/>
                </a:xfrm>
                <a:prstGeom prst="ellipse">
                  <a:avLst/>
                </a:prstGeom>
                <a:solidFill>
                  <a:srgbClr val="858585"/>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27" name="Freeform 15">
                  <a:extLst>
                    <a:ext uri="{FF2B5EF4-FFF2-40B4-BE49-F238E27FC236}">
                      <a16:creationId xmlns="" xmlns:a16="http://schemas.microsoft.com/office/drawing/2014/main" id="{17E2950D-1240-486B-84EF-65DB9100A6D5}"/>
                    </a:ext>
                  </a:extLst>
                </p:cNvPr>
                <p:cNvSpPr>
                  <a:spLocks noEditPoints="1"/>
                </p:cNvSpPr>
                <p:nvPr/>
              </p:nvSpPr>
              <p:spPr>
                <a:xfrm>
                  <a:off x="10532318" y="455458"/>
                  <a:ext cx="334545" cy="293685"/>
                </a:xfrm>
                <a:custGeom>
                  <a:avLst/>
                  <a:gdLst/>
                  <a:ahLst/>
                  <a:cxnLst>
                    <a:cxn ang="0">
                      <a:pos x="234329" y="182499"/>
                    </a:cxn>
                    <a:cxn ang="0">
                      <a:pos x="184958" y="182499"/>
                    </a:cxn>
                    <a:cxn ang="0">
                      <a:pos x="184958" y="233874"/>
                    </a:cxn>
                    <a:cxn ang="0">
                      <a:pos x="148850" y="233874"/>
                    </a:cxn>
                    <a:cxn ang="0">
                      <a:pos x="148850" y="182499"/>
                    </a:cxn>
                    <a:cxn ang="0">
                      <a:pos x="99479" y="182499"/>
                    </a:cxn>
                    <a:cxn ang="0">
                      <a:pos x="99479" y="144925"/>
                    </a:cxn>
                    <a:cxn ang="0">
                      <a:pos x="148850" y="144925"/>
                    </a:cxn>
                    <a:cxn ang="0">
                      <a:pos x="148850" y="93550"/>
                    </a:cxn>
                    <a:cxn ang="0">
                      <a:pos x="184958" y="93550"/>
                    </a:cxn>
                    <a:cxn ang="0">
                      <a:pos x="184958" y="144925"/>
                    </a:cxn>
                    <a:cxn ang="0">
                      <a:pos x="234329" y="144925"/>
                    </a:cxn>
                    <a:cxn ang="0">
                      <a:pos x="234329" y="182499"/>
                    </a:cxn>
                    <a:cxn ang="0">
                      <a:pos x="307280" y="94317"/>
                    </a:cxn>
                    <a:cxn ang="0">
                      <a:pos x="167273" y="69779"/>
                    </a:cxn>
                    <a:cxn ang="0">
                      <a:pos x="27265" y="94317"/>
                    </a:cxn>
                    <a:cxn ang="0">
                      <a:pos x="167273" y="293685"/>
                    </a:cxn>
                    <a:cxn ang="0">
                      <a:pos x="307280" y="94317"/>
                    </a:cxn>
                  </a:cxnLst>
                  <a:rect l="0" t="0" r="0" b="0"/>
                  <a:pathLst>
                    <a:path w="454" h="383">
                      <a:moveTo>
                        <a:pt x="318" y="238"/>
                      </a:moveTo>
                      <a:lnTo>
                        <a:pt x="251" y="238"/>
                      </a:lnTo>
                      <a:lnTo>
                        <a:pt x="251" y="305"/>
                      </a:lnTo>
                      <a:lnTo>
                        <a:pt x="202" y="305"/>
                      </a:lnTo>
                      <a:lnTo>
                        <a:pt x="202" y="238"/>
                      </a:lnTo>
                      <a:lnTo>
                        <a:pt x="135" y="238"/>
                      </a:lnTo>
                      <a:lnTo>
                        <a:pt x="135" y="189"/>
                      </a:lnTo>
                      <a:lnTo>
                        <a:pt x="202" y="189"/>
                      </a:lnTo>
                      <a:lnTo>
                        <a:pt x="202" y="122"/>
                      </a:lnTo>
                      <a:lnTo>
                        <a:pt x="251" y="122"/>
                      </a:lnTo>
                      <a:lnTo>
                        <a:pt x="251" y="189"/>
                      </a:lnTo>
                      <a:lnTo>
                        <a:pt x="318" y="189"/>
                      </a:lnTo>
                      <a:lnTo>
                        <a:pt x="318" y="238"/>
                      </a:lnTo>
                      <a:close/>
                      <a:moveTo>
                        <a:pt x="417" y="123"/>
                      </a:moveTo>
                      <a:cubicBezTo>
                        <a:pt x="384" y="0"/>
                        <a:pt x="249" y="77"/>
                        <a:pt x="227" y="91"/>
                      </a:cubicBezTo>
                      <a:cubicBezTo>
                        <a:pt x="204" y="77"/>
                        <a:pt x="69" y="1"/>
                        <a:pt x="37" y="123"/>
                      </a:cubicBezTo>
                      <a:cubicBezTo>
                        <a:pt x="0" y="265"/>
                        <a:pt x="226" y="382"/>
                        <a:pt x="227" y="383"/>
                      </a:cubicBezTo>
                      <a:cubicBezTo>
                        <a:pt x="227" y="383"/>
                        <a:pt x="454" y="263"/>
                        <a:pt x="417" y="123"/>
                      </a:cubicBez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nvGrpSpPr>
              <p:cNvPr id="31" name="组合 30">
                <a:extLst>
                  <a:ext uri="{FF2B5EF4-FFF2-40B4-BE49-F238E27FC236}">
                    <a16:creationId xmlns="" xmlns:a16="http://schemas.microsoft.com/office/drawing/2014/main" id="{96699630-266A-4CAD-B49F-9B7E0B518B31}"/>
                  </a:ext>
                </a:extLst>
              </p:cNvPr>
              <p:cNvGrpSpPr/>
              <p:nvPr/>
            </p:nvGrpSpPr>
            <p:grpSpPr>
              <a:xfrm>
                <a:off x="9676434" y="577955"/>
                <a:ext cx="366522" cy="382389"/>
                <a:chOff x="9338428" y="391614"/>
                <a:chExt cx="420096" cy="437973"/>
              </a:xfrm>
            </p:grpSpPr>
            <p:sp>
              <p:nvSpPr>
                <p:cNvPr id="32" name="Oval 12">
                  <a:extLst>
                    <a:ext uri="{FF2B5EF4-FFF2-40B4-BE49-F238E27FC236}">
                      <a16:creationId xmlns="" xmlns:a16="http://schemas.microsoft.com/office/drawing/2014/main" id="{F38E3F48-55B1-421F-9CC0-A9C79CF923E7}"/>
                    </a:ext>
                  </a:extLst>
                </p:cNvPr>
                <p:cNvSpPr/>
                <p:nvPr/>
              </p:nvSpPr>
              <p:spPr>
                <a:xfrm>
                  <a:off x="9338428" y="391614"/>
                  <a:ext cx="420096" cy="437973"/>
                </a:xfrm>
                <a:prstGeom prst="ellipse">
                  <a:avLst/>
                </a:prstGeom>
                <a:solidFill>
                  <a:srgbClr val="FDB402"/>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33" name="Freeform 19">
                  <a:extLst>
                    <a:ext uri="{FF2B5EF4-FFF2-40B4-BE49-F238E27FC236}">
                      <a16:creationId xmlns="" xmlns:a16="http://schemas.microsoft.com/office/drawing/2014/main" id="{F9E38022-4EEC-44AD-914E-E332446E739C}"/>
                    </a:ext>
                  </a:extLst>
                </p:cNvPr>
                <p:cNvSpPr>
                  <a:spLocks noEditPoints="1"/>
                </p:cNvSpPr>
                <p:nvPr/>
              </p:nvSpPr>
              <p:spPr>
                <a:xfrm>
                  <a:off x="9398442" y="495042"/>
                  <a:ext cx="315391" cy="277085"/>
                </a:xfrm>
                <a:custGeom>
                  <a:avLst/>
                  <a:gdLst/>
                  <a:ahLst/>
                  <a:cxnLst>
                    <a:cxn ang="0">
                      <a:pos x="165064" y="270177"/>
                    </a:cxn>
                    <a:cxn ang="0">
                      <a:pos x="307285" y="80593"/>
                    </a:cxn>
                    <a:cxn ang="0">
                      <a:pos x="298442" y="76755"/>
                    </a:cxn>
                    <a:cxn ang="0">
                      <a:pos x="212226" y="77522"/>
                    </a:cxn>
                    <a:cxn ang="0">
                      <a:pos x="165064" y="270177"/>
                    </a:cxn>
                    <a:cxn ang="0">
                      <a:pos x="310233" y="80593"/>
                    </a:cxn>
                    <a:cxn ang="0">
                      <a:pos x="310233" y="80593"/>
                    </a:cxn>
                    <a:cxn ang="0">
                      <a:pos x="5158" y="79057"/>
                    </a:cxn>
                    <a:cxn ang="0">
                      <a:pos x="146642" y="267107"/>
                    </a:cxn>
                    <a:cxn ang="0">
                      <a:pos x="100955" y="76755"/>
                    </a:cxn>
                    <a:cxn ang="0">
                      <a:pos x="16949" y="77522"/>
                    </a:cxn>
                    <a:cxn ang="0">
                      <a:pos x="5158" y="79057"/>
                    </a:cxn>
                    <a:cxn ang="0">
                      <a:pos x="145905" y="270945"/>
                    </a:cxn>
                    <a:cxn ang="0">
                      <a:pos x="145905" y="270945"/>
                    </a:cxn>
                    <a:cxn ang="0">
                      <a:pos x="156222" y="271712"/>
                    </a:cxn>
                    <a:cxn ang="0">
                      <a:pos x="204857" y="77522"/>
                    </a:cxn>
                    <a:cxn ang="0">
                      <a:pos x="202646" y="80593"/>
                    </a:cxn>
                    <a:cxn ang="0">
                      <a:pos x="108324" y="77522"/>
                    </a:cxn>
                    <a:cxn ang="0">
                      <a:pos x="156222" y="271712"/>
                    </a:cxn>
                    <a:cxn ang="0">
                      <a:pos x="220332" y="69847"/>
                    </a:cxn>
                    <a:cxn ang="0">
                      <a:pos x="313917" y="69847"/>
                    </a:cxn>
                    <a:cxn ang="0">
                      <a:pos x="259387" y="768"/>
                    </a:cxn>
                    <a:cxn ang="0">
                      <a:pos x="220332" y="69847"/>
                    </a:cxn>
                    <a:cxn ang="0">
                      <a:pos x="0" y="68312"/>
                    </a:cxn>
                    <a:cxn ang="0">
                      <a:pos x="92112" y="69847"/>
                    </a:cxn>
                    <a:cxn ang="0">
                      <a:pos x="54530" y="0"/>
                    </a:cxn>
                    <a:cxn ang="0">
                      <a:pos x="0" y="68312"/>
                    </a:cxn>
                    <a:cxn ang="0">
                      <a:pos x="109060" y="69847"/>
                    </a:cxn>
                    <a:cxn ang="0">
                      <a:pos x="203383" y="69079"/>
                    </a:cxn>
                    <a:cxn ang="0">
                      <a:pos x="155485" y="1535"/>
                    </a:cxn>
                    <a:cxn ang="0">
                      <a:pos x="109060" y="69847"/>
                    </a:cxn>
                    <a:cxn ang="0">
                      <a:pos x="101691" y="71382"/>
                    </a:cxn>
                    <a:cxn ang="0">
                      <a:pos x="148853" y="768"/>
                    </a:cxn>
                    <a:cxn ang="0">
                      <a:pos x="61162" y="1535"/>
                    </a:cxn>
                    <a:cxn ang="0">
                      <a:pos x="101691" y="71382"/>
                    </a:cxn>
                    <a:cxn ang="0">
                      <a:pos x="212963" y="71382"/>
                    </a:cxn>
                    <a:cxn ang="0">
                      <a:pos x="250544" y="768"/>
                    </a:cxn>
                    <a:cxn ang="0">
                      <a:pos x="165801" y="2303"/>
                    </a:cxn>
                    <a:cxn ang="0">
                      <a:pos x="212963" y="71382"/>
                    </a:cxn>
                  </a:cxnLst>
                  <a:rect l="0" t="0" r="0" b="0"/>
                  <a:pathLst>
                    <a:path w="428" h="361">
                      <a:moveTo>
                        <a:pt x="224" y="352"/>
                      </a:moveTo>
                      <a:lnTo>
                        <a:pt x="417" y="105"/>
                      </a:lnTo>
                      <a:cubicBezTo>
                        <a:pt x="412" y="102"/>
                        <a:pt x="413" y="100"/>
                        <a:pt x="405" y="100"/>
                      </a:cubicBezTo>
                      <a:lnTo>
                        <a:pt x="288" y="101"/>
                      </a:lnTo>
                      <a:lnTo>
                        <a:pt x="224" y="352"/>
                      </a:lnTo>
                      <a:close/>
                      <a:moveTo>
                        <a:pt x="421" y="105"/>
                      </a:moveTo>
                      <a:cubicBezTo>
                        <a:pt x="428" y="97"/>
                        <a:pt x="414" y="113"/>
                        <a:pt x="421" y="105"/>
                      </a:cubicBezTo>
                      <a:close/>
                      <a:moveTo>
                        <a:pt x="7" y="103"/>
                      </a:moveTo>
                      <a:lnTo>
                        <a:pt x="199" y="348"/>
                      </a:lnTo>
                      <a:lnTo>
                        <a:pt x="137" y="100"/>
                      </a:lnTo>
                      <a:lnTo>
                        <a:pt x="23" y="101"/>
                      </a:lnTo>
                      <a:lnTo>
                        <a:pt x="7" y="103"/>
                      </a:lnTo>
                      <a:close/>
                      <a:moveTo>
                        <a:pt x="198" y="353"/>
                      </a:moveTo>
                      <a:cubicBezTo>
                        <a:pt x="205" y="361"/>
                        <a:pt x="191" y="345"/>
                        <a:pt x="198" y="353"/>
                      </a:cubicBezTo>
                      <a:close/>
                      <a:moveTo>
                        <a:pt x="212" y="354"/>
                      </a:moveTo>
                      <a:lnTo>
                        <a:pt x="278" y="101"/>
                      </a:lnTo>
                      <a:lnTo>
                        <a:pt x="275" y="105"/>
                      </a:lnTo>
                      <a:lnTo>
                        <a:pt x="147" y="101"/>
                      </a:lnTo>
                      <a:lnTo>
                        <a:pt x="212" y="354"/>
                      </a:lnTo>
                      <a:close/>
                      <a:moveTo>
                        <a:pt x="299" y="91"/>
                      </a:moveTo>
                      <a:lnTo>
                        <a:pt x="426" y="91"/>
                      </a:lnTo>
                      <a:lnTo>
                        <a:pt x="352" y="1"/>
                      </a:lnTo>
                      <a:lnTo>
                        <a:pt x="299" y="91"/>
                      </a:lnTo>
                      <a:close/>
                      <a:moveTo>
                        <a:pt x="0" y="89"/>
                      </a:moveTo>
                      <a:lnTo>
                        <a:pt x="125" y="91"/>
                      </a:lnTo>
                      <a:lnTo>
                        <a:pt x="74" y="0"/>
                      </a:lnTo>
                      <a:lnTo>
                        <a:pt x="0" y="89"/>
                      </a:lnTo>
                      <a:close/>
                      <a:moveTo>
                        <a:pt x="148" y="91"/>
                      </a:moveTo>
                      <a:lnTo>
                        <a:pt x="276" y="90"/>
                      </a:lnTo>
                      <a:lnTo>
                        <a:pt x="211" y="2"/>
                      </a:lnTo>
                      <a:lnTo>
                        <a:pt x="148" y="91"/>
                      </a:lnTo>
                      <a:close/>
                      <a:moveTo>
                        <a:pt x="138" y="93"/>
                      </a:moveTo>
                      <a:lnTo>
                        <a:pt x="202" y="1"/>
                      </a:lnTo>
                      <a:lnTo>
                        <a:pt x="83" y="2"/>
                      </a:lnTo>
                      <a:lnTo>
                        <a:pt x="138" y="93"/>
                      </a:lnTo>
                      <a:close/>
                      <a:moveTo>
                        <a:pt x="289" y="93"/>
                      </a:moveTo>
                      <a:lnTo>
                        <a:pt x="340" y="1"/>
                      </a:lnTo>
                      <a:lnTo>
                        <a:pt x="225" y="3"/>
                      </a:lnTo>
                      <a:lnTo>
                        <a:pt x="289" y="93"/>
                      </a:ln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cxnSp>
          <p:nvCxnSpPr>
            <p:cNvPr id="4" name="直接连接符 3">
              <a:extLst>
                <a:ext uri="{FF2B5EF4-FFF2-40B4-BE49-F238E27FC236}">
                  <a16:creationId xmlns="" xmlns:a16="http://schemas.microsoft.com/office/drawing/2014/main" id="{6FD08865-C378-4B20-8EA7-0F026FB4E179}"/>
                </a:ext>
              </a:extLst>
            </p:cNvPr>
            <p:cNvCxnSpPr/>
            <p:nvPr/>
          </p:nvCxnSpPr>
          <p:spPr>
            <a:xfrm>
              <a:off x="1762699" y="1002621"/>
              <a:ext cx="10429301" cy="0"/>
            </a:xfrm>
            <a:prstGeom prst="line">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
        <p:nvSpPr>
          <p:cNvPr id="3" name="TextBox 2"/>
          <p:cNvSpPr txBox="1"/>
          <p:nvPr/>
        </p:nvSpPr>
        <p:spPr>
          <a:xfrm>
            <a:off x="6659246" y="319757"/>
            <a:ext cx="733892" cy="307777"/>
          </a:xfrm>
          <a:prstGeom prst="rect">
            <a:avLst/>
          </a:prstGeom>
          <a:noFill/>
        </p:spPr>
        <p:txBody>
          <a:bodyPr wrap="square" rtlCol="0">
            <a:spAutoFit/>
          </a:bodyPr>
          <a:lstStyle/>
          <a:p>
            <a:r>
              <a:rPr lang="zh-CN" altLang="en-US" sz="1400" b="1" dirty="0" smtClean="0"/>
              <a:t>智能</a:t>
            </a:r>
            <a:endParaRPr lang="zh-CN" altLang="en-US" sz="1400" b="1" dirty="0"/>
          </a:p>
        </p:txBody>
      </p:sp>
      <p:sp>
        <p:nvSpPr>
          <p:cNvPr id="35" name="TextBox 34"/>
          <p:cNvSpPr txBox="1"/>
          <p:nvPr/>
        </p:nvSpPr>
        <p:spPr>
          <a:xfrm>
            <a:off x="7545538" y="319757"/>
            <a:ext cx="733892" cy="307777"/>
          </a:xfrm>
          <a:prstGeom prst="rect">
            <a:avLst/>
          </a:prstGeom>
          <a:noFill/>
        </p:spPr>
        <p:txBody>
          <a:bodyPr wrap="square" rtlCol="0">
            <a:spAutoFit/>
          </a:bodyPr>
          <a:lstStyle/>
          <a:p>
            <a:r>
              <a:rPr lang="zh-CN" altLang="en-US" sz="1400" b="1" dirty="0"/>
              <a:t>高效</a:t>
            </a:r>
          </a:p>
        </p:txBody>
      </p:sp>
      <p:sp>
        <p:nvSpPr>
          <p:cNvPr id="36" name="TextBox 35"/>
          <p:cNvSpPr txBox="1"/>
          <p:nvPr/>
        </p:nvSpPr>
        <p:spPr>
          <a:xfrm>
            <a:off x="8414842" y="329733"/>
            <a:ext cx="733892" cy="307777"/>
          </a:xfrm>
          <a:prstGeom prst="rect">
            <a:avLst/>
          </a:prstGeom>
          <a:noFill/>
        </p:spPr>
        <p:txBody>
          <a:bodyPr wrap="square" rtlCol="0">
            <a:spAutoFit/>
          </a:bodyPr>
          <a:lstStyle/>
          <a:p>
            <a:r>
              <a:rPr lang="zh-CN" altLang="en-US" sz="1400" b="1" dirty="0" smtClean="0"/>
              <a:t>成本</a:t>
            </a:r>
            <a:endParaRPr lang="zh-CN" altLang="en-US" sz="1400" b="1" dirty="0"/>
          </a:p>
        </p:txBody>
      </p:sp>
      <p:sp>
        <p:nvSpPr>
          <p:cNvPr id="6" name="矩形 5"/>
          <p:cNvSpPr/>
          <p:nvPr/>
        </p:nvSpPr>
        <p:spPr>
          <a:xfrm>
            <a:off x="1257300" y="139096"/>
            <a:ext cx="4185761" cy="461665"/>
          </a:xfrm>
          <a:prstGeom prst="rect">
            <a:avLst/>
          </a:prstGeom>
        </p:spPr>
        <p:txBody>
          <a:bodyPr wrap="none">
            <a:spAutoFit/>
          </a:bodyPr>
          <a:lstStyle/>
          <a:p>
            <a:r>
              <a:rPr lang="zh-CN" altLang="en-US" sz="2400" dirty="0" smtClean="0"/>
              <a:t>三</a:t>
            </a:r>
            <a:r>
              <a:rPr lang="zh-CN" altLang="zh-CN" sz="2400" dirty="0" smtClean="0"/>
              <a:t>、</a:t>
            </a:r>
            <a:r>
              <a:rPr lang="zh-CN" altLang="zh-CN" sz="2400" dirty="0"/>
              <a:t>北斗发展背景与发展历程</a:t>
            </a:r>
          </a:p>
        </p:txBody>
      </p:sp>
      <p:sp>
        <p:nvSpPr>
          <p:cNvPr id="7" name="矩形 6"/>
          <p:cNvSpPr/>
          <p:nvPr/>
        </p:nvSpPr>
        <p:spPr>
          <a:xfrm>
            <a:off x="4356464" y="1402328"/>
            <a:ext cx="4572000" cy="3323987"/>
          </a:xfrm>
          <a:prstGeom prst="rect">
            <a:avLst/>
          </a:prstGeom>
        </p:spPr>
        <p:txBody>
          <a:bodyPr>
            <a:spAutoFit/>
          </a:bodyPr>
          <a:lstStyle/>
          <a:p>
            <a:pPr>
              <a:lnSpc>
                <a:spcPct val="150000"/>
              </a:lnSpc>
            </a:pPr>
            <a:r>
              <a:rPr lang="en-US" altLang="zh-CN" sz="2000" dirty="0"/>
              <a:t>3.</a:t>
            </a:r>
            <a:r>
              <a:rPr lang="zh-CN" altLang="zh-CN" sz="2000" dirty="0"/>
              <a:t>北斗三号系统</a:t>
            </a:r>
          </a:p>
          <a:p>
            <a:pPr>
              <a:lnSpc>
                <a:spcPct val="150000"/>
              </a:lnSpc>
            </a:pPr>
            <a:r>
              <a:rPr lang="zh-CN" altLang="zh-CN" sz="2000" dirty="0"/>
              <a:t>在前两代星座的肩膀上，北斗三号系统工程于</a:t>
            </a:r>
            <a:r>
              <a:rPr lang="en-US" altLang="zh-CN" sz="2000" dirty="0"/>
              <a:t>2009</a:t>
            </a:r>
            <a:r>
              <a:rPr lang="zh-CN" altLang="zh-CN" sz="2000" dirty="0"/>
              <a:t>年</a:t>
            </a:r>
            <a:r>
              <a:rPr lang="en-US" altLang="zh-CN" sz="2000" dirty="0"/>
              <a:t>12</a:t>
            </a:r>
            <a:r>
              <a:rPr lang="zh-CN" altLang="zh-CN" sz="2000" dirty="0"/>
              <a:t>月正式立项，研发建设工作开始冲刺和领跑，在</a:t>
            </a:r>
            <a:r>
              <a:rPr lang="en-US" altLang="zh-CN" sz="2000" dirty="0"/>
              <a:t>2020</a:t>
            </a:r>
            <a:r>
              <a:rPr lang="zh-CN" altLang="zh-CN" sz="2000" dirty="0"/>
              <a:t>年</a:t>
            </a:r>
            <a:r>
              <a:rPr lang="en-US" altLang="zh-CN" sz="2000" dirty="0"/>
              <a:t>6</a:t>
            </a:r>
            <a:r>
              <a:rPr lang="zh-CN" altLang="zh-CN" sz="2000" dirty="0"/>
              <a:t>月</a:t>
            </a:r>
            <a:r>
              <a:rPr lang="en-US" altLang="zh-CN" sz="2000" dirty="0"/>
              <a:t>23</a:t>
            </a:r>
            <a:r>
              <a:rPr lang="zh-CN" altLang="zh-CN" sz="2000" dirty="0"/>
              <a:t>日，北斗三号最后一颗全球组网卫星在西昌卫星发射中心点火升空，完成全球组网。</a:t>
            </a:r>
            <a:endParaRPr lang="zh-CN" altLang="en-US" sz="2000" dirty="0"/>
          </a:p>
        </p:txBody>
      </p:sp>
      <p:pic>
        <p:nvPicPr>
          <p:cNvPr id="17410" name="Picture 2" descr="https://images.tmtpost.com/uploads/images/2020/06/a5d00d1a3034a2e08b3e633462637934_1592906017.jpeg?imageMogr2/auto-orient/strip/interlace/1/quality/85/thumbnail/1400x788/gravity/center/crop/%211400x788&amp;ext=.jpe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45489" y="1983774"/>
            <a:ext cx="3900958" cy="219568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77113872"/>
      </p:ext>
    </p:extLst>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 xmlns:a16="http://schemas.microsoft.com/office/drawing/2014/main" id="{1495F301-5D58-44A0-870C-E58C0EABD36A}"/>
              </a:ext>
            </a:extLst>
          </p:cNvPr>
          <p:cNvGrpSpPr/>
          <p:nvPr/>
        </p:nvGrpSpPr>
        <p:grpSpPr>
          <a:xfrm>
            <a:off x="-10552" y="-10550"/>
            <a:ext cx="9154552" cy="762516"/>
            <a:chOff x="-14069" y="-14067"/>
            <a:chExt cx="12206069" cy="1016688"/>
          </a:xfrm>
        </p:grpSpPr>
        <p:grpSp>
          <p:nvGrpSpPr>
            <p:cNvPr id="16" name="组合 15"/>
            <p:cNvGrpSpPr/>
            <p:nvPr/>
          </p:nvGrpSpPr>
          <p:grpSpPr>
            <a:xfrm>
              <a:off x="-14069" y="-14067"/>
              <a:ext cx="1690469" cy="1016688"/>
              <a:chOff x="-14069" y="-14068"/>
              <a:chExt cx="8860302" cy="6886134"/>
            </a:xfrm>
          </p:grpSpPr>
          <p:sp>
            <p:nvSpPr>
              <p:cNvPr id="17" name="直角三角形 16"/>
              <p:cNvSpPr/>
              <p:nvPr/>
            </p:nvSpPr>
            <p:spPr>
              <a:xfrm rot="5400000">
                <a:off x="-1740877" y="1740877"/>
                <a:ext cx="6858000" cy="3376246"/>
              </a:xfrm>
              <a:prstGeom prst="r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任意多边形 17"/>
              <p:cNvSpPr/>
              <p:nvPr/>
            </p:nvSpPr>
            <p:spPr>
              <a:xfrm>
                <a:off x="-14069" y="-2"/>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FDB4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2712719" y="-14068"/>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E635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 name="组合 1">
              <a:extLst>
                <a:ext uri="{FF2B5EF4-FFF2-40B4-BE49-F238E27FC236}">
                  <a16:creationId xmlns="" xmlns:a16="http://schemas.microsoft.com/office/drawing/2014/main" id="{F16F4591-60E9-4C9B-AF90-257FD1CF5AAD}"/>
                </a:ext>
              </a:extLst>
            </p:cNvPr>
            <p:cNvGrpSpPr/>
            <p:nvPr/>
          </p:nvGrpSpPr>
          <p:grpSpPr>
            <a:xfrm>
              <a:off x="8510887" y="453634"/>
              <a:ext cx="2671958" cy="382389"/>
              <a:chOff x="8519749" y="577955"/>
              <a:chExt cx="2671958" cy="382389"/>
            </a:xfrm>
          </p:grpSpPr>
          <p:grpSp>
            <p:nvGrpSpPr>
              <p:cNvPr id="22" name="组合 21">
                <a:extLst>
                  <a:ext uri="{FF2B5EF4-FFF2-40B4-BE49-F238E27FC236}">
                    <a16:creationId xmlns="" xmlns:a16="http://schemas.microsoft.com/office/drawing/2014/main" id="{3572C76C-95D1-4FF5-BB80-B735C985DE2B}"/>
                  </a:ext>
                </a:extLst>
              </p:cNvPr>
              <p:cNvGrpSpPr/>
              <p:nvPr/>
            </p:nvGrpSpPr>
            <p:grpSpPr>
              <a:xfrm>
                <a:off x="8519749" y="577955"/>
                <a:ext cx="368108" cy="382389"/>
                <a:chOff x="8181567" y="391614"/>
                <a:chExt cx="420096" cy="437973"/>
              </a:xfrm>
            </p:grpSpPr>
            <p:sp>
              <p:nvSpPr>
                <p:cNvPr id="23" name="Oval 11">
                  <a:extLst>
                    <a:ext uri="{FF2B5EF4-FFF2-40B4-BE49-F238E27FC236}">
                      <a16:creationId xmlns="" xmlns:a16="http://schemas.microsoft.com/office/drawing/2014/main" id="{B2E6A8A3-322E-4A52-8E71-C45B316F5C18}"/>
                    </a:ext>
                  </a:extLst>
                </p:cNvPr>
                <p:cNvSpPr/>
                <p:nvPr/>
              </p:nvSpPr>
              <p:spPr>
                <a:xfrm>
                  <a:off x="8181567" y="391614"/>
                  <a:ext cx="420096" cy="437973"/>
                </a:xfrm>
                <a:prstGeom prst="ellipse">
                  <a:avLst/>
                </a:prstGeom>
                <a:solidFill>
                  <a:srgbClr val="E6353F"/>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24" name="Freeform 14">
                  <a:extLst>
                    <a:ext uri="{FF2B5EF4-FFF2-40B4-BE49-F238E27FC236}">
                      <a16:creationId xmlns="" xmlns:a16="http://schemas.microsoft.com/office/drawing/2014/main" id="{205D0928-C677-4B0B-ABE9-E66BCB8A8319}"/>
                    </a:ext>
                  </a:extLst>
                </p:cNvPr>
                <p:cNvSpPr>
                  <a:spLocks noEditPoints="1"/>
                </p:cNvSpPr>
                <p:nvPr/>
              </p:nvSpPr>
              <p:spPr>
                <a:xfrm>
                  <a:off x="8254350" y="468227"/>
                  <a:ext cx="321776" cy="268147"/>
                </a:xfrm>
                <a:custGeom>
                  <a:avLst/>
                  <a:gdLst/>
                  <a:ahLst/>
                  <a:cxnLst>
                    <a:cxn ang="0">
                      <a:pos x="248143" y="256622"/>
                    </a:cxn>
                    <a:cxn ang="0">
                      <a:pos x="0" y="256622"/>
                    </a:cxn>
                    <a:cxn ang="0">
                      <a:pos x="128858" y="99115"/>
                    </a:cxn>
                    <a:cxn ang="0">
                      <a:pos x="123703" y="94505"/>
                    </a:cxn>
                    <a:cxn ang="0">
                      <a:pos x="234889" y="110639"/>
                    </a:cxn>
                    <a:cxn ang="0">
                      <a:pos x="13254" y="90663"/>
                    </a:cxn>
                    <a:cxn ang="0">
                      <a:pos x="88360" y="194387"/>
                    </a:cxn>
                    <a:cxn ang="0">
                      <a:pos x="41971" y="163654"/>
                    </a:cxn>
                    <a:cxn ang="0">
                      <a:pos x="41971" y="173642"/>
                    </a:cxn>
                    <a:cxn ang="0">
                      <a:pos x="134012" y="142909"/>
                    </a:cxn>
                    <a:cxn ang="0">
                      <a:pos x="41971" y="142909"/>
                    </a:cxn>
                    <a:cxn ang="0">
                      <a:pos x="134012" y="133689"/>
                    </a:cxn>
                    <a:cxn ang="0">
                      <a:pos x="237834" y="112176"/>
                    </a:cxn>
                    <a:cxn ang="0">
                      <a:pos x="237834" y="112176"/>
                    </a:cxn>
                    <a:cxn ang="0">
                      <a:pos x="238571" y="16903"/>
                    </a:cxn>
                    <a:cxn ang="0">
                      <a:pos x="145793" y="60698"/>
                    </a:cxn>
                    <a:cxn ang="0">
                      <a:pos x="251825" y="66845"/>
                    </a:cxn>
                    <a:cxn ang="0">
                      <a:pos x="161256" y="46100"/>
                    </a:cxn>
                    <a:cxn ang="0">
                      <a:pos x="254770" y="116786"/>
                    </a:cxn>
                    <a:cxn ang="0">
                      <a:pos x="291586" y="69918"/>
                    </a:cxn>
                    <a:cxn ang="0">
                      <a:pos x="301159" y="80675"/>
                    </a:cxn>
                    <a:cxn ang="0">
                      <a:pos x="296004" y="68381"/>
                    </a:cxn>
                    <a:cxn ang="0">
                      <a:pos x="293795" y="131384"/>
                    </a:cxn>
                    <a:cxn ang="0">
                      <a:pos x="293059" y="143678"/>
                    </a:cxn>
                    <a:cxn ang="0">
                      <a:pos x="303368" y="143678"/>
                    </a:cxn>
                    <a:cxn ang="0">
                      <a:pos x="302631" y="131384"/>
                    </a:cxn>
                    <a:cxn ang="0">
                      <a:pos x="301159" y="102956"/>
                    </a:cxn>
                    <a:cxn ang="0">
                      <a:pos x="148002" y="144446"/>
                    </a:cxn>
                    <a:cxn ang="0">
                      <a:pos x="161992" y="201302"/>
                    </a:cxn>
                    <a:cxn ang="0">
                      <a:pos x="167883" y="196692"/>
                    </a:cxn>
                    <a:cxn ang="0">
                      <a:pos x="170092" y="189777"/>
                    </a:cxn>
                    <a:cxn ang="0">
                      <a:pos x="176719" y="194387"/>
                    </a:cxn>
                    <a:cxn ang="0">
                      <a:pos x="181137" y="205144"/>
                    </a:cxn>
                    <a:cxn ang="0">
                      <a:pos x="187028" y="209754"/>
                    </a:cxn>
                    <a:cxn ang="0">
                      <a:pos x="196600" y="208217"/>
                    </a:cxn>
                    <a:cxn ang="0">
                      <a:pos x="195127" y="202839"/>
                    </a:cxn>
                    <a:cxn ang="0">
                      <a:pos x="189973" y="192082"/>
                    </a:cxn>
                    <a:cxn ang="0">
                      <a:pos x="183346" y="187472"/>
                    </a:cxn>
                    <a:cxn ang="0">
                      <a:pos x="199545" y="178252"/>
                    </a:cxn>
                    <a:cxn ang="0">
                      <a:pos x="192918" y="175947"/>
                    </a:cxn>
                    <a:cxn ang="0">
                      <a:pos x="188500" y="169801"/>
                    </a:cxn>
                    <a:cxn ang="0">
                      <a:pos x="181873" y="168264"/>
                    </a:cxn>
                    <a:cxn ang="0">
                      <a:pos x="177455" y="162118"/>
                    </a:cxn>
                    <a:cxn ang="0">
                      <a:pos x="170828" y="159813"/>
                    </a:cxn>
                    <a:cxn ang="0">
                      <a:pos x="166410" y="154434"/>
                    </a:cxn>
                    <a:cxn ang="0">
                      <a:pos x="159047" y="152129"/>
                    </a:cxn>
                    <a:cxn ang="0">
                      <a:pos x="154629" y="145983"/>
                    </a:cxn>
                    <a:cxn ang="0">
                      <a:pos x="29453" y="108334"/>
                    </a:cxn>
                    <a:cxn ang="0">
                      <a:pos x="29453" y="224352"/>
                    </a:cxn>
                  </a:cxnLst>
                  <a:rect l="0" t="0" r="0" b="0"/>
                  <a:pathLst>
                    <a:path w="437" h="349">
                      <a:moveTo>
                        <a:pt x="0" y="322"/>
                      </a:moveTo>
                      <a:lnTo>
                        <a:pt x="337" y="322"/>
                      </a:lnTo>
                      <a:lnTo>
                        <a:pt x="337" y="334"/>
                      </a:lnTo>
                      <a:cubicBezTo>
                        <a:pt x="337" y="342"/>
                        <a:pt x="331" y="349"/>
                        <a:pt x="323" y="349"/>
                      </a:cubicBezTo>
                      <a:lnTo>
                        <a:pt x="14" y="349"/>
                      </a:lnTo>
                      <a:cubicBezTo>
                        <a:pt x="6" y="349"/>
                        <a:pt x="0" y="342"/>
                        <a:pt x="0" y="334"/>
                      </a:cubicBezTo>
                      <a:lnTo>
                        <a:pt x="0" y="322"/>
                      </a:lnTo>
                      <a:close/>
                      <a:moveTo>
                        <a:pt x="168" y="123"/>
                      </a:moveTo>
                      <a:cubicBezTo>
                        <a:pt x="172" y="123"/>
                        <a:pt x="175" y="126"/>
                        <a:pt x="175" y="129"/>
                      </a:cubicBezTo>
                      <a:cubicBezTo>
                        <a:pt x="175" y="133"/>
                        <a:pt x="172" y="135"/>
                        <a:pt x="168" y="135"/>
                      </a:cubicBezTo>
                      <a:cubicBezTo>
                        <a:pt x="165" y="135"/>
                        <a:pt x="162" y="133"/>
                        <a:pt x="162" y="129"/>
                      </a:cubicBezTo>
                      <a:cubicBezTo>
                        <a:pt x="162" y="126"/>
                        <a:pt x="165" y="123"/>
                        <a:pt x="168" y="123"/>
                      </a:cubicBezTo>
                      <a:close/>
                      <a:moveTo>
                        <a:pt x="18" y="118"/>
                      </a:moveTo>
                      <a:lnTo>
                        <a:pt x="208" y="118"/>
                      </a:lnTo>
                      <a:cubicBezTo>
                        <a:pt x="246" y="120"/>
                        <a:pt x="283" y="128"/>
                        <a:pt x="319" y="144"/>
                      </a:cubicBezTo>
                      <a:lnTo>
                        <a:pt x="319" y="315"/>
                      </a:lnTo>
                      <a:lnTo>
                        <a:pt x="18" y="315"/>
                      </a:lnTo>
                      <a:lnTo>
                        <a:pt x="18" y="118"/>
                      </a:lnTo>
                      <a:close/>
                      <a:moveTo>
                        <a:pt x="57" y="239"/>
                      </a:moveTo>
                      <a:lnTo>
                        <a:pt x="120" y="239"/>
                      </a:lnTo>
                      <a:lnTo>
                        <a:pt x="120" y="253"/>
                      </a:lnTo>
                      <a:lnTo>
                        <a:pt x="57" y="253"/>
                      </a:lnTo>
                      <a:lnTo>
                        <a:pt x="57" y="239"/>
                      </a:lnTo>
                      <a:close/>
                      <a:moveTo>
                        <a:pt x="57" y="213"/>
                      </a:moveTo>
                      <a:lnTo>
                        <a:pt x="182" y="213"/>
                      </a:lnTo>
                      <a:lnTo>
                        <a:pt x="182" y="226"/>
                      </a:lnTo>
                      <a:lnTo>
                        <a:pt x="57" y="226"/>
                      </a:lnTo>
                      <a:lnTo>
                        <a:pt x="57" y="213"/>
                      </a:lnTo>
                      <a:close/>
                      <a:moveTo>
                        <a:pt x="57" y="186"/>
                      </a:moveTo>
                      <a:lnTo>
                        <a:pt x="182" y="186"/>
                      </a:lnTo>
                      <a:lnTo>
                        <a:pt x="182" y="200"/>
                      </a:lnTo>
                      <a:lnTo>
                        <a:pt x="57" y="200"/>
                      </a:lnTo>
                      <a:lnTo>
                        <a:pt x="57" y="186"/>
                      </a:lnTo>
                      <a:close/>
                      <a:moveTo>
                        <a:pt x="57" y="160"/>
                      </a:moveTo>
                      <a:lnTo>
                        <a:pt x="182" y="160"/>
                      </a:lnTo>
                      <a:lnTo>
                        <a:pt x="182" y="174"/>
                      </a:lnTo>
                      <a:lnTo>
                        <a:pt x="57" y="174"/>
                      </a:lnTo>
                      <a:lnTo>
                        <a:pt x="57" y="160"/>
                      </a:lnTo>
                      <a:close/>
                      <a:moveTo>
                        <a:pt x="323" y="146"/>
                      </a:moveTo>
                      <a:cubicBezTo>
                        <a:pt x="328" y="148"/>
                        <a:pt x="339" y="154"/>
                        <a:pt x="342" y="156"/>
                      </a:cubicBezTo>
                      <a:cubicBezTo>
                        <a:pt x="350" y="161"/>
                        <a:pt x="330" y="164"/>
                        <a:pt x="323" y="165"/>
                      </a:cubicBezTo>
                      <a:lnTo>
                        <a:pt x="323" y="146"/>
                      </a:lnTo>
                      <a:close/>
                      <a:moveTo>
                        <a:pt x="396" y="91"/>
                      </a:moveTo>
                      <a:cubicBezTo>
                        <a:pt x="377" y="71"/>
                        <a:pt x="359" y="50"/>
                        <a:pt x="341" y="30"/>
                      </a:cubicBezTo>
                      <a:cubicBezTo>
                        <a:pt x="335" y="23"/>
                        <a:pt x="332" y="23"/>
                        <a:pt x="324" y="22"/>
                      </a:cubicBezTo>
                      <a:lnTo>
                        <a:pt x="133" y="1"/>
                      </a:lnTo>
                      <a:cubicBezTo>
                        <a:pt x="129" y="0"/>
                        <a:pt x="128" y="3"/>
                        <a:pt x="130" y="6"/>
                      </a:cubicBezTo>
                      <a:lnTo>
                        <a:pt x="198" y="79"/>
                      </a:lnTo>
                      <a:cubicBezTo>
                        <a:pt x="209" y="57"/>
                        <a:pt x="217" y="46"/>
                        <a:pt x="251" y="50"/>
                      </a:cubicBezTo>
                      <a:cubicBezTo>
                        <a:pt x="275" y="53"/>
                        <a:pt x="292" y="58"/>
                        <a:pt x="314" y="66"/>
                      </a:cubicBezTo>
                      <a:cubicBezTo>
                        <a:pt x="328" y="72"/>
                        <a:pt x="335" y="76"/>
                        <a:pt x="342" y="87"/>
                      </a:cubicBezTo>
                      <a:cubicBezTo>
                        <a:pt x="336" y="80"/>
                        <a:pt x="327" y="75"/>
                        <a:pt x="317" y="71"/>
                      </a:cubicBezTo>
                      <a:cubicBezTo>
                        <a:pt x="297" y="63"/>
                        <a:pt x="275" y="58"/>
                        <a:pt x="253" y="55"/>
                      </a:cubicBezTo>
                      <a:cubicBezTo>
                        <a:pt x="240" y="54"/>
                        <a:pt x="227" y="54"/>
                        <a:pt x="219" y="60"/>
                      </a:cubicBezTo>
                      <a:cubicBezTo>
                        <a:pt x="211" y="66"/>
                        <a:pt x="199" y="93"/>
                        <a:pt x="194" y="103"/>
                      </a:cubicBezTo>
                      <a:cubicBezTo>
                        <a:pt x="191" y="110"/>
                        <a:pt x="195" y="112"/>
                        <a:pt x="200" y="112"/>
                      </a:cubicBezTo>
                      <a:cubicBezTo>
                        <a:pt x="251" y="115"/>
                        <a:pt x="301" y="128"/>
                        <a:pt x="346" y="152"/>
                      </a:cubicBezTo>
                      <a:lnTo>
                        <a:pt x="347" y="126"/>
                      </a:lnTo>
                      <a:cubicBezTo>
                        <a:pt x="363" y="128"/>
                        <a:pt x="379" y="130"/>
                        <a:pt x="396" y="133"/>
                      </a:cubicBezTo>
                      <a:lnTo>
                        <a:pt x="396" y="91"/>
                      </a:lnTo>
                      <a:close/>
                      <a:moveTo>
                        <a:pt x="433" y="138"/>
                      </a:moveTo>
                      <a:cubicBezTo>
                        <a:pt x="435" y="138"/>
                        <a:pt x="437" y="135"/>
                        <a:pt x="435" y="133"/>
                      </a:cubicBezTo>
                      <a:cubicBezTo>
                        <a:pt x="426" y="124"/>
                        <a:pt x="417" y="114"/>
                        <a:pt x="409" y="105"/>
                      </a:cubicBezTo>
                      <a:lnTo>
                        <a:pt x="409" y="93"/>
                      </a:lnTo>
                      <a:cubicBezTo>
                        <a:pt x="409" y="91"/>
                        <a:pt x="407" y="90"/>
                        <a:pt x="405" y="90"/>
                      </a:cubicBezTo>
                      <a:lnTo>
                        <a:pt x="402" y="89"/>
                      </a:lnTo>
                      <a:lnTo>
                        <a:pt x="402" y="163"/>
                      </a:lnTo>
                      <a:cubicBezTo>
                        <a:pt x="400" y="163"/>
                        <a:pt x="400" y="164"/>
                        <a:pt x="400" y="165"/>
                      </a:cubicBezTo>
                      <a:lnTo>
                        <a:pt x="399" y="171"/>
                      </a:lnTo>
                      <a:cubicBezTo>
                        <a:pt x="399" y="173"/>
                        <a:pt x="400" y="174"/>
                        <a:pt x="400" y="176"/>
                      </a:cubicBezTo>
                      <a:lnTo>
                        <a:pt x="400" y="182"/>
                      </a:lnTo>
                      <a:cubicBezTo>
                        <a:pt x="400" y="184"/>
                        <a:pt x="399" y="185"/>
                        <a:pt x="398" y="187"/>
                      </a:cubicBezTo>
                      <a:lnTo>
                        <a:pt x="393" y="231"/>
                      </a:lnTo>
                      <a:cubicBezTo>
                        <a:pt x="396" y="236"/>
                        <a:pt x="414" y="236"/>
                        <a:pt x="417" y="231"/>
                      </a:cubicBezTo>
                      <a:lnTo>
                        <a:pt x="412" y="187"/>
                      </a:lnTo>
                      <a:cubicBezTo>
                        <a:pt x="412" y="185"/>
                        <a:pt x="411" y="184"/>
                        <a:pt x="411" y="182"/>
                      </a:cubicBezTo>
                      <a:lnTo>
                        <a:pt x="410" y="176"/>
                      </a:lnTo>
                      <a:cubicBezTo>
                        <a:pt x="410" y="174"/>
                        <a:pt x="412" y="174"/>
                        <a:pt x="411" y="171"/>
                      </a:cubicBezTo>
                      <a:lnTo>
                        <a:pt x="411" y="165"/>
                      </a:lnTo>
                      <a:cubicBezTo>
                        <a:pt x="411" y="164"/>
                        <a:pt x="410" y="163"/>
                        <a:pt x="409" y="163"/>
                      </a:cubicBezTo>
                      <a:lnTo>
                        <a:pt x="409" y="134"/>
                      </a:lnTo>
                      <a:cubicBezTo>
                        <a:pt x="417" y="135"/>
                        <a:pt x="425" y="137"/>
                        <a:pt x="433" y="138"/>
                      </a:cubicBezTo>
                      <a:close/>
                      <a:moveTo>
                        <a:pt x="206" y="187"/>
                      </a:moveTo>
                      <a:lnTo>
                        <a:pt x="201" y="188"/>
                      </a:lnTo>
                      <a:lnTo>
                        <a:pt x="217" y="267"/>
                      </a:lnTo>
                      <a:lnTo>
                        <a:pt x="221" y="266"/>
                      </a:lnTo>
                      <a:lnTo>
                        <a:pt x="220" y="262"/>
                      </a:lnTo>
                      <a:lnTo>
                        <a:pt x="224" y="261"/>
                      </a:lnTo>
                      <a:lnTo>
                        <a:pt x="224" y="257"/>
                      </a:lnTo>
                      <a:lnTo>
                        <a:pt x="228" y="256"/>
                      </a:lnTo>
                      <a:lnTo>
                        <a:pt x="227" y="252"/>
                      </a:lnTo>
                      <a:lnTo>
                        <a:pt x="231" y="251"/>
                      </a:lnTo>
                      <a:lnTo>
                        <a:pt x="231" y="247"/>
                      </a:lnTo>
                      <a:lnTo>
                        <a:pt x="235" y="246"/>
                      </a:lnTo>
                      <a:lnTo>
                        <a:pt x="236" y="253"/>
                      </a:lnTo>
                      <a:lnTo>
                        <a:pt x="240" y="253"/>
                      </a:lnTo>
                      <a:lnTo>
                        <a:pt x="241" y="260"/>
                      </a:lnTo>
                      <a:lnTo>
                        <a:pt x="245" y="260"/>
                      </a:lnTo>
                      <a:lnTo>
                        <a:pt x="246" y="267"/>
                      </a:lnTo>
                      <a:lnTo>
                        <a:pt x="250" y="266"/>
                      </a:lnTo>
                      <a:lnTo>
                        <a:pt x="251" y="274"/>
                      </a:lnTo>
                      <a:lnTo>
                        <a:pt x="254" y="273"/>
                      </a:lnTo>
                      <a:lnTo>
                        <a:pt x="255" y="277"/>
                      </a:lnTo>
                      <a:lnTo>
                        <a:pt x="267" y="275"/>
                      </a:lnTo>
                      <a:lnTo>
                        <a:pt x="267" y="271"/>
                      </a:lnTo>
                      <a:lnTo>
                        <a:pt x="270" y="271"/>
                      </a:lnTo>
                      <a:lnTo>
                        <a:pt x="268" y="263"/>
                      </a:lnTo>
                      <a:lnTo>
                        <a:pt x="265" y="264"/>
                      </a:lnTo>
                      <a:lnTo>
                        <a:pt x="263" y="257"/>
                      </a:lnTo>
                      <a:lnTo>
                        <a:pt x="259" y="257"/>
                      </a:lnTo>
                      <a:lnTo>
                        <a:pt x="258" y="250"/>
                      </a:lnTo>
                      <a:lnTo>
                        <a:pt x="254" y="251"/>
                      </a:lnTo>
                      <a:lnTo>
                        <a:pt x="253" y="243"/>
                      </a:lnTo>
                      <a:lnTo>
                        <a:pt x="249" y="244"/>
                      </a:lnTo>
                      <a:lnTo>
                        <a:pt x="248" y="240"/>
                      </a:lnTo>
                      <a:lnTo>
                        <a:pt x="272" y="235"/>
                      </a:lnTo>
                      <a:lnTo>
                        <a:pt x="271" y="232"/>
                      </a:lnTo>
                      <a:lnTo>
                        <a:pt x="267" y="233"/>
                      </a:lnTo>
                      <a:lnTo>
                        <a:pt x="267" y="228"/>
                      </a:lnTo>
                      <a:lnTo>
                        <a:pt x="262" y="229"/>
                      </a:lnTo>
                      <a:lnTo>
                        <a:pt x="262" y="225"/>
                      </a:lnTo>
                      <a:lnTo>
                        <a:pt x="257" y="226"/>
                      </a:lnTo>
                      <a:lnTo>
                        <a:pt x="256" y="221"/>
                      </a:lnTo>
                      <a:lnTo>
                        <a:pt x="252" y="222"/>
                      </a:lnTo>
                      <a:lnTo>
                        <a:pt x="251" y="218"/>
                      </a:lnTo>
                      <a:lnTo>
                        <a:pt x="247" y="219"/>
                      </a:lnTo>
                      <a:lnTo>
                        <a:pt x="246" y="215"/>
                      </a:lnTo>
                      <a:lnTo>
                        <a:pt x="242" y="215"/>
                      </a:lnTo>
                      <a:lnTo>
                        <a:pt x="241" y="211"/>
                      </a:lnTo>
                      <a:lnTo>
                        <a:pt x="237" y="212"/>
                      </a:lnTo>
                      <a:lnTo>
                        <a:pt x="236" y="208"/>
                      </a:lnTo>
                      <a:lnTo>
                        <a:pt x="232" y="208"/>
                      </a:lnTo>
                      <a:lnTo>
                        <a:pt x="231" y="204"/>
                      </a:lnTo>
                      <a:lnTo>
                        <a:pt x="227" y="205"/>
                      </a:lnTo>
                      <a:lnTo>
                        <a:pt x="226" y="201"/>
                      </a:lnTo>
                      <a:lnTo>
                        <a:pt x="221" y="202"/>
                      </a:lnTo>
                      <a:lnTo>
                        <a:pt x="221" y="197"/>
                      </a:lnTo>
                      <a:lnTo>
                        <a:pt x="216" y="198"/>
                      </a:lnTo>
                      <a:lnTo>
                        <a:pt x="215" y="194"/>
                      </a:lnTo>
                      <a:lnTo>
                        <a:pt x="211" y="195"/>
                      </a:lnTo>
                      <a:lnTo>
                        <a:pt x="210" y="190"/>
                      </a:lnTo>
                      <a:lnTo>
                        <a:pt x="207" y="191"/>
                      </a:lnTo>
                      <a:lnTo>
                        <a:pt x="206" y="187"/>
                      </a:lnTo>
                      <a:close/>
                      <a:moveTo>
                        <a:pt x="40" y="141"/>
                      </a:moveTo>
                      <a:lnTo>
                        <a:pt x="297" y="141"/>
                      </a:lnTo>
                      <a:lnTo>
                        <a:pt x="297" y="292"/>
                      </a:lnTo>
                      <a:lnTo>
                        <a:pt x="40" y="292"/>
                      </a:lnTo>
                      <a:lnTo>
                        <a:pt x="40" y="141"/>
                      </a:ln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nvGrpSpPr>
              <p:cNvPr id="25" name="组合 24">
                <a:extLst>
                  <a:ext uri="{FF2B5EF4-FFF2-40B4-BE49-F238E27FC236}">
                    <a16:creationId xmlns="" xmlns:a16="http://schemas.microsoft.com/office/drawing/2014/main" id="{EDE772D3-C617-4E93-B7A3-A606D04292F8}"/>
                  </a:ext>
                </a:extLst>
              </p:cNvPr>
              <p:cNvGrpSpPr/>
              <p:nvPr/>
            </p:nvGrpSpPr>
            <p:grpSpPr>
              <a:xfrm>
                <a:off x="10823599" y="577955"/>
                <a:ext cx="368108" cy="382389"/>
                <a:chOff x="10486350" y="391614"/>
                <a:chExt cx="421373" cy="437973"/>
              </a:xfrm>
            </p:grpSpPr>
            <p:sp>
              <p:nvSpPr>
                <p:cNvPr id="26" name="Oval 13">
                  <a:extLst>
                    <a:ext uri="{FF2B5EF4-FFF2-40B4-BE49-F238E27FC236}">
                      <a16:creationId xmlns="" xmlns:a16="http://schemas.microsoft.com/office/drawing/2014/main" id="{2F189F4C-BA54-45A4-9862-7045F21F7A3B}"/>
                    </a:ext>
                  </a:extLst>
                </p:cNvPr>
                <p:cNvSpPr/>
                <p:nvPr/>
              </p:nvSpPr>
              <p:spPr>
                <a:xfrm>
                  <a:off x="10486350" y="391614"/>
                  <a:ext cx="421373" cy="437973"/>
                </a:xfrm>
                <a:prstGeom prst="ellipse">
                  <a:avLst/>
                </a:prstGeom>
                <a:solidFill>
                  <a:srgbClr val="858585"/>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27" name="Freeform 15">
                  <a:extLst>
                    <a:ext uri="{FF2B5EF4-FFF2-40B4-BE49-F238E27FC236}">
                      <a16:creationId xmlns="" xmlns:a16="http://schemas.microsoft.com/office/drawing/2014/main" id="{17E2950D-1240-486B-84EF-65DB9100A6D5}"/>
                    </a:ext>
                  </a:extLst>
                </p:cNvPr>
                <p:cNvSpPr>
                  <a:spLocks noEditPoints="1"/>
                </p:cNvSpPr>
                <p:nvPr/>
              </p:nvSpPr>
              <p:spPr>
                <a:xfrm>
                  <a:off x="10532318" y="455458"/>
                  <a:ext cx="334545" cy="293685"/>
                </a:xfrm>
                <a:custGeom>
                  <a:avLst/>
                  <a:gdLst/>
                  <a:ahLst/>
                  <a:cxnLst>
                    <a:cxn ang="0">
                      <a:pos x="234329" y="182499"/>
                    </a:cxn>
                    <a:cxn ang="0">
                      <a:pos x="184958" y="182499"/>
                    </a:cxn>
                    <a:cxn ang="0">
                      <a:pos x="184958" y="233874"/>
                    </a:cxn>
                    <a:cxn ang="0">
                      <a:pos x="148850" y="233874"/>
                    </a:cxn>
                    <a:cxn ang="0">
                      <a:pos x="148850" y="182499"/>
                    </a:cxn>
                    <a:cxn ang="0">
                      <a:pos x="99479" y="182499"/>
                    </a:cxn>
                    <a:cxn ang="0">
                      <a:pos x="99479" y="144925"/>
                    </a:cxn>
                    <a:cxn ang="0">
                      <a:pos x="148850" y="144925"/>
                    </a:cxn>
                    <a:cxn ang="0">
                      <a:pos x="148850" y="93550"/>
                    </a:cxn>
                    <a:cxn ang="0">
                      <a:pos x="184958" y="93550"/>
                    </a:cxn>
                    <a:cxn ang="0">
                      <a:pos x="184958" y="144925"/>
                    </a:cxn>
                    <a:cxn ang="0">
                      <a:pos x="234329" y="144925"/>
                    </a:cxn>
                    <a:cxn ang="0">
                      <a:pos x="234329" y="182499"/>
                    </a:cxn>
                    <a:cxn ang="0">
                      <a:pos x="307280" y="94317"/>
                    </a:cxn>
                    <a:cxn ang="0">
                      <a:pos x="167273" y="69779"/>
                    </a:cxn>
                    <a:cxn ang="0">
                      <a:pos x="27265" y="94317"/>
                    </a:cxn>
                    <a:cxn ang="0">
                      <a:pos x="167273" y="293685"/>
                    </a:cxn>
                    <a:cxn ang="0">
                      <a:pos x="307280" y="94317"/>
                    </a:cxn>
                  </a:cxnLst>
                  <a:rect l="0" t="0" r="0" b="0"/>
                  <a:pathLst>
                    <a:path w="454" h="383">
                      <a:moveTo>
                        <a:pt x="318" y="238"/>
                      </a:moveTo>
                      <a:lnTo>
                        <a:pt x="251" y="238"/>
                      </a:lnTo>
                      <a:lnTo>
                        <a:pt x="251" y="305"/>
                      </a:lnTo>
                      <a:lnTo>
                        <a:pt x="202" y="305"/>
                      </a:lnTo>
                      <a:lnTo>
                        <a:pt x="202" y="238"/>
                      </a:lnTo>
                      <a:lnTo>
                        <a:pt x="135" y="238"/>
                      </a:lnTo>
                      <a:lnTo>
                        <a:pt x="135" y="189"/>
                      </a:lnTo>
                      <a:lnTo>
                        <a:pt x="202" y="189"/>
                      </a:lnTo>
                      <a:lnTo>
                        <a:pt x="202" y="122"/>
                      </a:lnTo>
                      <a:lnTo>
                        <a:pt x="251" y="122"/>
                      </a:lnTo>
                      <a:lnTo>
                        <a:pt x="251" y="189"/>
                      </a:lnTo>
                      <a:lnTo>
                        <a:pt x="318" y="189"/>
                      </a:lnTo>
                      <a:lnTo>
                        <a:pt x="318" y="238"/>
                      </a:lnTo>
                      <a:close/>
                      <a:moveTo>
                        <a:pt x="417" y="123"/>
                      </a:moveTo>
                      <a:cubicBezTo>
                        <a:pt x="384" y="0"/>
                        <a:pt x="249" y="77"/>
                        <a:pt x="227" y="91"/>
                      </a:cubicBezTo>
                      <a:cubicBezTo>
                        <a:pt x="204" y="77"/>
                        <a:pt x="69" y="1"/>
                        <a:pt x="37" y="123"/>
                      </a:cubicBezTo>
                      <a:cubicBezTo>
                        <a:pt x="0" y="265"/>
                        <a:pt x="226" y="382"/>
                        <a:pt x="227" y="383"/>
                      </a:cubicBezTo>
                      <a:cubicBezTo>
                        <a:pt x="227" y="383"/>
                        <a:pt x="454" y="263"/>
                        <a:pt x="417" y="123"/>
                      </a:cubicBez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nvGrpSpPr>
              <p:cNvPr id="31" name="组合 30">
                <a:extLst>
                  <a:ext uri="{FF2B5EF4-FFF2-40B4-BE49-F238E27FC236}">
                    <a16:creationId xmlns="" xmlns:a16="http://schemas.microsoft.com/office/drawing/2014/main" id="{96699630-266A-4CAD-B49F-9B7E0B518B31}"/>
                  </a:ext>
                </a:extLst>
              </p:cNvPr>
              <p:cNvGrpSpPr/>
              <p:nvPr/>
            </p:nvGrpSpPr>
            <p:grpSpPr>
              <a:xfrm>
                <a:off x="9676434" y="577955"/>
                <a:ext cx="366522" cy="382389"/>
                <a:chOff x="9338428" y="391614"/>
                <a:chExt cx="420096" cy="437973"/>
              </a:xfrm>
            </p:grpSpPr>
            <p:sp>
              <p:nvSpPr>
                <p:cNvPr id="32" name="Oval 12">
                  <a:extLst>
                    <a:ext uri="{FF2B5EF4-FFF2-40B4-BE49-F238E27FC236}">
                      <a16:creationId xmlns="" xmlns:a16="http://schemas.microsoft.com/office/drawing/2014/main" id="{F38E3F48-55B1-421F-9CC0-A9C79CF923E7}"/>
                    </a:ext>
                  </a:extLst>
                </p:cNvPr>
                <p:cNvSpPr/>
                <p:nvPr/>
              </p:nvSpPr>
              <p:spPr>
                <a:xfrm>
                  <a:off x="9338428" y="391614"/>
                  <a:ext cx="420096" cy="437973"/>
                </a:xfrm>
                <a:prstGeom prst="ellipse">
                  <a:avLst/>
                </a:prstGeom>
                <a:solidFill>
                  <a:srgbClr val="FDB402"/>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33" name="Freeform 19">
                  <a:extLst>
                    <a:ext uri="{FF2B5EF4-FFF2-40B4-BE49-F238E27FC236}">
                      <a16:creationId xmlns="" xmlns:a16="http://schemas.microsoft.com/office/drawing/2014/main" id="{F9E38022-4EEC-44AD-914E-E332446E739C}"/>
                    </a:ext>
                  </a:extLst>
                </p:cNvPr>
                <p:cNvSpPr>
                  <a:spLocks noEditPoints="1"/>
                </p:cNvSpPr>
                <p:nvPr/>
              </p:nvSpPr>
              <p:spPr>
                <a:xfrm>
                  <a:off x="9398442" y="495042"/>
                  <a:ext cx="315391" cy="277085"/>
                </a:xfrm>
                <a:custGeom>
                  <a:avLst/>
                  <a:gdLst/>
                  <a:ahLst/>
                  <a:cxnLst>
                    <a:cxn ang="0">
                      <a:pos x="165064" y="270177"/>
                    </a:cxn>
                    <a:cxn ang="0">
                      <a:pos x="307285" y="80593"/>
                    </a:cxn>
                    <a:cxn ang="0">
                      <a:pos x="298442" y="76755"/>
                    </a:cxn>
                    <a:cxn ang="0">
                      <a:pos x="212226" y="77522"/>
                    </a:cxn>
                    <a:cxn ang="0">
                      <a:pos x="165064" y="270177"/>
                    </a:cxn>
                    <a:cxn ang="0">
                      <a:pos x="310233" y="80593"/>
                    </a:cxn>
                    <a:cxn ang="0">
                      <a:pos x="310233" y="80593"/>
                    </a:cxn>
                    <a:cxn ang="0">
                      <a:pos x="5158" y="79057"/>
                    </a:cxn>
                    <a:cxn ang="0">
                      <a:pos x="146642" y="267107"/>
                    </a:cxn>
                    <a:cxn ang="0">
                      <a:pos x="100955" y="76755"/>
                    </a:cxn>
                    <a:cxn ang="0">
                      <a:pos x="16949" y="77522"/>
                    </a:cxn>
                    <a:cxn ang="0">
                      <a:pos x="5158" y="79057"/>
                    </a:cxn>
                    <a:cxn ang="0">
                      <a:pos x="145905" y="270945"/>
                    </a:cxn>
                    <a:cxn ang="0">
                      <a:pos x="145905" y="270945"/>
                    </a:cxn>
                    <a:cxn ang="0">
                      <a:pos x="156222" y="271712"/>
                    </a:cxn>
                    <a:cxn ang="0">
                      <a:pos x="204857" y="77522"/>
                    </a:cxn>
                    <a:cxn ang="0">
                      <a:pos x="202646" y="80593"/>
                    </a:cxn>
                    <a:cxn ang="0">
                      <a:pos x="108324" y="77522"/>
                    </a:cxn>
                    <a:cxn ang="0">
                      <a:pos x="156222" y="271712"/>
                    </a:cxn>
                    <a:cxn ang="0">
                      <a:pos x="220332" y="69847"/>
                    </a:cxn>
                    <a:cxn ang="0">
                      <a:pos x="313917" y="69847"/>
                    </a:cxn>
                    <a:cxn ang="0">
                      <a:pos x="259387" y="768"/>
                    </a:cxn>
                    <a:cxn ang="0">
                      <a:pos x="220332" y="69847"/>
                    </a:cxn>
                    <a:cxn ang="0">
                      <a:pos x="0" y="68312"/>
                    </a:cxn>
                    <a:cxn ang="0">
                      <a:pos x="92112" y="69847"/>
                    </a:cxn>
                    <a:cxn ang="0">
                      <a:pos x="54530" y="0"/>
                    </a:cxn>
                    <a:cxn ang="0">
                      <a:pos x="0" y="68312"/>
                    </a:cxn>
                    <a:cxn ang="0">
                      <a:pos x="109060" y="69847"/>
                    </a:cxn>
                    <a:cxn ang="0">
                      <a:pos x="203383" y="69079"/>
                    </a:cxn>
                    <a:cxn ang="0">
                      <a:pos x="155485" y="1535"/>
                    </a:cxn>
                    <a:cxn ang="0">
                      <a:pos x="109060" y="69847"/>
                    </a:cxn>
                    <a:cxn ang="0">
                      <a:pos x="101691" y="71382"/>
                    </a:cxn>
                    <a:cxn ang="0">
                      <a:pos x="148853" y="768"/>
                    </a:cxn>
                    <a:cxn ang="0">
                      <a:pos x="61162" y="1535"/>
                    </a:cxn>
                    <a:cxn ang="0">
                      <a:pos x="101691" y="71382"/>
                    </a:cxn>
                    <a:cxn ang="0">
                      <a:pos x="212963" y="71382"/>
                    </a:cxn>
                    <a:cxn ang="0">
                      <a:pos x="250544" y="768"/>
                    </a:cxn>
                    <a:cxn ang="0">
                      <a:pos x="165801" y="2303"/>
                    </a:cxn>
                    <a:cxn ang="0">
                      <a:pos x="212963" y="71382"/>
                    </a:cxn>
                  </a:cxnLst>
                  <a:rect l="0" t="0" r="0" b="0"/>
                  <a:pathLst>
                    <a:path w="428" h="361">
                      <a:moveTo>
                        <a:pt x="224" y="352"/>
                      </a:moveTo>
                      <a:lnTo>
                        <a:pt x="417" y="105"/>
                      </a:lnTo>
                      <a:cubicBezTo>
                        <a:pt x="412" y="102"/>
                        <a:pt x="413" y="100"/>
                        <a:pt x="405" y="100"/>
                      </a:cubicBezTo>
                      <a:lnTo>
                        <a:pt x="288" y="101"/>
                      </a:lnTo>
                      <a:lnTo>
                        <a:pt x="224" y="352"/>
                      </a:lnTo>
                      <a:close/>
                      <a:moveTo>
                        <a:pt x="421" y="105"/>
                      </a:moveTo>
                      <a:cubicBezTo>
                        <a:pt x="428" y="97"/>
                        <a:pt x="414" y="113"/>
                        <a:pt x="421" y="105"/>
                      </a:cubicBezTo>
                      <a:close/>
                      <a:moveTo>
                        <a:pt x="7" y="103"/>
                      </a:moveTo>
                      <a:lnTo>
                        <a:pt x="199" y="348"/>
                      </a:lnTo>
                      <a:lnTo>
                        <a:pt x="137" y="100"/>
                      </a:lnTo>
                      <a:lnTo>
                        <a:pt x="23" y="101"/>
                      </a:lnTo>
                      <a:lnTo>
                        <a:pt x="7" y="103"/>
                      </a:lnTo>
                      <a:close/>
                      <a:moveTo>
                        <a:pt x="198" y="353"/>
                      </a:moveTo>
                      <a:cubicBezTo>
                        <a:pt x="205" y="361"/>
                        <a:pt x="191" y="345"/>
                        <a:pt x="198" y="353"/>
                      </a:cubicBezTo>
                      <a:close/>
                      <a:moveTo>
                        <a:pt x="212" y="354"/>
                      </a:moveTo>
                      <a:lnTo>
                        <a:pt x="278" y="101"/>
                      </a:lnTo>
                      <a:lnTo>
                        <a:pt x="275" y="105"/>
                      </a:lnTo>
                      <a:lnTo>
                        <a:pt x="147" y="101"/>
                      </a:lnTo>
                      <a:lnTo>
                        <a:pt x="212" y="354"/>
                      </a:lnTo>
                      <a:close/>
                      <a:moveTo>
                        <a:pt x="299" y="91"/>
                      </a:moveTo>
                      <a:lnTo>
                        <a:pt x="426" y="91"/>
                      </a:lnTo>
                      <a:lnTo>
                        <a:pt x="352" y="1"/>
                      </a:lnTo>
                      <a:lnTo>
                        <a:pt x="299" y="91"/>
                      </a:lnTo>
                      <a:close/>
                      <a:moveTo>
                        <a:pt x="0" y="89"/>
                      </a:moveTo>
                      <a:lnTo>
                        <a:pt x="125" y="91"/>
                      </a:lnTo>
                      <a:lnTo>
                        <a:pt x="74" y="0"/>
                      </a:lnTo>
                      <a:lnTo>
                        <a:pt x="0" y="89"/>
                      </a:lnTo>
                      <a:close/>
                      <a:moveTo>
                        <a:pt x="148" y="91"/>
                      </a:moveTo>
                      <a:lnTo>
                        <a:pt x="276" y="90"/>
                      </a:lnTo>
                      <a:lnTo>
                        <a:pt x="211" y="2"/>
                      </a:lnTo>
                      <a:lnTo>
                        <a:pt x="148" y="91"/>
                      </a:lnTo>
                      <a:close/>
                      <a:moveTo>
                        <a:pt x="138" y="93"/>
                      </a:moveTo>
                      <a:lnTo>
                        <a:pt x="202" y="1"/>
                      </a:lnTo>
                      <a:lnTo>
                        <a:pt x="83" y="2"/>
                      </a:lnTo>
                      <a:lnTo>
                        <a:pt x="138" y="93"/>
                      </a:lnTo>
                      <a:close/>
                      <a:moveTo>
                        <a:pt x="289" y="93"/>
                      </a:moveTo>
                      <a:lnTo>
                        <a:pt x="340" y="1"/>
                      </a:lnTo>
                      <a:lnTo>
                        <a:pt x="225" y="3"/>
                      </a:lnTo>
                      <a:lnTo>
                        <a:pt x="289" y="93"/>
                      </a:ln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cxnSp>
          <p:nvCxnSpPr>
            <p:cNvPr id="4" name="直接连接符 3">
              <a:extLst>
                <a:ext uri="{FF2B5EF4-FFF2-40B4-BE49-F238E27FC236}">
                  <a16:creationId xmlns="" xmlns:a16="http://schemas.microsoft.com/office/drawing/2014/main" id="{6FD08865-C378-4B20-8EA7-0F026FB4E179}"/>
                </a:ext>
              </a:extLst>
            </p:cNvPr>
            <p:cNvCxnSpPr/>
            <p:nvPr/>
          </p:nvCxnSpPr>
          <p:spPr>
            <a:xfrm>
              <a:off x="1762699" y="1002621"/>
              <a:ext cx="10429301" cy="0"/>
            </a:xfrm>
            <a:prstGeom prst="line">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
        <p:nvSpPr>
          <p:cNvPr id="3" name="TextBox 2"/>
          <p:cNvSpPr txBox="1"/>
          <p:nvPr/>
        </p:nvSpPr>
        <p:spPr>
          <a:xfrm>
            <a:off x="6659246" y="319757"/>
            <a:ext cx="733892" cy="307777"/>
          </a:xfrm>
          <a:prstGeom prst="rect">
            <a:avLst/>
          </a:prstGeom>
          <a:noFill/>
        </p:spPr>
        <p:txBody>
          <a:bodyPr wrap="square" rtlCol="0">
            <a:spAutoFit/>
          </a:bodyPr>
          <a:lstStyle/>
          <a:p>
            <a:r>
              <a:rPr lang="zh-CN" altLang="en-US" sz="1400" b="1" dirty="0" smtClean="0"/>
              <a:t>智能</a:t>
            </a:r>
            <a:endParaRPr lang="zh-CN" altLang="en-US" sz="1400" b="1" dirty="0"/>
          </a:p>
        </p:txBody>
      </p:sp>
      <p:sp>
        <p:nvSpPr>
          <p:cNvPr id="35" name="TextBox 34"/>
          <p:cNvSpPr txBox="1"/>
          <p:nvPr/>
        </p:nvSpPr>
        <p:spPr>
          <a:xfrm>
            <a:off x="7545538" y="319757"/>
            <a:ext cx="733892" cy="307777"/>
          </a:xfrm>
          <a:prstGeom prst="rect">
            <a:avLst/>
          </a:prstGeom>
          <a:noFill/>
        </p:spPr>
        <p:txBody>
          <a:bodyPr wrap="square" rtlCol="0">
            <a:spAutoFit/>
          </a:bodyPr>
          <a:lstStyle/>
          <a:p>
            <a:r>
              <a:rPr lang="zh-CN" altLang="en-US" sz="1400" b="1" dirty="0"/>
              <a:t>高效</a:t>
            </a:r>
          </a:p>
        </p:txBody>
      </p:sp>
      <p:sp>
        <p:nvSpPr>
          <p:cNvPr id="36" name="TextBox 35"/>
          <p:cNvSpPr txBox="1"/>
          <p:nvPr/>
        </p:nvSpPr>
        <p:spPr>
          <a:xfrm>
            <a:off x="8414842" y="329733"/>
            <a:ext cx="733892" cy="307777"/>
          </a:xfrm>
          <a:prstGeom prst="rect">
            <a:avLst/>
          </a:prstGeom>
          <a:noFill/>
        </p:spPr>
        <p:txBody>
          <a:bodyPr wrap="square" rtlCol="0">
            <a:spAutoFit/>
          </a:bodyPr>
          <a:lstStyle/>
          <a:p>
            <a:r>
              <a:rPr lang="zh-CN" altLang="en-US" sz="1400" b="1" dirty="0" smtClean="0"/>
              <a:t>成本</a:t>
            </a:r>
            <a:endParaRPr lang="zh-CN" altLang="en-US" sz="1400" b="1" dirty="0"/>
          </a:p>
        </p:txBody>
      </p:sp>
      <p:sp>
        <p:nvSpPr>
          <p:cNvPr id="6" name="矩形 5"/>
          <p:cNvSpPr/>
          <p:nvPr/>
        </p:nvSpPr>
        <p:spPr>
          <a:xfrm>
            <a:off x="1257300" y="139096"/>
            <a:ext cx="4185761" cy="461665"/>
          </a:xfrm>
          <a:prstGeom prst="rect">
            <a:avLst/>
          </a:prstGeom>
        </p:spPr>
        <p:txBody>
          <a:bodyPr wrap="none">
            <a:spAutoFit/>
          </a:bodyPr>
          <a:lstStyle/>
          <a:p>
            <a:r>
              <a:rPr lang="zh-CN" altLang="en-US" sz="2400" dirty="0" smtClean="0"/>
              <a:t>三</a:t>
            </a:r>
            <a:r>
              <a:rPr lang="zh-CN" altLang="zh-CN" sz="2400" dirty="0" smtClean="0"/>
              <a:t>、</a:t>
            </a:r>
            <a:r>
              <a:rPr lang="zh-CN" altLang="zh-CN" sz="2400" dirty="0"/>
              <a:t>北斗发展背景与发展历程</a:t>
            </a:r>
          </a:p>
        </p:txBody>
      </p:sp>
      <p:sp>
        <p:nvSpPr>
          <p:cNvPr id="7" name="矩形 6"/>
          <p:cNvSpPr/>
          <p:nvPr/>
        </p:nvSpPr>
        <p:spPr>
          <a:xfrm>
            <a:off x="4097165" y="1059582"/>
            <a:ext cx="4572000" cy="3785652"/>
          </a:xfrm>
          <a:prstGeom prst="rect">
            <a:avLst/>
          </a:prstGeom>
        </p:spPr>
        <p:txBody>
          <a:bodyPr>
            <a:spAutoFit/>
          </a:bodyPr>
          <a:lstStyle/>
          <a:p>
            <a:pPr>
              <a:lnSpc>
                <a:spcPct val="150000"/>
              </a:lnSpc>
            </a:pPr>
            <a:r>
              <a:rPr lang="zh-CN" altLang="zh-CN" sz="2000" dirty="0"/>
              <a:t>与北斗二号相比，除了服务区域由区域覆盖扩大到全球覆盖外，北斗三号在精度和可靠性上都有很大的提高。他可以提供多个频点的导航信号，能够通过多频信号组合使用等方式提高服务精度。其单星设计寿命由以前的</a:t>
            </a:r>
            <a:r>
              <a:rPr lang="en-US" altLang="zh-CN" sz="2000" dirty="0"/>
              <a:t>8</a:t>
            </a:r>
            <a:r>
              <a:rPr lang="zh-CN" altLang="zh-CN" sz="2000" dirty="0"/>
              <a:t>年提高到</a:t>
            </a:r>
            <a:r>
              <a:rPr lang="en-US" altLang="zh-CN" sz="2000" dirty="0"/>
              <a:t>10</a:t>
            </a:r>
            <a:r>
              <a:rPr lang="zh-CN" altLang="zh-CN" sz="2000" dirty="0"/>
              <a:t>至</a:t>
            </a:r>
            <a:r>
              <a:rPr lang="en-US" altLang="zh-CN" sz="2000" dirty="0"/>
              <a:t>12</a:t>
            </a:r>
            <a:r>
              <a:rPr lang="zh-CN" altLang="zh-CN" sz="2000" dirty="0"/>
              <a:t>年，并首次提出“保证服务不间断”指标。</a:t>
            </a:r>
          </a:p>
        </p:txBody>
      </p:sp>
      <p:pic>
        <p:nvPicPr>
          <p:cNvPr id="18434" name="Picture 2" descr="https://nimg.ws.126.net/?url=http%3A%2F%2Fdingyue.ws.126.net%2F2022%2F1127%2Fbd2733a4j00rlze2w0022c000yg00k6m.jpg&amp;thumbnail=660x2147483647&amp;quality=80&amp;type=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3021" y="1844206"/>
            <a:ext cx="3779912" cy="221640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87101414"/>
      </p:ext>
    </p:extLst>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 xmlns:a16="http://schemas.microsoft.com/office/drawing/2014/main" id="{1495F301-5D58-44A0-870C-E58C0EABD36A}"/>
              </a:ext>
            </a:extLst>
          </p:cNvPr>
          <p:cNvGrpSpPr/>
          <p:nvPr/>
        </p:nvGrpSpPr>
        <p:grpSpPr>
          <a:xfrm>
            <a:off x="-10552" y="-10550"/>
            <a:ext cx="9154552" cy="762516"/>
            <a:chOff x="-14069" y="-14067"/>
            <a:chExt cx="12206069" cy="1016688"/>
          </a:xfrm>
        </p:grpSpPr>
        <p:grpSp>
          <p:nvGrpSpPr>
            <p:cNvPr id="16" name="组合 15"/>
            <p:cNvGrpSpPr/>
            <p:nvPr/>
          </p:nvGrpSpPr>
          <p:grpSpPr>
            <a:xfrm>
              <a:off x="-14069" y="-14067"/>
              <a:ext cx="1690469" cy="1016688"/>
              <a:chOff x="-14069" y="-14068"/>
              <a:chExt cx="8860302" cy="6886134"/>
            </a:xfrm>
          </p:grpSpPr>
          <p:sp>
            <p:nvSpPr>
              <p:cNvPr id="17" name="直角三角形 16"/>
              <p:cNvSpPr/>
              <p:nvPr/>
            </p:nvSpPr>
            <p:spPr>
              <a:xfrm rot="5400000">
                <a:off x="-1740877" y="1740877"/>
                <a:ext cx="6858000" cy="3376246"/>
              </a:xfrm>
              <a:prstGeom prst="r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任意多边形 17"/>
              <p:cNvSpPr/>
              <p:nvPr/>
            </p:nvSpPr>
            <p:spPr>
              <a:xfrm>
                <a:off x="-14069" y="-2"/>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FDB4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2712719" y="-14068"/>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E635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 name="组合 1">
              <a:extLst>
                <a:ext uri="{FF2B5EF4-FFF2-40B4-BE49-F238E27FC236}">
                  <a16:creationId xmlns="" xmlns:a16="http://schemas.microsoft.com/office/drawing/2014/main" id="{F16F4591-60E9-4C9B-AF90-257FD1CF5AAD}"/>
                </a:ext>
              </a:extLst>
            </p:cNvPr>
            <p:cNvGrpSpPr/>
            <p:nvPr/>
          </p:nvGrpSpPr>
          <p:grpSpPr>
            <a:xfrm>
              <a:off x="8510887" y="453634"/>
              <a:ext cx="2671958" cy="382389"/>
              <a:chOff x="8519749" y="577955"/>
              <a:chExt cx="2671958" cy="382389"/>
            </a:xfrm>
          </p:grpSpPr>
          <p:grpSp>
            <p:nvGrpSpPr>
              <p:cNvPr id="22" name="组合 21">
                <a:extLst>
                  <a:ext uri="{FF2B5EF4-FFF2-40B4-BE49-F238E27FC236}">
                    <a16:creationId xmlns="" xmlns:a16="http://schemas.microsoft.com/office/drawing/2014/main" id="{3572C76C-95D1-4FF5-BB80-B735C985DE2B}"/>
                  </a:ext>
                </a:extLst>
              </p:cNvPr>
              <p:cNvGrpSpPr/>
              <p:nvPr/>
            </p:nvGrpSpPr>
            <p:grpSpPr>
              <a:xfrm>
                <a:off x="8519749" y="577955"/>
                <a:ext cx="368108" cy="382389"/>
                <a:chOff x="8181567" y="391614"/>
                <a:chExt cx="420096" cy="437973"/>
              </a:xfrm>
            </p:grpSpPr>
            <p:sp>
              <p:nvSpPr>
                <p:cNvPr id="23" name="Oval 11">
                  <a:extLst>
                    <a:ext uri="{FF2B5EF4-FFF2-40B4-BE49-F238E27FC236}">
                      <a16:creationId xmlns="" xmlns:a16="http://schemas.microsoft.com/office/drawing/2014/main" id="{B2E6A8A3-322E-4A52-8E71-C45B316F5C18}"/>
                    </a:ext>
                  </a:extLst>
                </p:cNvPr>
                <p:cNvSpPr/>
                <p:nvPr/>
              </p:nvSpPr>
              <p:spPr>
                <a:xfrm>
                  <a:off x="8181567" y="391614"/>
                  <a:ext cx="420096" cy="437973"/>
                </a:xfrm>
                <a:prstGeom prst="ellipse">
                  <a:avLst/>
                </a:prstGeom>
                <a:solidFill>
                  <a:srgbClr val="E6353F"/>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24" name="Freeform 14">
                  <a:extLst>
                    <a:ext uri="{FF2B5EF4-FFF2-40B4-BE49-F238E27FC236}">
                      <a16:creationId xmlns="" xmlns:a16="http://schemas.microsoft.com/office/drawing/2014/main" id="{205D0928-C677-4B0B-ABE9-E66BCB8A8319}"/>
                    </a:ext>
                  </a:extLst>
                </p:cNvPr>
                <p:cNvSpPr>
                  <a:spLocks noEditPoints="1"/>
                </p:cNvSpPr>
                <p:nvPr/>
              </p:nvSpPr>
              <p:spPr>
                <a:xfrm>
                  <a:off x="8254350" y="468227"/>
                  <a:ext cx="321776" cy="268147"/>
                </a:xfrm>
                <a:custGeom>
                  <a:avLst/>
                  <a:gdLst/>
                  <a:ahLst/>
                  <a:cxnLst>
                    <a:cxn ang="0">
                      <a:pos x="248143" y="256622"/>
                    </a:cxn>
                    <a:cxn ang="0">
                      <a:pos x="0" y="256622"/>
                    </a:cxn>
                    <a:cxn ang="0">
                      <a:pos x="128858" y="99115"/>
                    </a:cxn>
                    <a:cxn ang="0">
                      <a:pos x="123703" y="94505"/>
                    </a:cxn>
                    <a:cxn ang="0">
                      <a:pos x="234889" y="110639"/>
                    </a:cxn>
                    <a:cxn ang="0">
                      <a:pos x="13254" y="90663"/>
                    </a:cxn>
                    <a:cxn ang="0">
                      <a:pos x="88360" y="194387"/>
                    </a:cxn>
                    <a:cxn ang="0">
                      <a:pos x="41971" y="163654"/>
                    </a:cxn>
                    <a:cxn ang="0">
                      <a:pos x="41971" y="173642"/>
                    </a:cxn>
                    <a:cxn ang="0">
                      <a:pos x="134012" y="142909"/>
                    </a:cxn>
                    <a:cxn ang="0">
                      <a:pos x="41971" y="142909"/>
                    </a:cxn>
                    <a:cxn ang="0">
                      <a:pos x="134012" y="133689"/>
                    </a:cxn>
                    <a:cxn ang="0">
                      <a:pos x="237834" y="112176"/>
                    </a:cxn>
                    <a:cxn ang="0">
                      <a:pos x="237834" y="112176"/>
                    </a:cxn>
                    <a:cxn ang="0">
                      <a:pos x="238571" y="16903"/>
                    </a:cxn>
                    <a:cxn ang="0">
                      <a:pos x="145793" y="60698"/>
                    </a:cxn>
                    <a:cxn ang="0">
                      <a:pos x="251825" y="66845"/>
                    </a:cxn>
                    <a:cxn ang="0">
                      <a:pos x="161256" y="46100"/>
                    </a:cxn>
                    <a:cxn ang="0">
                      <a:pos x="254770" y="116786"/>
                    </a:cxn>
                    <a:cxn ang="0">
                      <a:pos x="291586" y="69918"/>
                    </a:cxn>
                    <a:cxn ang="0">
                      <a:pos x="301159" y="80675"/>
                    </a:cxn>
                    <a:cxn ang="0">
                      <a:pos x="296004" y="68381"/>
                    </a:cxn>
                    <a:cxn ang="0">
                      <a:pos x="293795" y="131384"/>
                    </a:cxn>
                    <a:cxn ang="0">
                      <a:pos x="293059" y="143678"/>
                    </a:cxn>
                    <a:cxn ang="0">
                      <a:pos x="303368" y="143678"/>
                    </a:cxn>
                    <a:cxn ang="0">
                      <a:pos x="302631" y="131384"/>
                    </a:cxn>
                    <a:cxn ang="0">
                      <a:pos x="301159" y="102956"/>
                    </a:cxn>
                    <a:cxn ang="0">
                      <a:pos x="148002" y="144446"/>
                    </a:cxn>
                    <a:cxn ang="0">
                      <a:pos x="161992" y="201302"/>
                    </a:cxn>
                    <a:cxn ang="0">
                      <a:pos x="167883" y="196692"/>
                    </a:cxn>
                    <a:cxn ang="0">
                      <a:pos x="170092" y="189777"/>
                    </a:cxn>
                    <a:cxn ang="0">
                      <a:pos x="176719" y="194387"/>
                    </a:cxn>
                    <a:cxn ang="0">
                      <a:pos x="181137" y="205144"/>
                    </a:cxn>
                    <a:cxn ang="0">
                      <a:pos x="187028" y="209754"/>
                    </a:cxn>
                    <a:cxn ang="0">
                      <a:pos x="196600" y="208217"/>
                    </a:cxn>
                    <a:cxn ang="0">
                      <a:pos x="195127" y="202839"/>
                    </a:cxn>
                    <a:cxn ang="0">
                      <a:pos x="189973" y="192082"/>
                    </a:cxn>
                    <a:cxn ang="0">
                      <a:pos x="183346" y="187472"/>
                    </a:cxn>
                    <a:cxn ang="0">
                      <a:pos x="199545" y="178252"/>
                    </a:cxn>
                    <a:cxn ang="0">
                      <a:pos x="192918" y="175947"/>
                    </a:cxn>
                    <a:cxn ang="0">
                      <a:pos x="188500" y="169801"/>
                    </a:cxn>
                    <a:cxn ang="0">
                      <a:pos x="181873" y="168264"/>
                    </a:cxn>
                    <a:cxn ang="0">
                      <a:pos x="177455" y="162118"/>
                    </a:cxn>
                    <a:cxn ang="0">
                      <a:pos x="170828" y="159813"/>
                    </a:cxn>
                    <a:cxn ang="0">
                      <a:pos x="166410" y="154434"/>
                    </a:cxn>
                    <a:cxn ang="0">
                      <a:pos x="159047" y="152129"/>
                    </a:cxn>
                    <a:cxn ang="0">
                      <a:pos x="154629" y="145983"/>
                    </a:cxn>
                    <a:cxn ang="0">
                      <a:pos x="29453" y="108334"/>
                    </a:cxn>
                    <a:cxn ang="0">
                      <a:pos x="29453" y="224352"/>
                    </a:cxn>
                  </a:cxnLst>
                  <a:rect l="0" t="0" r="0" b="0"/>
                  <a:pathLst>
                    <a:path w="437" h="349">
                      <a:moveTo>
                        <a:pt x="0" y="322"/>
                      </a:moveTo>
                      <a:lnTo>
                        <a:pt x="337" y="322"/>
                      </a:lnTo>
                      <a:lnTo>
                        <a:pt x="337" y="334"/>
                      </a:lnTo>
                      <a:cubicBezTo>
                        <a:pt x="337" y="342"/>
                        <a:pt x="331" y="349"/>
                        <a:pt x="323" y="349"/>
                      </a:cubicBezTo>
                      <a:lnTo>
                        <a:pt x="14" y="349"/>
                      </a:lnTo>
                      <a:cubicBezTo>
                        <a:pt x="6" y="349"/>
                        <a:pt x="0" y="342"/>
                        <a:pt x="0" y="334"/>
                      </a:cubicBezTo>
                      <a:lnTo>
                        <a:pt x="0" y="322"/>
                      </a:lnTo>
                      <a:close/>
                      <a:moveTo>
                        <a:pt x="168" y="123"/>
                      </a:moveTo>
                      <a:cubicBezTo>
                        <a:pt x="172" y="123"/>
                        <a:pt x="175" y="126"/>
                        <a:pt x="175" y="129"/>
                      </a:cubicBezTo>
                      <a:cubicBezTo>
                        <a:pt x="175" y="133"/>
                        <a:pt x="172" y="135"/>
                        <a:pt x="168" y="135"/>
                      </a:cubicBezTo>
                      <a:cubicBezTo>
                        <a:pt x="165" y="135"/>
                        <a:pt x="162" y="133"/>
                        <a:pt x="162" y="129"/>
                      </a:cubicBezTo>
                      <a:cubicBezTo>
                        <a:pt x="162" y="126"/>
                        <a:pt x="165" y="123"/>
                        <a:pt x="168" y="123"/>
                      </a:cubicBezTo>
                      <a:close/>
                      <a:moveTo>
                        <a:pt x="18" y="118"/>
                      </a:moveTo>
                      <a:lnTo>
                        <a:pt x="208" y="118"/>
                      </a:lnTo>
                      <a:cubicBezTo>
                        <a:pt x="246" y="120"/>
                        <a:pt x="283" y="128"/>
                        <a:pt x="319" y="144"/>
                      </a:cubicBezTo>
                      <a:lnTo>
                        <a:pt x="319" y="315"/>
                      </a:lnTo>
                      <a:lnTo>
                        <a:pt x="18" y="315"/>
                      </a:lnTo>
                      <a:lnTo>
                        <a:pt x="18" y="118"/>
                      </a:lnTo>
                      <a:close/>
                      <a:moveTo>
                        <a:pt x="57" y="239"/>
                      </a:moveTo>
                      <a:lnTo>
                        <a:pt x="120" y="239"/>
                      </a:lnTo>
                      <a:lnTo>
                        <a:pt x="120" y="253"/>
                      </a:lnTo>
                      <a:lnTo>
                        <a:pt x="57" y="253"/>
                      </a:lnTo>
                      <a:lnTo>
                        <a:pt x="57" y="239"/>
                      </a:lnTo>
                      <a:close/>
                      <a:moveTo>
                        <a:pt x="57" y="213"/>
                      </a:moveTo>
                      <a:lnTo>
                        <a:pt x="182" y="213"/>
                      </a:lnTo>
                      <a:lnTo>
                        <a:pt x="182" y="226"/>
                      </a:lnTo>
                      <a:lnTo>
                        <a:pt x="57" y="226"/>
                      </a:lnTo>
                      <a:lnTo>
                        <a:pt x="57" y="213"/>
                      </a:lnTo>
                      <a:close/>
                      <a:moveTo>
                        <a:pt x="57" y="186"/>
                      </a:moveTo>
                      <a:lnTo>
                        <a:pt x="182" y="186"/>
                      </a:lnTo>
                      <a:lnTo>
                        <a:pt x="182" y="200"/>
                      </a:lnTo>
                      <a:lnTo>
                        <a:pt x="57" y="200"/>
                      </a:lnTo>
                      <a:lnTo>
                        <a:pt x="57" y="186"/>
                      </a:lnTo>
                      <a:close/>
                      <a:moveTo>
                        <a:pt x="57" y="160"/>
                      </a:moveTo>
                      <a:lnTo>
                        <a:pt x="182" y="160"/>
                      </a:lnTo>
                      <a:lnTo>
                        <a:pt x="182" y="174"/>
                      </a:lnTo>
                      <a:lnTo>
                        <a:pt x="57" y="174"/>
                      </a:lnTo>
                      <a:lnTo>
                        <a:pt x="57" y="160"/>
                      </a:lnTo>
                      <a:close/>
                      <a:moveTo>
                        <a:pt x="323" y="146"/>
                      </a:moveTo>
                      <a:cubicBezTo>
                        <a:pt x="328" y="148"/>
                        <a:pt x="339" y="154"/>
                        <a:pt x="342" y="156"/>
                      </a:cubicBezTo>
                      <a:cubicBezTo>
                        <a:pt x="350" y="161"/>
                        <a:pt x="330" y="164"/>
                        <a:pt x="323" y="165"/>
                      </a:cubicBezTo>
                      <a:lnTo>
                        <a:pt x="323" y="146"/>
                      </a:lnTo>
                      <a:close/>
                      <a:moveTo>
                        <a:pt x="396" y="91"/>
                      </a:moveTo>
                      <a:cubicBezTo>
                        <a:pt x="377" y="71"/>
                        <a:pt x="359" y="50"/>
                        <a:pt x="341" y="30"/>
                      </a:cubicBezTo>
                      <a:cubicBezTo>
                        <a:pt x="335" y="23"/>
                        <a:pt x="332" y="23"/>
                        <a:pt x="324" y="22"/>
                      </a:cubicBezTo>
                      <a:lnTo>
                        <a:pt x="133" y="1"/>
                      </a:lnTo>
                      <a:cubicBezTo>
                        <a:pt x="129" y="0"/>
                        <a:pt x="128" y="3"/>
                        <a:pt x="130" y="6"/>
                      </a:cubicBezTo>
                      <a:lnTo>
                        <a:pt x="198" y="79"/>
                      </a:lnTo>
                      <a:cubicBezTo>
                        <a:pt x="209" y="57"/>
                        <a:pt x="217" y="46"/>
                        <a:pt x="251" y="50"/>
                      </a:cubicBezTo>
                      <a:cubicBezTo>
                        <a:pt x="275" y="53"/>
                        <a:pt x="292" y="58"/>
                        <a:pt x="314" y="66"/>
                      </a:cubicBezTo>
                      <a:cubicBezTo>
                        <a:pt x="328" y="72"/>
                        <a:pt x="335" y="76"/>
                        <a:pt x="342" y="87"/>
                      </a:cubicBezTo>
                      <a:cubicBezTo>
                        <a:pt x="336" y="80"/>
                        <a:pt x="327" y="75"/>
                        <a:pt x="317" y="71"/>
                      </a:cubicBezTo>
                      <a:cubicBezTo>
                        <a:pt x="297" y="63"/>
                        <a:pt x="275" y="58"/>
                        <a:pt x="253" y="55"/>
                      </a:cubicBezTo>
                      <a:cubicBezTo>
                        <a:pt x="240" y="54"/>
                        <a:pt x="227" y="54"/>
                        <a:pt x="219" y="60"/>
                      </a:cubicBezTo>
                      <a:cubicBezTo>
                        <a:pt x="211" y="66"/>
                        <a:pt x="199" y="93"/>
                        <a:pt x="194" y="103"/>
                      </a:cubicBezTo>
                      <a:cubicBezTo>
                        <a:pt x="191" y="110"/>
                        <a:pt x="195" y="112"/>
                        <a:pt x="200" y="112"/>
                      </a:cubicBezTo>
                      <a:cubicBezTo>
                        <a:pt x="251" y="115"/>
                        <a:pt x="301" y="128"/>
                        <a:pt x="346" y="152"/>
                      </a:cubicBezTo>
                      <a:lnTo>
                        <a:pt x="347" y="126"/>
                      </a:lnTo>
                      <a:cubicBezTo>
                        <a:pt x="363" y="128"/>
                        <a:pt x="379" y="130"/>
                        <a:pt x="396" y="133"/>
                      </a:cubicBezTo>
                      <a:lnTo>
                        <a:pt x="396" y="91"/>
                      </a:lnTo>
                      <a:close/>
                      <a:moveTo>
                        <a:pt x="433" y="138"/>
                      </a:moveTo>
                      <a:cubicBezTo>
                        <a:pt x="435" y="138"/>
                        <a:pt x="437" y="135"/>
                        <a:pt x="435" y="133"/>
                      </a:cubicBezTo>
                      <a:cubicBezTo>
                        <a:pt x="426" y="124"/>
                        <a:pt x="417" y="114"/>
                        <a:pt x="409" y="105"/>
                      </a:cubicBezTo>
                      <a:lnTo>
                        <a:pt x="409" y="93"/>
                      </a:lnTo>
                      <a:cubicBezTo>
                        <a:pt x="409" y="91"/>
                        <a:pt x="407" y="90"/>
                        <a:pt x="405" y="90"/>
                      </a:cubicBezTo>
                      <a:lnTo>
                        <a:pt x="402" y="89"/>
                      </a:lnTo>
                      <a:lnTo>
                        <a:pt x="402" y="163"/>
                      </a:lnTo>
                      <a:cubicBezTo>
                        <a:pt x="400" y="163"/>
                        <a:pt x="400" y="164"/>
                        <a:pt x="400" y="165"/>
                      </a:cubicBezTo>
                      <a:lnTo>
                        <a:pt x="399" y="171"/>
                      </a:lnTo>
                      <a:cubicBezTo>
                        <a:pt x="399" y="173"/>
                        <a:pt x="400" y="174"/>
                        <a:pt x="400" y="176"/>
                      </a:cubicBezTo>
                      <a:lnTo>
                        <a:pt x="400" y="182"/>
                      </a:lnTo>
                      <a:cubicBezTo>
                        <a:pt x="400" y="184"/>
                        <a:pt x="399" y="185"/>
                        <a:pt x="398" y="187"/>
                      </a:cubicBezTo>
                      <a:lnTo>
                        <a:pt x="393" y="231"/>
                      </a:lnTo>
                      <a:cubicBezTo>
                        <a:pt x="396" y="236"/>
                        <a:pt x="414" y="236"/>
                        <a:pt x="417" y="231"/>
                      </a:cubicBezTo>
                      <a:lnTo>
                        <a:pt x="412" y="187"/>
                      </a:lnTo>
                      <a:cubicBezTo>
                        <a:pt x="412" y="185"/>
                        <a:pt x="411" y="184"/>
                        <a:pt x="411" y="182"/>
                      </a:cubicBezTo>
                      <a:lnTo>
                        <a:pt x="410" y="176"/>
                      </a:lnTo>
                      <a:cubicBezTo>
                        <a:pt x="410" y="174"/>
                        <a:pt x="412" y="174"/>
                        <a:pt x="411" y="171"/>
                      </a:cubicBezTo>
                      <a:lnTo>
                        <a:pt x="411" y="165"/>
                      </a:lnTo>
                      <a:cubicBezTo>
                        <a:pt x="411" y="164"/>
                        <a:pt x="410" y="163"/>
                        <a:pt x="409" y="163"/>
                      </a:cubicBezTo>
                      <a:lnTo>
                        <a:pt x="409" y="134"/>
                      </a:lnTo>
                      <a:cubicBezTo>
                        <a:pt x="417" y="135"/>
                        <a:pt x="425" y="137"/>
                        <a:pt x="433" y="138"/>
                      </a:cubicBezTo>
                      <a:close/>
                      <a:moveTo>
                        <a:pt x="206" y="187"/>
                      </a:moveTo>
                      <a:lnTo>
                        <a:pt x="201" y="188"/>
                      </a:lnTo>
                      <a:lnTo>
                        <a:pt x="217" y="267"/>
                      </a:lnTo>
                      <a:lnTo>
                        <a:pt x="221" y="266"/>
                      </a:lnTo>
                      <a:lnTo>
                        <a:pt x="220" y="262"/>
                      </a:lnTo>
                      <a:lnTo>
                        <a:pt x="224" y="261"/>
                      </a:lnTo>
                      <a:lnTo>
                        <a:pt x="224" y="257"/>
                      </a:lnTo>
                      <a:lnTo>
                        <a:pt x="228" y="256"/>
                      </a:lnTo>
                      <a:lnTo>
                        <a:pt x="227" y="252"/>
                      </a:lnTo>
                      <a:lnTo>
                        <a:pt x="231" y="251"/>
                      </a:lnTo>
                      <a:lnTo>
                        <a:pt x="231" y="247"/>
                      </a:lnTo>
                      <a:lnTo>
                        <a:pt x="235" y="246"/>
                      </a:lnTo>
                      <a:lnTo>
                        <a:pt x="236" y="253"/>
                      </a:lnTo>
                      <a:lnTo>
                        <a:pt x="240" y="253"/>
                      </a:lnTo>
                      <a:lnTo>
                        <a:pt x="241" y="260"/>
                      </a:lnTo>
                      <a:lnTo>
                        <a:pt x="245" y="260"/>
                      </a:lnTo>
                      <a:lnTo>
                        <a:pt x="246" y="267"/>
                      </a:lnTo>
                      <a:lnTo>
                        <a:pt x="250" y="266"/>
                      </a:lnTo>
                      <a:lnTo>
                        <a:pt x="251" y="274"/>
                      </a:lnTo>
                      <a:lnTo>
                        <a:pt x="254" y="273"/>
                      </a:lnTo>
                      <a:lnTo>
                        <a:pt x="255" y="277"/>
                      </a:lnTo>
                      <a:lnTo>
                        <a:pt x="267" y="275"/>
                      </a:lnTo>
                      <a:lnTo>
                        <a:pt x="267" y="271"/>
                      </a:lnTo>
                      <a:lnTo>
                        <a:pt x="270" y="271"/>
                      </a:lnTo>
                      <a:lnTo>
                        <a:pt x="268" y="263"/>
                      </a:lnTo>
                      <a:lnTo>
                        <a:pt x="265" y="264"/>
                      </a:lnTo>
                      <a:lnTo>
                        <a:pt x="263" y="257"/>
                      </a:lnTo>
                      <a:lnTo>
                        <a:pt x="259" y="257"/>
                      </a:lnTo>
                      <a:lnTo>
                        <a:pt x="258" y="250"/>
                      </a:lnTo>
                      <a:lnTo>
                        <a:pt x="254" y="251"/>
                      </a:lnTo>
                      <a:lnTo>
                        <a:pt x="253" y="243"/>
                      </a:lnTo>
                      <a:lnTo>
                        <a:pt x="249" y="244"/>
                      </a:lnTo>
                      <a:lnTo>
                        <a:pt x="248" y="240"/>
                      </a:lnTo>
                      <a:lnTo>
                        <a:pt x="272" y="235"/>
                      </a:lnTo>
                      <a:lnTo>
                        <a:pt x="271" y="232"/>
                      </a:lnTo>
                      <a:lnTo>
                        <a:pt x="267" y="233"/>
                      </a:lnTo>
                      <a:lnTo>
                        <a:pt x="267" y="228"/>
                      </a:lnTo>
                      <a:lnTo>
                        <a:pt x="262" y="229"/>
                      </a:lnTo>
                      <a:lnTo>
                        <a:pt x="262" y="225"/>
                      </a:lnTo>
                      <a:lnTo>
                        <a:pt x="257" y="226"/>
                      </a:lnTo>
                      <a:lnTo>
                        <a:pt x="256" y="221"/>
                      </a:lnTo>
                      <a:lnTo>
                        <a:pt x="252" y="222"/>
                      </a:lnTo>
                      <a:lnTo>
                        <a:pt x="251" y="218"/>
                      </a:lnTo>
                      <a:lnTo>
                        <a:pt x="247" y="219"/>
                      </a:lnTo>
                      <a:lnTo>
                        <a:pt x="246" y="215"/>
                      </a:lnTo>
                      <a:lnTo>
                        <a:pt x="242" y="215"/>
                      </a:lnTo>
                      <a:lnTo>
                        <a:pt x="241" y="211"/>
                      </a:lnTo>
                      <a:lnTo>
                        <a:pt x="237" y="212"/>
                      </a:lnTo>
                      <a:lnTo>
                        <a:pt x="236" y="208"/>
                      </a:lnTo>
                      <a:lnTo>
                        <a:pt x="232" y="208"/>
                      </a:lnTo>
                      <a:lnTo>
                        <a:pt x="231" y="204"/>
                      </a:lnTo>
                      <a:lnTo>
                        <a:pt x="227" y="205"/>
                      </a:lnTo>
                      <a:lnTo>
                        <a:pt x="226" y="201"/>
                      </a:lnTo>
                      <a:lnTo>
                        <a:pt x="221" y="202"/>
                      </a:lnTo>
                      <a:lnTo>
                        <a:pt x="221" y="197"/>
                      </a:lnTo>
                      <a:lnTo>
                        <a:pt x="216" y="198"/>
                      </a:lnTo>
                      <a:lnTo>
                        <a:pt x="215" y="194"/>
                      </a:lnTo>
                      <a:lnTo>
                        <a:pt x="211" y="195"/>
                      </a:lnTo>
                      <a:lnTo>
                        <a:pt x="210" y="190"/>
                      </a:lnTo>
                      <a:lnTo>
                        <a:pt x="207" y="191"/>
                      </a:lnTo>
                      <a:lnTo>
                        <a:pt x="206" y="187"/>
                      </a:lnTo>
                      <a:close/>
                      <a:moveTo>
                        <a:pt x="40" y="141"/>
                      </a:moveTo>
                      <a:lnTo>
                        <a:pt x="297" y="141"/>
                      </a:lnTo>
                      <a:lnTo>
                        <a:pt x="297" y="292"/>
                      </a:lnTo>
                      <a:lnTo>
                        <a:pt x="40" y="292"/>
                      </a:lnTo>
                      <a:lnTo>
                        <a:pt x="40" y="141"/>
                      </a:ln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nvGrpSpPr>
              <p:cNvPr id="25" name="组合 24">
                <a:extLst>
                  <a:ext uri="{FF2B5EF4-FFF2-40B4-BE49-F238E27FC236}">
                    <a16:creationId xmlns="" xmlns:a16="http://schemas.microsoft.com/office/drawing/2014/main" id="{EDE772D3-C617-4E93-B7A3-A606D04292F8}"/>
                  </a:ext>
                </a:extLst>
              </p:cNvPr>
              <p:cNvGrpSpPr/>
              <p:nvPr/>
            </p:nvGrpSpPr>
            <p:grpSpPr>
              <a:xfrm>
                <a:off x="10823599" y="577955"/>
                <a:ext cx="368108" cy="382389"/>
                <a:chOff x="10486350" y="391614"/>
                <a:chExt cx="421373" cy="437973"/>
              </a:xfrm>
            </p:grpSpPr>
            <p:sp>
              <p:nvSpPr>
                <p:cNvPr id="26" name="Oval 13">
                  <a:extLst>
                    <a:ext uri="{FF2B5EF4-FFF2-40B4-BE49-F238E27FC236}">
                      <a16:creationId xmlns="" xmlns:a16="http://schemas.microsoft.com/office/drawing/2014/main" id="{2F189F4C-BA54-45A4-9862-7045F21F7A3B}"/>
                    </a:ext>
                  </a:extLst>
                </p:cNvPr>
                <p:cNvSpPr/>
                <p:nvPr/>
              </p:nvSpPr>
              <p:spPr>
                <a:xfrm>
                  <a:off x="10486350" y="391614"/>
                  <a:ext cx="421373" cy="437973"/>
                </a:xfrm>
                <a:prstGeom prst="ellipse">
                  <a:avLst/>
                </a:prstGeom>
                <a:solidFill>
                  <a:srgbClr val="858585"/>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27" name="Freeform 15">
                  <a:extLst>
                    <a:ext uri="{FF2B5EF4-FFF2-40B4-BE49-F238E27FC236}">
                      <a16:creationId xmlns="" xmlns:a16="http://schemas.microsoft.com/office/drawing/2014/main" id="{17E2950D-1240-486B-84EF-65DB9100A6D5}"/>
                    </a:ext>
                  </a:extLst>
                </p:cNvPr>
                <p:cNvSpPr>
                  <a:spLocks noEditPoints="1"/>
                </p:cNvSpPr>
                <p:nvPr/>
              </p:nvSpPr>
              <p:spPr>
                <a:xfrm>
                  <a:off x="10532318" y="455458"/>
                  <a:ext cx="334545" cy="293685"/>
                </a:xfrm>
                <a:custGeom>
                  <a:avLst/>
                  <a:gdLst/>
                  <a:ahLst/>
                  <a:cxnLst>
                    <a:cxn ang="0">
                      <a:pos x="234329" y="182499"/>
                    </a:cxn>
                    <a:cxn ang="0">
                      <a:pos x="184958" y="182499"/>
                    </a:cxn>
                    <a:cxn ang="0">
                      <a:pos x="184958" y="233874"/>
                    </a:cxn>
                    <a:cxn ang="0">
                      <a:pos x="148850" y="233874"/>
                    </a:cxn>
                    <a:cxn ang="0">
                      <a:pos x="148850" y="182499"/>
                    </a:cxn>
                    <a:cxn ang="0">
                      <a:pos x="99479" y="182499"/>
                    </a:cxn>
                    <a:cxn ang="0">
                      <a:pos x="99479" y="144925"/>
                    </a:cxn>
                    <a:cxn ang="0">
                      <a:pos x="148850" y="144925"/>
                    </a:cxn>
                    <a:cxn ang="0">
                      <a:pos x="148850" y="93550"/>
                    </a:cxn>
                    <a:cxn ang="0">
                      <a:pos x="184958" y="93550"/>
                    </a:cxn>
                    <a:cxn ang="0">
                      <a:pos x="184958" y="144925"/>
                    </a:cxn>
                    <a:cxn ang="0">
                      <a:pos x="234329" y="144925"/>
                    </a:cxn>
                    <a:cxn ang="0">
                      <a:pos x="234329" y="182499"/>
                    </a:cxn>
                    <a:cxn ang="0">
                      <a:pos x="307280" y="94317"/>
                    </a:cxn>
                    <a:cxn ang="0">
                      <a:pos x="167273" y="69779"/>
                    </a:cxn>
                    <a:cxn ang="0">
                      <a:pos x="27265" y="94317"/>
                    </a:cxn>
                    <a:cxn ang="0">
                      <a:pos x="167273" y="293685"/>
                    </a:cxn>
                    <a:cxn ang="0">
                      <a:pos x="307280" y="94317"/>
                    </a:cxn>
                  </a:cxnLst>
                  <a:rect l="0" t="0" r="0" b="0"/>
                  <a:pathLst>
                    <a:path w="454" h="383">
                      <a:moveTo>
                        <a:pt x="318" y="238"/>
                      </a:moveTo>
                      <a:lnTo>
                        <a:pt x="251" y="238"/>
                      </a:lnTo>
                      <a:lnTo>
                        <a:pt x="251" y="305"/>
                      </a:lnTo>
                      <a:lnTo>
                        <a:pt x="202" y="305"/>
                      </a:lnTo>
                      <a:lnTo>
                        <a:pt x="202" y="238"/>
                      </a:lnTo>
                      <a:lnTo>
                        <a:pt x="135" y="238"/>
                      </a:lnTo>
                      <a:lnTo>
                        <a:pt x="135" y="189"/>
                      </a:lnTo>
                      <a:lnTo>
                        <a:pt x="202" y="189"/>
                      </a:lnTo>
                      <a:lnTo>
                        <a:pt x="202" y="122"/>
                      </a:lnTo>
                      <a:lnTo>
                        <a:pt x="251" y="122"/>
                      </a:lnTo>
                      <a:lnTo>
                        <a:pt x="251" y="189"/>
                      </a:lnTo>
                      <a:lnTo>
                        <a:pt x="318" y="189"/>
                      </a:lnTo>
                      <a:lnTo>
                        <a:pt x="318" y="238"/>
                      </a:lnTo>
                      <a:close/>
                      <a:moveTo>
                        <a:pt x="417" y="123"/>
                      </a:moveTo>
                      <a:cubicBezTo>
                        <a:pt x="384" y="0"/>
                        <a:pt x="249" y="77"/>
                        <a:pt x="227" y="91"/>
                      </a:cubicBezTo>
                      <a:cubicBezTo>
                        <a:pt x="204" y="77"/>
                        <a:pt x="69" y="1"/>
                        <a:pt x="37" y="123"/>
                      </a:cubicBezTo>
                      <a:cubicBezTo>
                        <a:pt x="0" y="265"/>
                        <a:pt x="226" y="382"/>
                        <a:pt x="227" y="383"/>
                      </a:cubicBezTo>
                      <a:cubicBezTo>
                        <a:pt x="227" y="383"/>
                        <a:pt x="454" y="263"/>
                        <a:pt x="417" y="123"/>
                      </a:cubicBez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nvGrpSpPr>
              <p:cNvPr id="31" name="组合 30">
                <a:extLst>
                  <a:ext uri="{FF2B5EF4-FFF2-40B4-BE49-F238E27FC236}">
                    <a16:creationId xmlns="" xmlns:a16="http://schemas.microsoft.com/office/drawing/2014/main" id="{96699630-266A-4CAD-B49F-9B7E0B518B31}"/>
                  </a:ext>
                </a:extLst>
              </p:cNvPr>
              <p:cNvGrpSpPr/>
              <p:nvPr/>
            </p:nvGrpSpPr>
            <p:grpSpPr>
              <a:xfrm>
                <a:off x="9676434" y="577955"/>
                <a:ext cx="366522" cy="382389"/>
                <a:chOff x="9338428" y="391614"/>
                <a:chExt cx="420096" cy="437973"/>
              </a:xfrm>
            </p:grpSpPr>
            <p:sp>
              <p:nvSpPr>
                <p:cNvPr id="32" name="Oval 12">
                  <a:extLst>
                    <a:ext uri="{FF2B5EF4-FFF2-40B4-BE49-F238E27FC236}">
                      <a16:creationId xmlns="" xmlns:a16="http://schemas.microsoft.com/office/drawing/2014/main" id="{F38E3F48-55B1-421F-9CC0-A9C79CF923E7}"/>
                    </a:ext>
                  </a:extLst>
                </p:cNvPr>
                <p:cNvSpPr/>
                <p:nvPr/>
              </p:nvSpPr>
              <p:spPr>
                <a:xfrm>
                  <a:off x="9338428" y="391614"/>
                  <a:ext cx="420096" cy="437973"/>
                </a:xfrm>
                <a:prstGeom prst="ellipse">
                  <a:avLst/>
                </a:prstGeom>
                <a:solidFill>
                  <a:srgbClr val="FDB402"/>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33" name="Freeform 19">
                  <a:extLst>
                    <a:ext uri="{FF2B5EF4-FFF2-40B4-BE49-F238E27FC236}">
                      <a16:creationId xmlns="" xmlns:a16="http://schemas.microsoft.com/office/drawing/2014/main" id="{F9E38022-4EEC-44AD-914E-E332446E739C}"/>
                    </a:ext>
                  </a:extLst>
                </p:cNvPr>
                <p:cNvSpPr>
                  <a:spLocks noEditPoints="1"/>
                </p:cNvSpPr>
                <p:nvPr/>
              </p:nvSpPr>
              <p:spPr>
                <a:xfrm>
                  <a:off x="9398442" y="495042"/>
                  <a:ext cx="315391" cy="277085"/>
                </a:xfrm>
                <a:custGeom>
                  <a:avLst/>
                  <a:gdLst/>
                  <a:ahLst/>
                  <a:cxnLst>
                    <a:cxn ang="0">
                      <a:pos x="165064" y="270177"/>
                    </a:cxn>
                    <a:cxn ang="0">
                      <a:pos x="307285" y="80593"/>
                    </a:cxn>
                    <a:cxn ang="0">
                      <a:pos x="298442" y="76755"/>
                    </a:cxn>
                    <a:cxn ang="0">
                      <a:pos x="212226" y="77522"/>
                    </a:cxn>
                    <a:cxn ang="0">
                      <a:pos x="165064" y="270177"/>
                    </a:cxn>
                    <a:cxn ang="0">
                      <a:pos x="310233" y="80593"/>
                    </a:cxn>
                    <a:cxn ang="0">
                      <a:pos x="310233" y="80593"/>
                    </a:cxn>
                    <a:cxn ang="0">
                      <a:pos x="5158" y="79057"/>
                    </a:cxn>
                    <a:cxn ang="0">
                      <a:pos x="146642" y="267107"/>
                    </a:cxn>
                    <a:cxn ang="0">
                      <a:pos x="100955" y="76755"/>
                    </a:cxn>
                    <a:cxn ang="0">
                      <a:pos x="16949" y="77522"/>
                    </a:cxn>
                    <a:cxn ang="0">
                      <a:pos x="5158" y="79057"/>
                    </a:cxn>
                    <a:cxn ang="0">
                      <a:pos x="145905" y="270945"/>
                    </a:cxn>
                    <a:cxn ang="0">
                      <a:pos x="145905" y="270945"/>
                    </a:cxn>
                    <a:cxn ang="0">
                      <a:pos x="156222" y="271712"/>
                    </a:cxn>
                    <a:cxn ang="0">
                      <a:pos x="204857" y="77522"/>
                    </a:cxn>
                    <a:cxn ang="0">
                      <a:pos x="202646" y="80593"/>
                    </a:cxn>
                    <a:cxn ang="0">
                      <a:pos x="108324" y="77522"/>
                    </a:cxn>
                    <a:cxn ang="0">
                      <a:pos x="156222" y="271712"/>
                    </a:cxn>
                    <a:cxn ang="0">
                      <a:pos x="220332" y="69847"/>
                    </a:cxn>
                    <a:cxn ang="0">
                      <a:pos x="313917" y="69847"/>
                    </a:cxn>
                    <a:cxn ang="0">
                      <a:pos x="259387" y="768"/>
                    </a:cxn>
                    <a:cxn ang="0">
                      <a:pos x="220332" y="69847"/>
                    </a:cxn>
                    <a:cxn ang="0">
                      <a:pos x="0" y="68312"/>
                    </a:cxn>
                    <a:cxn ang="0">
                      <a:pos x="92112" y="69847"/>
                    </a:cxn>
                    <a:cxn ang="0">
                      <a:pos x="54530" y="0"/>
                    </a:cxn>
                    <a:cxn ang="0">
                      <a:pos x="0" y="68312"/>
                    </a:cxn>
                    <a:cxn ang="0">
                      <a:pos x="109060" y="69847"/>
                    </a:cxn>
                    <a:cxn ang="0">
                      <a:pos x="203383" y="69079"/>
                    </a:cxn>
                    <a:cxn ang="0">
                      <a:pos x="155485" y="1535"/>
                    </a:cxn>
                    <a:cxn ang="0">
                      <a:pos x="109060" y="69847"/>
                    </a:cxn>
                    <a:cxn ang="0">
                      <a:pos x="101691" y="71382"/>
                    </a:cxn>
                    <a:cxn ang="0">
                      <a:pos x="148853" y="768"/>
                    </a:cxn>
                    <a:cxn ang="0">
                      <a:pos x="61162" y="1535"/>
                    </a:cxn>
                    <a:cxn ang="0">
                      <a:pos x="101691" y="71382"/>
                    </a:cxn>
                    <a:cxn ang="0">
                      <a:pos x="212963" y="71382"/>
                    </a:cxn>
                    <a:cxn ang="0">
                      <a:pos x="250544" y="768"/>
                    </a:cxn>
                    <a:cxn ang="0">
                      <a:pos x="165801" y="2303"/>
                    </a:cxn>
                    <a:cxn ang="0">
                      <a:pos x="212963" y="71382"/>
                    </a:cxn>
                  </a:cxnLst>
                  <a:rect l="0" t="0" r="0" b="0"/>
                  <a:pathLst>
                    <a:path w="428" h="361">
                      <a:moveTo>
                        <a:pt x="224" y="352"/>
                      </a:moveTo>
                      <a:lnTo>
                        <a:pt x="417" y="105"/>
                      </a:lnTo>
                      <a:cubicBezTo>
                        <a:pt x="412" y="102"/>
                        <a:pt x="413" y="100"/>
                        <a:pt x="405" y="100"/>
                      </a:cubicBezTo>
                      <a:lnTo>
                        <a:pt x="288" y="101"/>
                      </a:lnTo>
                      <a:lnTo>
                        <a:pt x="224" y="352"/>
                      </a:lnTo>
                      <a:close/>
                      <a:moveTo>
                        <a:pt x="421" y="105"/>
                      </a:moveTo>
                      <a:cubicBezTo>
                        <a:pt x="428" y="97"/>
                        <a:pt x="414" y="113"/>
                        <a:pt x="421" y="105"/>
                      </a:cubicBezTo>
                      <a:close/>
                      <a:moveTo>
                        <a:pt x="7" y="103"/>
                      </a:moveTo>
                      <a:lnTo>
                        <a:pt x="199" y="348"/>
                      </a:lnTo>
                      <a:lnTo>
                        <a:pt x="137" y="100"/>
                      </a:lnTo>
                      <a:lnTo>
                        <a:pt x="23" y="101"/>
                      </a:lnTo>
                      <a:lnTo>
                        <a:pt x="7" y="103"/>
                      </a:lnTo>
                      <a:close/>
                      <a:moveTo>
                        <a:pt x="198" y="353"/>
                      </a:moveTo>
                      <a:cubicBezTo>
                        <a:pt x="205" y="361"/>
                        <a:pt x="191" y="345"/>
                        <a:pt x="198" y="353"/>
                      </a:cubicBezTo>
                      <a:close/>
                      <a:moveTo>
                        <a:pt x="212" y="354"/>
                      </a:moveTo>
                      <a:lnTo>
                        <a:pt x="278" y="101"/>
                      </a:lnTo>
                      <a:lnTo>
                        <a:pt x="275" y="105"/>
                      </a:lnTo>
                      <a:lnTo>
                        <a:pt x="147" y="101"/>
                      </a:lnTo>
                      <a:lnTo>
                        <a:pt x="212" y="354"/>
                      </a:lnTo>
                      <a:close/>
                      <a:moveTo>
                        <a:pt x="299" y="91"/>
                      </a:moveTo>
                      <a:lnTo>
                        <a:pt x="426" y="91"/>
                      </a:lnTo>
                      <a:lnTo>
                        <a:pt x="352" y="1"/>
                      </a:lnTo>
                      <a:lnTo>
                        <a:pt x="299" y="91"/>
                      </a:lnTo>
                      <a:close/>
                      <a:moveTo>
                        <a:pt x="0" y="89"/>
                      </a:moveTo>
                      <a:lnTo>
                        <a:pt x="125" y="91"/>
                      </a:lnTo>
                      <a:lnTo>
                        <a:pt x="74" y="0"/>
                      </a:lnTo>
                      <a:lnTo>
                        <a:pt x="0" y="89"/>
                      </a:lnTo>
                      <a:close/>
                      <a:moveTo>
                        <a:pt x="148" y="91"/>
                      </a:moveTo>
                      <a:lnTo>
                        <a:pt x="276" y="90"/>
                      </a:lnTo>
                      <a:lnTo>
                        <a:pt x="211" y="2"/>
                      </a:lnTo>
                      <a:lnTo>
                        <a:pt x="148" y="91"/>
                      </a:lnTo>
                      <a:close/>
                      <a:moveTo>
                        <a:pt x="138" y="93"/>
                      </a:moveTo>
                      <a:lnTo>
                        <a:pt x="202" y="1"/>
                      </a:lnTo>
                      <a:lnTo>
                        <a:pt x="83" y="2"/>
                      </a:lnTo>
                      <a:lnTo>
                        <a:pt x="138" y="93"/>
                      </a:lnTo>
                      <a:close/>
                      <a:moveTo>
                        <a:pt x="289" y="93"/>
                      </a:moveTo>
                      <a:lnTo>
                        <a:pt x="340" y="1"/>
                      </a:lnTo>
                      <a:lnTo>
                        <a:pt x="225" y="3"/>
                      </a:lnTo>
                      <a:lnTo>
                        <a:pt x="289" y="93"/>
                      </a:ln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cxnSp>
          <p:nvCxnSpPr>
            <p:cNvPr id="4" name="直接连接符 3">
              <a:extLst>
                <a:ext uri="{FF2B5EF4-FFF2-40B4-BE49-F238E27FC236}">
                  <a16:creationId xmlns="" xmlns:a16="http://schemas.microsoft.com/office/drawing/2014/main" id="{6FD08865-C378-4B20-8EA7-0F026FB4E179}"/>
                </a:ext>
              </a:extLst>
            </p:cNvPr>
            <p:cNvCxnSpPr/>
            <p:nvPr/>
          </p:nvCxnSpPr>
          <p:spPr>
            <a:xfrm>
              <a:off x="1762699" y="1002621"/>
              <a:ext cx="10429301" cy="0"/>
            </a:xfrm>
            <a:prstGeom prst="line">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
        <p:nvSpPr>
          <p:cNvPr id="3" name="TextBox 2"/>
          <p:cNvSpPr txBox="1"/>
          <p:nvPr/>
        </p:nvSpPr>
        <p:spPr>
          <a:xfrm>
            <a:off x="6659246" y="319757"/>
            <a:ext cx="733892" cy="307777"/>
          </a:xfrm>
          <a:prstGeom prst="rect">
            <a:avLst/>
          </a:prstGeom>
          <a:noFill/>
        </p:spPr>
        <p:txBody>
          <a:bodyPr wrap="square" rtlCol="0">
            <a:spAutoFit/>
          </a:bodyPr>
          <a:lstStyle/>
          <a:p>
            <a:r>
              <a:rPr lang="zh-CN" altLang="en-US" sz="1400" b="1" dirty="0" smtClean="0"/>
              <a:t>智能</a:t>
            </a:r>
            <a:endParaRPr lang="zh-CN" altLang="en-US" sz="1400" b="1" dirty="0"/>
          </a:p>
        </p:txBody>
      </p:sp>
      <p:sp>
        <p:nvSpPr>
          <p:cNvPr id="35" name="TextBox 34"/>
          <p:cNvSpPr txBox="1"/>
          <p:nvPr/>
        </p:nvSpPr>
        <p:spPr>
          <a:xfrm>
            <a:off x="7545538" y="319757"/>
            <a:ext cx="733892" cy="307777"/>
          </a:xfrm>
          <a:prstGeom prst="rect">
            <a:avLst/>
          </a:prstGeom>
          <a:noFill/>
        </p:spPr>
        <p:txBody>
          <a:bodyPr wrap="square" rtlCol="0">
            <a:spAutoFit/>
          </a:bodyPr>
          <a:lstStyle/>
          <a:p>
            <a:r>
              <a:rPr lang="zh-CN" altLang="en-US" sz="1400" b="1" dirty="0"/>
              <a:t>高效</a:t>
            </a:r>
          </a:p>
        </p:txBody>
      </p:sp>
      <p:sp>
        <p:nvSpPr>
          <p:cNvPr id="36" name="TextBox 35"/>
          <p:cNvSpPr txBox="1"/>
          <p:nvPr/>
        </p:nvSpPr>
        <p:spPr>
          <a:xfrm>
            <a:off x="8414842" y="329733"/>
            <a:ext cx="733892" cy="307777"/>
          </a:xfrm>
          <a:prstGeom prst="rect">
            <a:avLst/>
          </a:prstGeom>
          <a:noFill/>
        </p:spPr>
        <p:txBody>
          <a:bodyPr wrap="square" rtlCol="0">
            <a:spAutoFit/>
          </a:bodyPr>
          <a:lstStyle/>
          <a:p>
            <a:r>
              <a:rPr lang="zh-CN" altLang="en-US" sz="1400" b="1" dirty="0" smtClean="0"/>
              <a:t>成本</a:t>
            </a:r>
            <a:endParaRPr lang="zh-CN" altLang="en-US" sz="1400" b="1" dirty="0"/>
          </a:p>
        </p:txBody>
      </p:sp>
      <p:sp>
        <p:nvSpPr>
          <p:cNvPr id="6" name="矩形 5"/>
          <p:cNvSpPr/>
          <p:nvPr/>
        </p:nvSpPr>
        <p:spPr>
          <a:xfrm>
            <a:off x="1257300" y="139096"/>
            <a:ext cx="4493538" cy="461665"/>
          </a:xfrm>
          <a:prstGeom prst="rect">
            <a:avLst/>
          </a:prstGeom>
        </p:spPr>
        <p:txBody>
          <a:bodyPr wrap="none">
            <a:spAutoFit/>
          </a:bodyPr>
          <a:lstStyle/>
          <a:p>
            <a:r>
              <a:rPr lang="zh-CN" altLang="en-US" sz="2400" dirty="0" smtClean="0"/>
              <a:t>四</a:t>
            </a:r>
            <a:r>
              <a:rPr lang="zh-CN" altLang="zh-CN" sz="2400" dirty="0" smtClean="0"/>
              <a:t>、</a:t>
            </a:r>
            <a:r>
              <a:rPr lang="zh-CN" altLang="zh-CN" sz="2400" dirty="0"/>
              <a:t>北斗卫星系统在中国的优势</a:t>
            </a:r>
          </a:p>
        </p:txBody>
      </p:sp>
      <p:sp>
        <p:nvSpPr>
          <p:cNvPr id="7" name="矩形 6"/>
          <p:cNvSpPr/>
          <p:nvPr/>
        </p:nvSpPr>
        <p:spPr>
          <a:xfrm>
            <a:off x="4142424" y="1203598"/>
            <a:ext cx="4757561" cy="3323987"/>
          </a:xfrm>
          <a:prstGeom prst="rect">
            <a:avLst/>
          </a:prstGeom>
        </p:spPr>
        <p:txBody>
          <a:bodyPr wrap="square">
            <a:spAutoFit/>
          </a:bodyPr>
          <a:lstStyle/>
          <a:p>
            <a:pPr>
              <a:lnSpc>
                <a:spcPct val="150000"/>
              </a:lnSpc>
            </a:pPr>
            <a:r>
              <a:rPr lang="zh-CN" altLang="zh-CN" sz="2000" dirty="0"/>
              <a:t>（一）北斗具有短报互文的功能</a:t>
            </a:r>
            <a:r>
              <a:rPr lang="zh-CN" altLang="zh-CN" sz="2000" dirty="0" smtClean="0"/>
              <a:t>。</a:t>
            </a:r>
            <a:endParaRPr lang="en-US" altLang="zh-CN" sz="2000" dirty="0" smtClean="0"/>
          </a:p>
          <a:p>
            <a:pPr>
              <a:lnSpc>
                <a:spcPct val="150000"/>
              </a:lnSpc>
            </a:pPr>
            <a:r>
              <a:rPr lang="zh-CN" altLang="zh-CN" sz="2000" dirty="0"/>
              <a:t>（二）安全、方便</a:t>
            </a:r>
            <a:r>
              <a:rPr lang="zh-CN" altLang="zh-CN" sz="2000" dirty="0" smtClean="0"/>
              <a:t>。</a:t>
            </a:r>
            <a:endParaRPr lang="en-US" altLang="zh-CN" sz="2000" dirty="0" smtClean="0"/>
          </a:p>
          <a:p>
            <a:pPr>
              <a:lnSpc>
                <a:spcPct val="150000"/>
              </a:lnSpc>
            </a:pPr>
            <a:r>
              <a:rPr lang="zh-CN" altLang="zh-CN" sz="2000" dirty="0"/>
              <a:t>（三）有源定位和无源定位</a:t>
            </a:r>
            <a:r>
              <a:rPr lang="zh-CN" altLang="zh-CN" sz="2000" dirty="0" smtClean="0"/>
              <a:t>。</a:t>
            </a:r>
            <a:endParaRPr lang="en-US" altLang="zh-CN" sz="2000" dirty="0" smtClean="0"/>
          </a:p>
          <a:p>
            <a:pPr>
              <a:lnSpc>
                <a:spcPct val="150000"/>
              </a:lnSpc>
            </a:pPr>
            <a:r>
              <a:rPr lang="zh-CN" altLang="zh-CN" sz="2000" dirty="0"/>
              <a:t>北斗系统的建设，满足中国国家安全与经济社会发展需求；同时发展的北斗相关产业，可以极大地满足中国经济社会发展和民生改善。</a:t>
            </a:r>
            <a:endParaRPr lang="zh-CN" altLang="en-US" sz="2000" dirty="0"/>
          </a:p>
        </p:txBody>
      </p:sp>
      <p:pic>
        <p:nvPicPr>
          <p:cNvPr id="19458" name="Picture 2" descr="https://p5.itc.cn/images01/20210909/af0e51851c0a4142a0d03fa7cf597e02.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1041" y="1825285"/>
            <a:ext cx="3827538" cy="208061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29246651"/>
      </p:ext>
    </p:extLst>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 xmlns:a16="http://schemas.microsoft.com/office/drawing/2014/main" id="{1495F301-5D58-44A0-870C-E58C0EABD36A}"/>
              </a:ext>
            </a:extLst>
          </p:cNvPr>
          <p:cNvGrpSpPr/>
          <p:nvPr/>
        </p:nvGrpSpPr>
        <p:grpSpPr>
          <a:xfrm>
            <a:off x="-10552" y="-10550"/>
            <a:ext cx="9154552" cy="762516"/>
            <a:chOff x="-14069" y="-14067"/>
            <a:chExt cx="12206069" cy="1016688"/>
          </a:xfrm>
        </p:grpSpPr>
        <p:grpSp>
          <p:nvGrpSpPr>
            <p:cNvPr id="16" name="组合 15"/>
            <p:cNvGrpSpPr/>
            <p:nvPr/>
          </p:nvGrpSpPr>
          <p:grpSpPr>
            <a:xfrm>
              <a:off x="-14069" y="-14067"/>
              <a:ext cx="1690469" cy="1016688"/>
              <a:chOff x="-14069" y="-14068"/>
              <a:chExt cx="8860302" cy="6886134"/>
            </a:xfrm>
          </p:grpSpPr>
          <p:sp>
            <p:nvSpPr>
              <p:cNvPr id="17" name="直角三角形 16"/>
              <p:cNvSpPr/>
              <p:nvPr/>
            </p:nvSpPr>
            <p:spPr>
              <a:xfrm rot="5400000">
                <a:off x="-1740877" y="1740877"/>
                <a:ext cx="6858000" cy="3376246"/>
              </a:xfrm>
              <a:prstGeom prst="r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任意多边形 17"/>
              <p:cNvSpPr/>
              <p:nvPr/>
            </p:nvSpPr>
            <p:spPr>
              <a:xfrm>
                <a:off x="-14069" y="-2"/>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FDB4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2712719" y="-14068"/>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E635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 name="组合 1">
              <a:extLst>
                <a:ext uri="{FF2B5EF4-FFF2-40B4-BE49-F238E27FC236}">
                  <a16:creationId xmlns="" xmlns:a16="http://schemas.microsoft.com/office/drawing/2014/main" id="{F16F4591-60E9-4C9B-AF90-257FD1CF5AAD}"/>
                </a:ext>
              </a:extLst>
            </p:cNvPr>
            <p:cNvGrpSpPr/>
            <p:nvPr/>
          </p:nvGrpSpPr>
          <p:grpSpPr>
            <a:xfrm>
              <a:off x="8510887" y="453634"/>
              <a:ext cx="2671958" cy="382389"/>
              <a:chOff x="8519749" y="577955"/>
              <a:chExt cx="2671958" cy="382389"/>
            </a:xfrm>
          </p:grpSpPr>
          <p:grpSp>
            <p:nvGrpSpPr>
              <p:cNvPr id="22" name="组合 21">
                <a:extLst>
                  <a:ext uri="{FF2B5EF4-FFF2-40B4-BE49-F238E27FC236}">
                    <a16:creationId xmlns="" xmlns:a16="http://schemas.microsoft.com/office/drawing/2014/main" id="{3572C76C-95D1-4FF5-BB80-B735C985DE2B}"/>
                  </a:ext>
                </a:extLst>
              </p:cNvPr>
              <p:cNvGrpSpPr/>
              <p:nvPr/>
            </p:nvGrpSpPr>
            <p:grpSpPr>
              <a:xfrm>
                <a:off x="8519749" y="577955"/>
                <a:ext cx="368108" cy="382389"/>
                <a:chOff x="8181567" y="391614"/>
                <a:chExt cx="420096" cy="437973"/>
              </a:xfrm>
            </p:grpSpPr>
            <p:sp>
              <p:nvSpPr>
                <p:cNvPr id="23" name="Oval 11">
                  <a:extLst>
                    <a:ext uri="{FF2B5EF4-FFF2-40B4-BE49-F238E27FC236}">
                      <a16:creationId xmlns="" xmlns:a16="http://schemas.microsoft.com/office/drawing/2014/main" id="{B2E6A8A3-322E-4A52-8E71-C45B316F5C18}"/>
                    </a:ext>
                  </a:extLst>
                </p:cNvPr>
                <p:cNvSpPr/>
                <p:nvPr/>
              </p:nvSpPr>
              <p:spPr>
                <a:xfrm>
                  <a:off x="8181567" y="391614"/>
                  <a:ext cx="420096" cy="437973"/>
                </a:xfrm>
                <a:prstGeom prst="ellipse">
                  <a:avLst/>
                </a:prstGeom>
                <a:solidFill>
                  <a:srgbClr val="E6353F"/>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24" name="Freeform 14">
                  <a:extLst>
                    <a:ext uri="{FF2B5EF4-FFF2-40B4-BE49-F238E27FC236}">
                      <a16:creationId xmlns="" xmlns:a16="http://schemas.microsoft.com/office/drawing/2014/main" id="{205D0928-C677-4B0B-ABE9-E66BCB8A8319}"/>
                    </a:ext>
                  </a:extLst>
                </p:cNvPr>
                <p:cNvSpPr>
                  <a:spLocks noEditPoints="1"/>
                </p:cNvSpPr>
                <p:nvPr/>
              </p:nvSpPr>
              <p:spPr>
                <a:xfrm>
                  <a:off x="8254350" y="468227"/>
                  <a:ext cx="321776" cy="268147"/>
                </a:xfrm>
                <a:custGeom>
                  <a:avLst/>
                  <a:gdLst/>
                  <a:ahLst/>
                  <a:cxnLst>
                    <a:cxn ang="0">
                      <a:pos x="248143" y="256622"/>
                    </a:cxn>
                    <a:cxn ang="0">
                      <a:pos x="0" y="256622"/>
                    </a:cxn>
                    <a:cxn ang="0">
                      <a:pos x="128858" y="99115"/>
                    </a:cxn>
                    <a:cxn ang="0">
                      <a:pos x="123703" y="94505"/>
                    </a:cxn>
                    <a:cxn ang="0">
                      <a:pos x="234889" y="110639"/>
                    </a:cxn>
                    <a:cxn ang="0">
                      <a:pos x="13254" y="90663"/>
                    </a:cxn>
                    <a:cxn ang="0">
                      <a:pos x="88360" y="194387"/>
                    </a:cxn>
                    <a:cxn ang="0">
                      <a:pos x="41971" y="163654"/>
                    </a:cxn>
                    <a:cxn ang="0">
                      <a:pos x="41971" y="173642"/>
                    </a:cxn>
                    <a:cxn ang="0">
                      <a:pos x="134012" y="142909"/>
                    </a:cxn>
                    <a:cxn ang="0">
                      <a:pos x="41971" y="142909"/>
                    </a:cxn>
                    <a:cxn ang="0">
                      <a:pos x="134012" y="133689"/>
                    </a:cxn>
                    <a:cxn ang="0">
                      <a:pos x="237834" y="112176"/>
                    </a:cxn>
                    <a:cxn ang="0">
                      <a:pos x="237834" y="112176"/>
                    </a:cxn>
                    <a:cxn ang="0">
                      <a:pos x="238571" y="16903"/>
                    </a:cxn>
                    <a:cxn ang="0">
                      <a:pos x="145793" y="60698"/>
                    </a:cxn>
                    <a:cxn ang="0">
                      <a:pos x="251825" y="66845"/>
                    </a:cxn>
                    <a:cxn ang="0">
                      <a:pos x="161256" y="46100"/>
                    </a:cxn>
                    <a:cxn ang="0">
                      <a:pos x="254770" y="116786"/>
                    </a:cxn>
                    <a:cxn ang="0">
                      <a:pos x="291586" y="69918"/>
                    </a:cxn>
                    <a:cxn ang="0">
                      <a:pos x="301159" y="80675"/>
                    </a:cxn>
                    <a:cxn ang="0">
                      <a:pos x="296004" y="68381"/>
                    </a:cxn>
                    <a:cxn ang="0">
                      <a:pos x="293795" y="131384"/>
                    </a:cxn>
                    <a:cxn ang="0">
                      <a:pos x="293059" y="143678"/>
                    </a:cxn>
                    <a:cxn ang="0">
                      <a:pos x="303368" y="143678"/>
                    </a:cxn>
                    <a:cxn ang="0">
                      <a:pos x="302631" y="131384"/>
                    </a:cxn>
                    <a:cxn ang="0">
                      <a:pos x="301159" y="102956"/>
                    </a:cxn>
                    <a:cxn ang="0">
                      <a:pos x="148002" y="144446"/>
                    </a:cxn>
                    <a:cxn ang="0">
                      <a:pos x="161992" y="201302"/>
                    </a:cxn>
                    <a:cxn ang="0">
                      <a:pos x="167883" y="196692"/>
                    </a:cxn>
                    <a:cxn ang="0">
                      <a:pos x="170092" y="189777"/>
                    </a:cxn>
                    <a:cxn ang="0">
                      <a:pos x="176719" y="194387"/>
                    </a:cxn>
                    <a:cxn ang="0">
                      <a:pos x="181137" y="205144"/>
                    </a:cxn>
                    <a:cxn ang="0">
                      <a:pos x="187028" y="209754"/>
                    </a:cxn>
                    <a:cxn ang="0">
                      <a:pos x="196600" y="208217"/>
                    </a:cxn>
                    <a:cxn ang="0">
                      <a:pos x="195127" y="202839"/>
                    </a:cxn>
                    <a:cxn ang="0">
                      <a:pos x="189973" y="192082"/>
                    </a:cxn>
                    <a:cxn ang="0">
                      <a:pos x="183346" y="187472"/>
                    </a:cxn>
                    <a:cxn ang="0">
                      <a:pos x="199545" y="178252"/>
                    </a:cxn>
                    <a:cxn ang="0">
                      <a:pos x="192918" y="175947"/>
                    </a:cxn>
                    <a:cxn ang="0">
                      <a:pos x="188500" y="169801"/>
                    </a:cxn>
                    <a:cxn ang="0">
                      <a:pos x="181873" y="168264"/>
                    </a:cxn>
                    <a:cxn ang="0">
                      <a:pos x="177455" y="162118"/>
                    </a:cxn>
                    <a:cxn ang="0">
                      <a:pos x="170828" y="159813"/>
                    </a:cxn>
                    <a:cxn ang="0">
                      <a:pos x="166410" y="154434"/>
                    </a:cxn>
                    <a:cxn ang="0">
                      <a:pos x="159047" y="152129"/>
                    </a:cxn>
                    <a:cxn ang="0">
                      <a:pos x="154629" y="145983"/>
                    </a:cxn>
                    <a:cxn ang="0">
                      <a:pos x="29453" y="108334"/>
                    </a:cxn>
                    <a:cxn ang="0">
                      <a:pos x="29453" y="224352"/>
                    </a:cxn>
                  </a:cxnLst>
                  <a:rect l="0" t="0" r="0" b="0"/>
                  <a:pathLst>
                    <a:path w="437" h="349">
                      <a:moveTo>
                        <a:pt x="0" y="322"/>
                      </a:moveTo>
                      <a:lnTo>
                        <a:pt x="337" y="322"/>
                      </a:lnTo>
                      <a:lnTo>
                        <a:pt x="337" y="334"/>
                      </a:lnTo>
                      <a:cubicBezTo>
                        <a:pt x="337" y="342"/>
                        <a:pt x="331" y="349"/>
                        <a:pt x="323" y="349"/>
                      </a:cubicBezTo>
                      <a:lnTo>
                        <a:pt x="14" y="349"/>
                      </a:lnTo>
                      <a:cubicBezTo>
                        <a:pt x="6" y="349"/>
                        <a:pt x="0" y="342"/>
                        <a:pt x="0" y="334"/>
                      </a:cubicBezTo>
                      <a:lnTo>
                        <a:pt x="0" y="322"/>
                      </a:lnTo>
                      <a:close/>
                      <a:moveTo>
                        <a:pt x="168" y="123"/>
                      </a:moveTo>
                      <a:cubicBezTo>
                        <a:pt x="172" y="123"/>
                        <a:pt x="175" y="126"/>
                        <a:pt x="175" y="129"/>
                      </a:cubicBezTo>
                      <a:cubicBezTo>
                        <a:pt x="175" y="133"/>
                        <a:pt x="172" y="135"/>
                        <a:pt x="168" y="135"/>
                      </a:cubicBezTo>
                      <a:cubicBezTo>
                        <a:pt x="165" y="135"/>
                        <a:pt x="162" y="133"/>
                        <a:pt x="162" y="129"/>
                      </a:cubicBezTo>
                      <a:cubicBezTo>
                        <a:pt x="162" y="126"/>
                        <a:pt x="165" y="123"/>
                        <a:pt x="168" y="123"/>
                      </a:cubicBezTo>
                      <a:close/>
                      <a:moveTo>
                        <a:pt x="18" y="118"/>
                      </a:moveTo>
                      <a:lnTo>
                        <a:pt x="208" y="118"/>
                      </a:lnTo>
                      <a:cubicBezTo>
                        <a:pt x="246" y="120"/>
                        <a:pt x="283" y="128"/>
                        <a:pt x="319" y="144"/>
                      </a:cubicBezTo>
                      <a:lnTo>
                        <a:pt x="319" y="315"/>
                      </a:lnTo>
                      <a:lnTo>
                        <a:pt x="18" y="315"/>
                      </a:lnTo>
                      <a:lnTo>
                        <a:pt x="18" y="118"/>
                      </a:lnTo>
                      <a:close/>
                      <a:moveTo>
                        <a:pt x="57" y="239"/>
                      </a:moveTo>
                      <a:lnTo>
                        <a:pt x="120" y="239"/>
                      </a:lnTo>
                      <a:lnTo>
                        <a:pt x="120" y="253"/>
                      </a:lnTo>
                      <a:lnTo>
                        <a:pt x="57" y="253"/>
                      </a:lnTo>
                      <a:lnTo>
                        <a:pt x="57" y="239"/>
                      </a:lnTo>
                      <a:close/>
                      <a:moveTo>
                        <a:pt x="57" y="213"/>
                      </a:moveTo>
                      <a:lnTo>
                        <a:pt x="182" y="213"/>
                      </a:lnTo>
                      <a:lnTo>
                        <a:pt x="182" y="226"/>
                      </a:lnTo>
                      <a:lnTo>
                        <a:pt x="57" y="226"/>
                      </a:lnTo>
                      <a:lnTo>
                        <a:pt x="57" y="213"/>
                      </a:lnTo>
                      <a:close/>
                      <a:moveTo>
                        <a:pt x="57" y="186"/>
                      </a:moveTo>
                      <a:lnTo>
                        <a:pt x="182" y="186"/>
                      </a:lnTo>
                      <a:lnTo>
                        <a:pt x="182" y="200"/>
                      </a:lnTo>
                      <a:lnTo>
                        <a:pt x="57" y="200"/>
                      </a:lnTo>
                      <a:lnTo>
                        <a:pt x="57" y="186"/>
                      </a:lnTo>
                      <a:close/>
                      <a:moveTo>
                        <a:pt x="57" y="160"/>
                      </a:moveTo>
                      <a:lnTo>
                        <a:pt x="182" y="160"/>
                      </a:lnTo>
                      <a:lnTo>
                        <a:pt x="182" y="174"/>
                      </a:lnTo>
                      <a:lnTo>
                        <a:pt x="57" y="174"/>
                      </a:lnTo>
                      <a:lnTo>
                        <a:pt x="57" y="160"/>
                      </a:lnTo>
                      <a:close/>
                      <a:moveTo>
                        <a:pt x="323" y="146"/>
                      </a:moveTo>
                      <a:cubicBezTo>
                        <a:pt x="328" y="148"/>
                        <a:pt x="339" y="154"/>
                        <a:pt x="342" y="156"/>
                      </a:cubicBezTo>
                      <a:cubicBezTo>
                        <a:pt x="350" y="161"/>
                        <a:pt x="330" y="164"/>
                        <a:pt x="323" y="165"/>
                      </a:cubicBezTo>
                      <a:lnTo>
                        <a:pt x="323" y="146"/>
                      </a:lnTo>
                      <a:close/>
                      <a:moveTo>
                        <a:pt x="396" y="91"/>
                      </a:moveTo>
                      <a:cubicBezTo>
                        <a:pt x="377" y="71"/>
                        <a:pt x="359" y="50"/>
                        <a:pt x="341" y="30"/>
                      </a:cubicBezTo>
                      <a:cubicBezTo>
                        <a:pt x="335" y="23"/>
                        <a:pt x="332" y="23"/>
                        <a:pt x="324" y="22"/>
                      </a:cubicBezTo>
                      <a:lnTo>
                        <a:pt x="133" y="1"/>
                      </a:lnTo>
                      <a:cubicBezTo>
                        <a:pt x="129" y="0"/>
                        <a:pt x="128" y="3"/>
                        <a:pt x="130" y="6"/>
                      </a:cubicBezTo>
                      <a:lnTo>
                        <a:pt x="198" y="79"/>
                      </a:lnTo>
                      <a:cubicBezTo>
                        <a:pt x="209" y="57"/>
                        <a:pt x="217" y="46"/>
                        <a:pt x="251" y="50"/>
                      </a:cubicBezTo>
                      <a:cubicBezTo>
                        <a:pt x="275" y="53"/>
                        <a:pt x="292" y="58"/>
                        <a:pt x="314" y="66"/>
                      </a:cubicBezTo>
                      <a:cubicBezTo>
                        <a:pt x="328" y="72"/>
                        <a:pt x="335" y="76"/>
                        <a:pt x="342" y="87"/>
                      </a:cubicBezTo>
                      <a:cubicBezTo>
                        <a:pt x="336" y="80"/>
                        <a:pt x="327" y="75"/>
                        <a:pt x="317" y="71"/>
                      </a:cubicBezTo>
                      <a:cubicBezTo>
                        <a:pt x="297" y="63"/>
                        <a:pt x="275" y="58"/>
                        <a:pt x="253" y="55"/>
                      </a:cubicBezTo>
                      <a:cubicBezTo>
                        <a:pt x="240" y="54"/>
                        <a:pt x="227" y="54"/>
                        <a:pt x="219" y="60"/>
                      </a:cubicBezTo>
                      <a:cubicBezTo>
                        <a:pt x="211" y="66"/>
                        <a:pt x="199" y="93"/>
                        <a:pt x="194" y="103"/>
                      </a:cubicBezTo>
                      <a:cubicBezTo>
                        <a:pt x="191" y="110"/>
                        <a:pt x="195" y="112"/>
                        <a:pt x="200" y="112"/>
                      </a:cubicBezTo>
                      <a:cubicBezTo>
                        <a:pt x="251" y="115"/>
                        <a:pt x="301" y="128"/>
                        <a:pt x="346" y="152"/>
                      </a:cubicBezTo>
                      <a:lnTo>
                        <a:pt x="347" y="126"/>
                      </a:lnTo>
                      <a:cubicBezTo>
                        <a:pt x="363" y="128"/>
                        <a:pt x="379" y="130"/>
                        <a:pt x="396" y="133"/>
                      </a:cubicBezTo>
                      <a:lnTo>
                        <a:pt x="396" y="91"/>
                      </a:lnTo>
                      <a:close/>
                      <a:moveTo>
                        <a:pt x="433" y="138"/>
                      </a:moveTo>
                      <a:cubicBezTo>
                        <a:pt x="435" y="138"/>
                        <a:pt x="437" y="135"/>
                        <a:pt x="435" y="133"/>
                      </a:cubicBezTo>
                      <a:cubicBezTo>
                        <a:pt x="426" y="124"/>
                        <a:pt x="417" y="114"/>
                        <a:pt x="409" y="105"/>
                      </a:cubicBezTo>
                      <a:lnTo>
                        <a:pt x="409" y="93"/>
                      </a:lnTo>
                      <a:cubicBezTo>
                        <a:pt x="409" y="91"/>
                        <a:pt x="407" y="90"/>
                        <a:pt x="405" y="90"/>
                      </a:cubicBezTo>
                      <a:lnTo>
                        <a:pt x="402" y="89"/>
                      </a:lnTo>
                      <a:lnTo>
                        <a:pt x="402" y="163"/>
                      </a:lnTo>
                      <a:cubicBezTo>
                        <a:pt x="400" y="163"/>
                        <a:pt x="400" y="164"/>
                        <a:pt x="400" y="165"/>
                      </a:cubicBezTo>
                      <a:lnTo>
                        <a:pt x="399" y="171"/>
                      </a:lnTo>
                      <a:cubicBezTo>
                        <a:pt x="399" y="173"/>
                        <a:pt x="400" y="174"/>
                        <a:pt x="400" y="176"/>
                      </a:cubicBezTo>
                      <a:lnTo>
                        <a:pt x="400" y="182"/>
                      </a:lnTo>
                      <a:cubicBezTo>
                        <a:pt x="400" y="184"/>
                        <a:pt x="399" y="185"/>
                        <a:pt x="398" y="187"/>
                      </a:cubicBezTo>
                      <a:lnTo>
                        <a:pt x="393" y="231"/>
                      </a:lnTo>
                      <a:cubicBezTo>
                        <a:pt x="396" y="236"/>
                        <a:pt x="414" y="236"/>
                        <a:pt x="417" y="231"/>
                      </a:cubicBezTo>
                      <a:lnTo>
                        <a:pt x="412" y="187"/>
                      </a:lnTo>
                      <a:cubicBezTo>
                        <a:pt x="412" y="185"/>
                        <a:pt x="411" y="184"/>
                        <a:pt x="411" y="182"/>
                      </a:cubicBezTo>
                      <a:lnTo>
                        <a:pt x="410" y="176"/>
                      </a:lnTo>
                      <a:cubicBezTo>
                        <a:pt x="410" y="174"/>
                        <a:pt x="412" y="174"/>
                        <a:pt x="411" y="171"/>
                      </a:cubicBezTo>
                      <a:lnTo>
                        <a:pt x="411" y="165"/>
                      </a:lnTo>
                      <a:cubicBezTo>
                        <a:pt x="411" y="164"/>
                        <a:pt x="410" y="163"/>
                        <a:pt x="409" y="163"/>
                      </a:cubicBezTo>
                      <a:lnTo>
                        <a:pt x="409" y="134"/>
                      </a:lnTo>
                      <a:cubicBezTo>
                        <a:pt x="417" y="135"/>
                        <a:pt x="425" y="137"/>
                        <a:pt x="433" y="138"/>
                      </a:cubicBezTo>
                      <a:close/>
                      <a:moveTo>
                        <a:pt x="206" y="187"/>
                      </a:moveTo>
                      <a:lnTo>
                        <a:pt x="201" y="188"/>
                      </a:lnTo>
                      <a:lnTo>
                        <a:pt x="217" y="267"/>
                      </a:lnTo>
                      <a:lnTo>
                        <a:pt x="221" y="266"/>
                      </a:lnTo>
                      <a:lnTo>
                        <a:pt x="220" y="262"/>
                      </a:lnTo>
                      <a:lnTo>
                        <a:pt x="224" y="261"/>
                      </a:lnTo>
                      <a:lnTo>
                        <a:pt x="224" y="257"/>
                      </a:lnTo>
                      <a:lnTo>
                        <a:pt x="228" y="256"/>
                      </a:lnTo>
                      <a:lnTo>
                        <a:pt x="227" y="252"/>
                      </a:lnTo>
                      <a:lnTo>
                        <a:pt x="231" y="251"/>
                      </a:lnTo>
                      <a:lnTo>
                        <a:pt x="231" y="247"/>
                      </a:lnTo>
                      <a:lnTo>
                        <a:pt x="235" y="246"/>
                      </a:lnTo>
                      <a:lnTo>
                        <a:pt x="236" y="253"/>
                      </a:lnTo>
                      <a:lnTo>
                        <a:pt x="240" y="253"/>
                      </a:lnTo>
                      <a:lnTo>
                        <a:pt x="241" y="260"/>
                      </a:lnTo>
                      <a:lnTo>
                        <a:pt x="245" y="260"/>
                      </a:lnTo>
                      <a:lnTo>
                        <a:pt x="246" y="267"/>
                      </a:lnTo>
                      <a:lnTo>
                        <a:pt x="250" y="266"/>
                      </a:lnTo>
                      <a:lnTo>
                        <a:pt x="251" y="274"/>
                      </a:lnTo>
                      <a:lnTo>
                        <a:pt x="254" y="273"/>
                      </a:lnTo>
                      <a:lnTo>
                        <a:pt x="255" y="277"/>
                      </a:lnTo>
                      <a:lnTo>
                        <a:pt x="267" y="275"/>
                      </a:lnTo>
                      <a:lnTo>
                        <a:pt x="267" y="271"/>
                      </a:lnTo>
                      <a:lnTo>
                        <a:pt x="270" y="271"/>
                      </a:lnTo>
                      <a:lnTo>
                        <a:pt x="268" y="263"/>
                      </a:lnTo>
                      <a:lnTo>
                        <a:pt x="265" y="264"/>
                      </a:lnTo>
                      <a:lnTo>
                        <a:pt x="263" y="257"/>
                      </a:lnTo>
                      <a:lnTo>
                        <a:pt x="259" y="257"/>
                      </a:lnTo>
                      <a:lnTo>
                        <a:pt x="258" y="250"/>
                      </a:lnTo>
                      <a:lnTo>
                        <a:pt x="254" y="251"/>
                      </a:lnTo>
                      <a:lnTo>
                        <a:pt x="253" y="243"/>
                      </a:lnTo>
                      <a:lnTo>
                        <a:pt x="249" y="244"/>
                      </a:lnTo>
                      <a:lnTo>
                        <a:pt x="248" y="240"/>
                      </a:lnTo>
                      <a:lnTo>
                        <a:pt x="272" y="235"/>
                      </a:lnTo>
                      <a:lnTo>
                        <a:pt x="271" y="232"/>
                      </a:lnTo>
                      <a:lnTo>
                        <a:pt x="267" y="233"/>
                      </a:lnTo>
                      <a:lnTo>
                        <a:pt x="267" y="228"/>
                      </a:lnTo>
                      <a:lnTo>
                        <a:pt x="262" y="229"/>
                      </a:lnTo>
                      <a:lnTo>
                        <a:pt x="262" y="225"/>
                      </a:lnTo>
                      <a:lnTo>
                        <a:pt x="257" y="226"/>
                      </a:lnTo>
                      <a:lnTo>
                        <a:pt x="256" y="221"/>
                      </a:lnTo>
                      <a:lnTo>
                        <a:pt x="252" y="222"/>
                      </a:lnTo>
                      <a:lnTo>
                        <a:pt x="251" y="218"/>
                      </a:lnTo>
                      <a:lnTo>
                        <a:pt x="247" y="219"/>
                      </a:lnTo>
                      <a:lnTo>
                        <a:pt x="246" y="215"/>
                      </a:lnTo>
                      <a:lnTo>
                        <a:pt x="242" y="215"/>
                      </a:lnTo>
                      <a:lnTo>
                        <a:pt x="241" y="211"/>
                      </a:lnTo>
                      <a:lnTo>
                        <a:pt x="237" y="212"/>
                      </a:lnTo>
                      <a:lnTo>
                        <a:pt x="236" y="208"/>
                      </a:lnTo>
                      <a:lnTo>
                        <a:pt x="232" y="208"/>
                      </a:lnTo>
                      <a:lnTo>
                        <a:pt x="231" y="204"/>
                      </a:lnTo>
                      <a:lnTo>
                        <a:pt x="227" y="205"/>
                      </a:lnTo>
                      <a:lnTo>
                        <a:pt x="226" y="201"/>
                      </a:lnTo>
                      <a:lnTo>
                        <a:pt x="221" y="202"/>
                      </a:lnTo>
                      <a:lnTo>
                        <a:pt x="221" y="197"/>
                      </a:lnTo>
                      <a:lnTo>
                        <a:pt x="216" y="198"/>
                      </a:lnTo>
                      <a:lnTo>
                        <a:pt x="215" y="194"/>
                      </a:lnTo>
                      <a:lnTo>
                        <a:pt x="211" y="195"/>
                      </a:lnTo>
                      <a:lnTo>
                        <a:pt x="210" y="190"/>
                      </a:lnTo>
                      <a:lnTo>
                        <a:pt x="207" y="191"/>
                      </a:lnTo>
                      <a:lnTo>
                        <a:pt x="206" y="187"/>
                      </a:lnTo>
                      <a:close/>
                      <a:moveTo>
                        <a:pt x="40" y="141"/>
                      </a:moveTo>
                      <a:lnTo>
                        <a:pt x="297" y="141"/>
                      </a:lnTo>
                      <a:lnTo>
                        <a:pt x="297" y="292"/>
                      </a:lnTo>
                      <a:lnTo>
                        <a:pt x="40" y="292"/>
                      </a:lnTo>
                      <a:lnTo>
                        <a:pt x="40" y="141"/>
                      </a:ln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nvGrpSpPr>
              <p:cNvPr id="25" name="组合 24">
                <a:extLst>
                  <a:ext uri="{FF2B5EF4-FFF2-40B4-BE49-F238E27FC236}">
                    <a16:creationId xmlns="" xmlns:a16="http://schemas.microsoft.com/office/drawing/2014/main" id="{EDE772D3-C617-4E93-B7A3-A606D04292F8}"/>
                  </a:ext>
                </a:extLst>
              </p:cNvPr>
              <p:cNvGrpSpPr/>
              <p:nvPr/>
            </p:nvGrpSpPr>
            <p:grpSpPr>
              <a:xfrm>
                <a:off x="10823599" y="577955"/>
                <a:ext cx="368108" cy="382389"/>
                <a:chOff x="10486350" y="391614"/>
                <a:chExt cx="421373" cy="437973"/>
              </a:xfrm>
            </p:grpSpPr>
            <p:sp>
              <p:nvSpPr>
                <p:cNvPr id="26" name="Oval 13">
                  <a:extLst>
                    <a:ext uri="{FF2B5EF4-FFF2-40B4-BE49-F238E27FC236}">
                      <a16:creationId xmlns="" xmlns:a16="http://schemas.microsoft.com/office/drawing/2014/main" id="{2F189F4C-BA54-45A4-9862-7045F21F7A3B}"/>
                    </a:ext>
                  </a:extLst>
                </p:cNvPr>
                <p:cNvSpPr/>
                <p:nvPr/>
              </p:nvSpPr>
              <p:spPr>
                <a:xfrm>
                  <a:off x="10486350" y="391614"/>
                  <a:ext cx="421373" cy="437973"/>
                </a:xfrm>
                <a:prstGeom prst="ellipse">
                  <a:avLst/>
                </a:prstGeom>
                <a:solidFill>
                  <a:srgbClr val="858585"/>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27" name="Freeform 15">
                  <a:extLst>
                    <a:ext uri="{FF2B5EF4-FFF2-40B4-BE49-F238E27FC236}">
                      <a16:creationId xmlns="" xmlns:a16="http://schemas.microsoft.com/office/drawing/2014/main" id="{17E2950D-1240-486B-84EF-65DB9100A6D5}"/>
                    </a:ext>
                  </a:extLst>
                </p:cNvPr>
                <p:cNvSpPr>
                  <a:spLocks noEditPoints="1"/>
                </p:cNvSpPr>
                <p:nvPr/>
              </p:nvSpPr>
              <p:spPr>
                <a:xfrm>
                  <a:off x="10532318" y="455458"/>
                  <a:ext cx="334545" cy="293685"/>
                </a:xfrm>
                <a:custGeom>
                  <a:avLst/>
                  <a:gdLst/>
                  <a:ahLst/>
                  <a:cxnLst>
                    <a:cxn ang="0">
                      <a:pos x="234329" y="182499"/>
                    </a:cxn>
                    <a:cxn ang="0">
                      <a:pos x="184958" y="182499"/>
                    </a:cxn>
                    <a:cxn ang="0">
                      <a:pos x="184958" y="233874"/>
                    </a:cxn>
                    <a:cxn ang="0">
                      <a:pos x="148850" y="233874"/>
                    </a:cxn>
                    <a:cxn ang="0">
                      <a:pos x="148850" y="182499"/>
                    </a:cxn>
                    <a:cxn ang="0">
                      <a:pos x="99479" y="182499"/>
                    </a:cxn>
                    <a:cxn ang="0">
                      <a:pos x="99479" y="144925"/>
                    </a:cxn>
                    <a:cxn ang="0">
                      <a:pos x="148850" y="144925"/>
                    </a:cxn>
                    <a:cxn ang="0">
                      <a:pos x="148850" y="93550"/>
                    </a:cxn>
                    <a:cxn ang="0">
                      <a:pos x="184958" y="93550"/>
                    </a:cxn>
                    <a:cxn ang="0">
                      <a:pos x="184958" y="144925"/>
                    </a:cxn>
                    <a:cxn ang="0">
                      <a:pos x="234329" y="144925"/>
                    </a:cxn>
                    <a:cxn ang="0">
                      <a:pos x="234329" y="182499"/>
                    </a:cxn>
                    <a:cxn ang="0">
                      <a:pos x="307280" y="94317"/>
                    </a:cxn>
                    <a:cxn ang="0">
                      <a:pos x="167273" y="69779"/>
                    </a:cxn>
                    <a:cxn ang="0">
                      <a:pos x="27265" y="94317"/>
                    </a:cxn>
                    <a:cxn ang="0">
                      <a:pos x="167273" y="293685"/>
                    </a:cxn>
                    <a:cxn ang="0">
                      <a:pos x="307280" y="94317"/>
                    </a:cxn>
                  </a:cxnLst>
                  <a:rect l="0" t="0" r="0" b="0"/>
                  <a:pathLst>
                    <a:path w="454" h="383">
                      <a:moveTo>
                        <a:pt x="318" y="238"/>
                      </a:moveTo>
                      <a:lnTo>
                        <a:pt x="251" y="238"/>
                      </a:lnTo>
                      <a:lnTo>
                        <a:pt x="251" y="305"/>
                      </a:lnTo>
                      <a:lnTo>
                        <a:pt x="202" y="305"/>
                      </a:lnTo>
                      <a:lnTo>
                        <a:pt x="202" y="238"/>
                      </a:lnTo>
                      <a:lnTo>
                        <a:pt x="135" y="238"/>
                      </a:lnTo>
                      <a:lnTo>
                        <a:pt x="135" y="189"/>
                      </a:lnTo>
                      <a:lnTo>
                        <a:pt x="202" y="189"/>
                      </a:lnTo>
                      <a:lnTo>
                        <a:pt x="202" y="122"/>
                      </a:lnTo>
                      <a:lnTo>
                        <a:pt x="251" y="122"/>
                      </a:lnTo>
                      <a:lnTo>
                        <a:pt x="251" y="189"/>
                      </a:lnTo>
                      <a:lnTo>
                        <a:pt x="318" y="189"/>
                      </a:lnTo>
                      <a:lnTo>
                        <a:pt x="318" y="238"/>
                      </a:lnTo>
                      <a:close/>
                      <a:moveTo>
                        <a:pt x="417" y="123"/>
                      </a:moveTo>
                      <a:cubicBezTo>
                        <a:pt x="384" y="0"/>
                        <a:pt x="249" y="77"/>
                        <a:pt x="227" y="91"/>
                      </a:cubicBezTo>
                      <a:cubicBezTo>
                        <a:pt x="204" y="77"/>
                        <a:pt x="69" y="1"/>
                        <a:pt x="37" y="123"/>
                      </a:cubicBezTo>
                      <a:cubicBezTo>
                        <a:pt x="0" y="265"/>
                        <a:pt x="226" y="382"/>
                        <a:pt x="227" y="383"/>
                      </a:cubicBezTo>
                      <a:cubicBezTo>
                        <a:pt x="227" y="383"/>
                        <a:pt x="454" y="263"/>
                        <a:pt x="417" y="123"/>
                      </a:cubicBez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nvGrpSpPr>
              <p:cNvPr id="31" name="组合 30">
                <a:extLst>
                  <a:ext uri="{FF2B5EF4-FFF2-40B4-BE49-F238E27FC236}">
                    <a16:creationId xmlns="" xmlns:a16="http://schemas.microsoft.com/office/drawing/2014/main" id="{96699630-266A-4CAD-B49F-9B7E0B518B31}"/>
                  </a:ext>
                </a:extLst>
              </p:cNvPr>
              <p:cNvGrpSpPr/>
              <p:nvPr/>
            </p:nvGrpSpPr>
            <p:grpSpPr>
              <a:xfrm>
                <a:off x="9676434" y="577955"/>
                <a:ext cx="366522" cy="382389"/>
                <a:chOff x="9338428" y="391614"/>
                <a:chExt cx="420096" cy="437973"/>
              </a:xfrm>
            </p:grpSpPr>
            <p:sp>
              <p:nvSpPr>
                <p:cNvPr id="32" name="Oval 12">
                  <a:extLst>
                    <a:ext uri="{FF2B5EF4-FFF2-40B4-BE49-F238E27FC236}">
                      <a16:creationId xmlns="" xmlns:a16="http://schemas.microsoft.com/office/drawing/2014/main" id="{F38E3F48-55B1-421F-9CC0-A9C79CF923E7}"/>
                    </a:ext>
                  </a:extLst>
                </p:cNvPr>
                <p:cNvSpPr/>
                <p:nvPr/>
              </p:nvSpPr>
              <p:spPr>
                <a:xfrm>
                  <a:off x="9338428" y="391614"/>
                  <a:ext cx="420096" cy="437973"/>
                </a:xfrm>
                <a:prstGeom prst="ellipse">
                  <a:avLst/>
                </a:prstGeom>
                <a:solidFill>
                  <a:srgbClr val="FDB402"/>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33" name="Freeform 19">
                  <a:extLst>
                    <a:ext uri="{FF2B5EF4-FFF2-40B4-BE49-F238E27FC236}">
                      <a16:creationId xmlns="" xmlns:a16="http://schemas.microsoft.com/office/drawing/2014/main" id="{F9E38022-4EEC-44AD-914E-E332446E739C}"/>
                    </a:ext>
                  </a:extLst>
                </p:cNvPr>
                <p:cNvSpPr>
                  <a:spLocks noEditPoints="1"/>
                </p:cNvSpPr>
                <p:nvPr/>
              </p:nvSpPr>
              <p:spPr>
                <a:xfrm>
                  <a:off x="9398442" y="495042"/>
                  <a:ext cx="315391" cy="277085"/>
                </a:xfrm>
                <a:custGeom>
                  <a:avLst/>
                  <a:gdLst/>
                  <a:ahLst/>
                  <a:cxnLst>
                    <a:cxn ang="0">
                      <a:pos x="165064" y="270177"/>
                    </a:cxn>
                    <a:cxn ang="0">
                      <a:pos x="307285" y="80593"/>
                    </a:cxn>
                    <a:cxn ang="0">
                      <a:pos x="298442" y="76755"/>
                    </a:cxn>
                    <a:cxn ang="0">
                      <a:pos x="212226" y="77522"/>
                    </a:cxn>
                    <a:cxn ang="0">
                      <a:pos x="165064" y="270177"/>
                    </a:cxn>
                    <a:cxn ang="0">
                      <a:pos x="310233" y="80593"/>
                    </a:cxn>
                    <a:cxn ang="0">
                      <a:pos x="310233" y="80593"/>
                    </a:cxn>
                    <a:cxn ang="0">
                      <a:pos x="5158" y="79057"/>
                    </a:cxn>
                    <a:cxn ang="0">
                      <a:pos x="146642" y="267107"/>
                    </a:cxn>
                    <a:cxn ang="0">
                      <a:pos x="100955" y="76755"/>
                    </a:cxn>
                    <a:cxn ang="0">
                      <a:pos x="16949" y="77522"/>
                    </a:cxn>
                    <a:cxn ang="0">
                      <a:pos x="5158" y="79057"/>
                    </a:cxn>
                    <a:cxn ang="0">
                      <a:pos x="145905" y="270945"/>
                    </a:cxn>
                    <a:cxn ang="0">
                      <a:pos x="145905" y="270945"/>
                    </a:cxn>
                    <a:cxn ang="0">
                      <a:pos x="156222" y="271712"/>
                    </a:cxn>
                    <a:cxn ang="0">
                      <a:pos x="204857" y="77522"/>
                    </a:cxn>
                    <a:cxn ang="0">
                      <a:pos x="202646" y="80593"/>
                    </a:cxn>
                    <a:cxn ang="0">
                      <a:pos x="108324" y="77522"/>
                    </a:cxn>
                    <a:cxn ang="0">
                      <a:pos x="156222" y="271712"/>
                    </a:cxn>
                    <a:cxn ang="0">
                      <a:pos x="220332" y="69847"/>
                    </a:cxn>
                    <a:cxn ang="0">
                      <a:pos x="313917" y="69847"/>
                    </a:cxn>
                    <a:cxn ang="0">
                      <a:pos x="259387" y="768"/>
                    </a:cxn>
                    <a:cxn ang="0">
                      <a:pos x="220332" y="69847"/>
                    </a:cxn>
                    <a:cxn ang="0">
                      <a:pos x="0" y="68312"/>
                    </a:cxn>
                    <a:cxn ang="0">
                      <a:pos x="92112" y="69847"/>
                    </a:cxn>
                    <a:cxn ang="0">
                      <a:pos x="54530" y="0"/>
                    </a:cxn>
                    <a:cxn ang="0">
                      <a:pos x="0" y="68312"/>
                    </a:cxn>
                    <a:cxn ang="0">
                      <a:pos x="109060" y="69847"/>
                    </a:cxn>
                    <a:cxn ang="0">
                      <a:pos x="203383" y="69079"/>
                    </a:cxn>
                    <a:cxn ang="0">
                      <a:pos x="155485" y="1535"/>
                    </a:cxn>
                    <a:cxn ang="0">
                      <a:pos x="109060" y="69847"/>
                    </a:cxn>
                    <a:cxn ang="0">
                      <a:pos x="101691" y="71382"/>
                    </a:cxn>
                    <a:cxn ang="0">
                      <a:pos x="148853" y="768"/>
                    </a:cxn>
                    <a:cxn ang="0">
                      <a:pos x="61162" y="1535"/>
                    </a:cxn>
                    <a:cxn ang="0">
                      <a:pos x="101691" y="71382"/>
                    </a:cxn>
                    <a:cxn ang="0">
                      <a:pos x="212963" y="71382"/>
                    </a:cxn>
                    <a:cxn ang="0">
                      <a:pos x="250544" y="768"/>
                    </a:cxn>
                    <a:cxn ang="0">
                      <a:pos x="165801" y="2303"/>
                    </a:cxn>
                    <a:cxn ang="0">
                      <a:pos x="212963" y="71382"/>
                    </a:cxn>
                  </a:cxnLst>
                  <a:rect l="0" t="0" r="0" b="0"/>
                  <a:pathLst>
                    <a:path w="428" h="361">
                      <a:moveTo>
                        <a:pt x="224" y="352"/>
                      </a:moveTo>
                      <a:lnTo>
                        <a:pt x="417" y="105"/>
                      </a:lnTo>
                      <a:cubicBezTo>
                        <a:pt x="412" y="102"/>
                        <a:pt x="413" y="100"/>
                        <a:pt x="405" y="100"/>
                      </a:cubicBezTo>
                      <a:lnTo>
                        <a:pt x="288" y="101"/>
                      </a:lnTo>
                      <a:lnTo>
                        <a:pt x="224" y="352"/>
                      </a:lnTo>
                      <a:close/>
                      <a:moveTo>
                        <a:pt x="421" y="105"/>
                      </a:moveTo>
                      <a:cubicBezTo>
                        <a:pt x="428" y="97"/>
                        <a:pt x="414" y="113"/>
                        <a:pt x="421" y="105"/>
                      </a:cubicBezTo>
                      <a:close/>
                      <a:moveTo>
                        <a:pt x="7" y="103"/>
                      </a:moveTo>
                      <a:lnTo>
                        <a:pt x="199" y="348"/>
                      </a:lnTo>
                      <a:lnTo>
                        <a:pt x="137" y="100"/>
                      </a:lnTo>
                      <a:lnTo>
                        <a:pt x="23" y="101"/>
                      </a:lnTo>
                      <a:lnTo>
                        <a:pt x="7" y="103"/>
                      </a:lnTo>
                      <a:close/>
                      <a:moveTo>
                        <a:pt x="198" y="353"/>
                      </a:moveTo>
                      <a:cubicBezTo>
                        <a:pt x="205" y="361"/>
                        <a:pt x="191" y="345"/>
                        <a:pt x="198" y="353"/>
                      </a:cubicBezTo>
                      <a:close/>
                      <a:moveTo>
                        <a:pt x="212" y="354"/>
                      </a:moveTo>
                      <a:lnTo>
                        <a:pt x="278" y="101"/>
                      </a:lnTo>
                      <a:lnTo>
                        <a:pt x="275" y="105"/>
                      </a:lnTo>
                      <a:lnTo>
                        <a:pt x="147" y="101"/>
                      </a:lnTo>
                      <a:lnTo>
                        <a:pt x="212" y="354"/>
                      </a:lnTo>
                      <a:close/>
                      <a:moveTo>
                        <a:pt x="299" y="91"/>
                      </a:moveTo>
                      <a:lnTo>
                        <a:pt x="426" y="91"/>
                      </a:lnTo>
                      <a:lnTo>
                        <a:pt x="352" y="1"/>
                      </a:lnTo>
                      <a:lnTo>
                        <a:pt x="299" y="91"/>
                      </a:lnTo>
                      <a:close/>
                      <a:moveTo>
                        <a:pt x="0" y="89"/>
                      </a:moveTo>
                      <a:lnTo>
                        <a:pt x="125" y="91"/>
                      </a:lnTo>
                      <a:lnTo>
                        <a:pt x="74" y="0"/>
                      </a:lnTo>
                      <a:lnTo>
                        <a:pt x="0" y="89"/>
                      </a:lnTo>
                      <a:close/>
                      <a:moveTo>
                        <a:pt x="148" y="91"/>
                      </a:moveTo>
                      <a:lnTo>
                        <a:pt x="276" y="90"/>
                      </a:lnTo>
                      <a:lnTo>
                        <a:pt x="211" y="2"/>
                      </a:lnTo>
                      <a:lnTo>
                        <a:pt x="148" y="91"/>
                      </a:lnTo>
                      <a:close/>
                      <a:moveTo>
                        <a:pt x="138" y="93"/>
                      </a:moveTo>
                      <a:lnTo>
                        <a:pt x="202" y="1"/>
                      </a:lnTo>
                      <a:lnTo>
                        <a:pt x="83" y="2"/>
                      </a:lnTo>
                      <a:lnTo>
                        <a:pt x="138" y="93"/>
                      </a:lnTo>
                      <a:close/>
                      <a:moveTo>
                        <a:pt x="289" y="93"/>
                      </a:moveTo>
                      <a:lnTo>
                        <a:pt x="340" y="1"/>
                      </a:lnTo>
                      <a:lnTo>
                        <a:pt x="225" y="3"/>
                      </a:lnTo>
                      <a:lnTo>
                        <a:pt x="289" y="93"/>
                      </a:ln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cxnSp>
          <p:nvCxnSpPr>
            <p:cNvPr id="4" name="直接连接符 3">
              <a:extLst>
                <a:ext uri="{FF2B5EF4-FFF2-40B4-BE49-F238E27FC236}">
                  <a16:creationId xmlns="" xmlns:a16="http://schemas.microsoft.com/office/drawing/2014/main" id="{6FD08865-C378-4B20-8EA7-0F026FB4E179}"/>
                </a:ext>
              </a:extLst>
            </p:cNvPr>
            <p:cNvCxnSpPr/>
            <p:nvPr/>
          </p:nvCxnSpPr>
          <p:spPr>
            <a:xfrm>
              <a:off x="1762699" y="1002621"/>
              <a:ext cx="10429301" cy="0"/>
            </a:xfrm>
            <a:prstGeom prst="line">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
        <p:nvSpPr>
          <p:cNvPr id="3" name="TextBox 2"/>
          <p:cNvSpPr txBox="1"/>
          <p:nvPr/>
        </p:nvSpPr>
        <p:spPr>
          <a:xfrm>
            <a:off x="6659246" y="319757"/>
            <a:ext cx="733892" cy="307777"/>
          </a:xfrm>
          <a:prstGeom prst="rect">
            <a:avLst/>
          </a:prstGeom>
          <a:noFill/>
        </p:spPr>
        <p:txBody>
          <a:bodyPr wrap="square" rtlCol="0">
            <a:spAutoFit/>
          </a:bodyPr>
          <a:lstStyle/>
          <a:p>
            <a:r>
              <a:rPr lang="zh-CN" altLang="en-US" sz="1400" b="1" dirty="0" smtClean="0"/>
              <a:t>智能</a:t>
            </a:r>
            <a:endParaRPr lang="zh-CN" altLang="en-US" sz="1400" b="1" dirty="0"/>
          </a:p>
        </p:txBody>
      </p:sp>
      <p:sp>
        <p:nvSpPr>
          <p:cNvPr id="35" name="TextBox 34"/>
          <p:cNvSpPr txBox="1"/>
          <p:nvPr/>
        </p:nvSpPr>
        <p:spPr>
          <a:xfrm>
            <a:off x="7545538" y="319757"/>
            <a:ext cx="733892" cy="307777"/>
          </a:xfrm>
          <a:prstGeom prst="rect">
            <a:avLst/>
          </a:prstGeom>
          <a:noFill/>
        </p:spPr>
        <p:txBody>
          <a:bodyPr wrap="square" rtlCol="0">
            <a:spAutoFit/>
          </a:bodyPr>
          <a:lstStyle/>
          <a:p>
            <a:r>
              <a:rPr lang="zh-CN" altLang="en-US" sz="1400" b="1" dirty="0"/>
              <a:t>高效</a:t>
            </a:r>
          </a:p>
        </p:txBody>
      </p:sp>
      <p:sp>
        <p:nvSpPr>
          <p:cNvPr id="36" name="TextBox 35"/>
          <p:cNvSpPr txBox="1"/>
          <p:nvPr/>
        </p:nvSpPr>
        <p:spPr>
          <a:xfrm>
            <a:off x="8414842" y="329733"/>
            <a:ext cx="733892" cy="307777"/>
          </a:xfrm>
          <a:prstGeom prst="rect">
            <a:avLst/>
          </a:prstGeom>
          <a:noFill/>
        </p:spPr>
        <p:txBody>
          <a:bodyPr wrap="square" rtlCol="0">
            <a:spAutoFit/>
          </a:bodyPr>
          <a:lstStyle/>
          <a:p>
            <a:r>
              <a:rPr lang="zh-CN" altLang="en-US" sz="1400" b="1" dirty="0" smtClean="0"/>
              <a:t>成本</a:t>
            </a:r>
            <a:endParaRPr lang="zh-CN" altLang="en-US" sz="1400" b="1" dirty="0"/>
          </a:p>
        </p:txBody>
      </p:sp>
      <p:sp>
        <p:nvSpPr>
          <p:cNvPr id="6" name="矩形 5"/>
          <p:cNvSpPr/>
          <p:nvPr/>
        </p:nvSpPr>
        <p:spPr>
          <a:xfrm>
            <a:off x="1257300" y="139096"/>
            <a:ext cx="3451586" cy="461665"/>
          </a:xfrm>
          <a:prstGeom prst="rect">
            <a:avLst/>
          </a:prstGeom>
        </p:spPr>
        <p:txBody>
          <a:bodyPr wrap="none">
            <a:spAutoFit/>
          </a:bodyPr>
          <a:lstStyle/>
          <a:p>
            <a:r>
              <a:rPr lang="zh-CN" altLang="en-US" sz="2400" dirty="0" smtClean="0"/>
              <a:t>五</a:t>
            </a:r>
            <a:r>
              <a:rPr lang="zh-CN" altLang="zh-CN" sz="2400" dirty="0" smtClean="0"/>
              <a:t>、</a:t>
            </a:r>
            <a:r>
              <a:rPr lang="en-US" altLang="zh-CN" sz="2400" dirty="0"/>
              <a:t>BDS</a:t>
            </a:r>
            <a:r>
              <a:rPr lang="zh-CN" altLang="zh-CN" sz="2400" dirty="0"/>
              <a:t>的应用与产业化</a:t>
            </a:r>
          </a:p>
        </p:txBody>
      </p:sp>
      <p:sp>
        <p:nvSpPr>
          <p:cNvPr id="8" name="矩形 7"/>
          <p:cNvSpPr/>
          <p:nvPr/>
        </p:nvSpPr>
        <p:spPr>
          <a:xfrm>
            <a:off x="4392434" y="2067694"/>
            <a:ext cx="4572000" cy="1477328"/>
          </a:xfrm>
          <a:prstGeom prst="rect">
            <a:avLst/>
          </a:prstGeom>
        </p:spPr>
        <p:txBody>
          <a:bodyPr>
            <a:spAutoFit/>
          </a:bodyPr>
          <a:lstStyle/>
          <a:p>
            <a:pPr>
              <a:lnSpc>
                <a:spcPct val="150000"/>
              </a:lnSpc>
            </a:pPr>
            <a:r>
              <a:rPr lang="zh-CN" altLang="zh-CN" sz="2000" dirty="0"/>
              <a:t>中国积极培育北斗系统的应用开发，打造由基础产品、应用终端、应用系统和运营服务构成的产业</a:t>
            </a:r>
            <a:r>
              <a:rPr lang="zh-CN" altLang="zh-CN" sz="2000" dirty="0" smtClean="0"/>
              <a:t>链</a:t>
            </a:r>
            <a:r>
              <a:rPr lang="zh-CN" altLang="en-US" sz="2000" dirty="0" smtClean="0"/>
              <a:t>。</a:t>
            </a:r>
            <a:endParaRPr lang="zh-CN" altLang="en-US" sz="2000" dirty="0"/>
          </a:p>
        </p:txBody>
      </p:sp>
      <p:pic>
        <p:nvPicPr>
          <p:cNvPr id="20482" name="Picture 2" descr="http://images.china.cn/site1000/2021-09/17/b46fea47-4b2a-4b13-8597-57dd97dbcb8c_batchwm.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33021" y="1563638"/>
            <a:ext cx="4004715" cy="267114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71479056"/>
      </p:ext>
    </p:extLst>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 xmlns:a16="http://schemas.microsoft.com/office/drawing/2014/main" id="{1495F301-5D58-44A0-870C-E58C0EABD36A}"/>
              </a:ext>
            </a:extLst>
          </p:cNvPr>
          <p:cNvGrpSpPr/>
          <p:nvPr/>
        </p:nvGrpSpPr>
        <p:grpSpPr>
          <a:xfrm>
            <a:off x="-10552" y="-10550"/>
            <a:ext cx="9154552" cy="762516"/>
            <a:chOff x="-14069" y="-14067"/>
            <a:chExt cx="12206069" cy="1016688"/>
          </a:xfrm>
        </p:grpSpPr>
        <p:grpSp>
          <p:nvGrpSpPr>
            <p:cNvPr id="16" name="组合 15"/>
            <p:cNvGrpSpPr/>
            <p:nvPr/>
          </p:nvGrpSpPr>
          <p:grpSpPr>
            <a:xfrm>
              <a:off x="-14069" y="-14067"/>
              <a:ext cx="1690469" cy="1016688"/>
              <a:chOff x="-14069" y="-14068"/>
              <a:chExt cx="8860302" cy="6886134"/>
            </a:xfrm>
          </p:grpSpPr>
          <p:sp>
            <p:nvSpPr>
              <p:cNvPr id="17" name="直角三角形 16"/>
              <p:cNvSpPr/>
              <p:nvPr/>
            </p:nvSpPr>
            <p:spPr>
              <a:xfrm rot="5400000">
                <a:off x="-1740877" y="1740877"/>
                <a:ext cx="6858000" cy="3376246"/>
              </a:xfrm>
              <a:prstGeom prst="r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任意多边形 17"/>
              <p:cNvSpPr/>
              <p:nvPr/>
            </p:nvSpPr>
            <p:spPr>
              <a:xfrm>
                <a:off x="-14069" y="-2"/>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FDB4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2712719" y="-14068"/>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E635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 name="组合 1">
              <a:extLst>
                <a:ext uri="{FF2B5EF4-FFF2-40B4-BE49-F238E27FC236}">
                  <a16:creationId xmlns="" xmlns:a16="http://schemas.microsoft.com/office/drawing/2014/main" id="{F16F4591-60E9-4C9B-AF90-257FD1CF5AAD}"/>
                </a:ext>
              </a:extLst>
            </p:cNvPr>
            <p:cNvGrpSpPr/>
            <p:nvPr/>
          </p:nvGrpSpPr>
          <p:grpSpPr>
            <a:xfrm>
              <a:off x="8510887" y="453634"/>
              <a:ext cx="2671958" cy="382389"/>
              <a:chOff x="8519749" y="577955"/>
              <a:chExt cx="2671958" cy="382389"/>
            </a:xfrm>
          </p:grpSpPr>
          <p:grpSp>
            <p:nvGrpSpPr>
              <p:cNvPr id="22" name="组合 21">
                <a:extLst>
                  <a:ext uri="{FF2B5EF4-FFF2-40B4-BE49-F238E27FC236}">
                    <a16:creationId xmlns="" xmlns:a16="http://schemas.microsoft.com/office/drawing/2014/main" id="{3572C76C-95D1-4FF5-BB80-B735C985DE2B}"/>
                  </a:ext>
                </a:extLst>
              </p:cNvPr>
              <p:cNvGrpSpPr/>
              <p:nvPr/>
            </p:nvGrpSpPr>
            <p:grpSpPr>
              <a:xfrm>
                <a:off x="8519749" y="577955"/>
                <a:ext cx="368108" cy="382389"/>
                <a:chOff x="8181567" y="391614"/>
                <a:chExt cx="420096" cy="437973"/>
              </a:xfrm>
            </p:grpSpPr>
            <p:sp>
              <p:nvSpPr>
                <p:cNvPr id="23" name="Oval 11">
                  <a:extLst>
                    <a:ext uri="{FF2B5EF4-FFF2-40B4-BE49-F238E27FC236}">
                      <a16:creationId xmlns="" xmlns:a16="http://schemas.microsoft.com/office/drawing/2014/main" id="{B2E6A8A3-322E-4A52-8E71-C45B316F5C18}"/>
                    </a:ext>
                  </a:extLst>
                </p:cNvPr>
                <p:cNvSpPr/>
                <p:nvPr/>
              </p:nvSpPr>
              <p:spPr>
                <a:xfrm>
                  <a:off x="8181567" y="391614"/>
                  <a:ext cx="420096" cy="437973"/>
                </a:xfrm>
                <a:prstGeom prst="ellipse">
                  <a:avLst/>
                </a:prstGeom>
                <a:solidFill>
                  <a:srgbClr val="E6353F"/>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24" name="Freeform 14">
                  <a:extLst>
                    <a:ext uri="{FF2B5EF4-FFF2-40B4-BE49-F238E27FC236}">
                      <a16:creationId xmlns="" xmlns:a16="http://schemas.microsoft.com/office/drawing/2014/main" id="{205D0928-C677-4B0B-ABE9-E66BCB8A8319}"/>
                    </a:ext>
                  </a:extLst>
                </p:cNvPr>
                <p:cNvSpPr>
                  <a:spLocks noEditPoints="1"/>
                </p:cNvSpPr>
                <p:nvPr/>
              </p:nvSpPr>
              <p:spPr>
                <a:xfrm>
                  <a:off x="8254350" y="468227"/>
                  <a:ext cx="321776" cy="268147"/>
                </a:xfrm>
                <a:custGeom>
                  <a:avLst/>
                  <a:gdLst/>
                  <a:ahLst/>
                  <a:cxnLst>
                    <a:cxn ang="0">
                      <a:pos x="248143" y="256622"/>
                    </a:cxn>
                    <a:cxn ang="0">
                      <a:pos x="0" y="256622"/>
                    </a:cxn>
                    <a:cxn ang="0">
                      <a:pos x="128858" y="99115"/>
                    </a:cxn>
                    <a:cxn ang="0">
                      <a:pos x="123703" y="94505"/>
                    </a:cxn>
                    <a:cxn ang="0">
                      <a:pos x="234889" y="110639"/>
                    </a:cxn>
                    <a:cxn ang="0">
                      <a:pos x="13254" y="90663"/>
                    </a:cxn>
                    <a:cxn ang="0">
                      <a:pos x="88360" y="194387"/>
                    </a:cxn>
                    <a:cxn ang="0">
                      <a:pos x="41971" y="163654"/>
                    </a:cxn>
                    <a:cxn ang="0">
                      <a:pos x="41971" y="173642"/>
                    </a:cxn>
                    <a:cxn ang="0">
                      <a:pos x="134012" y="142909"/>
                    </a:cxn>
                    <a:cxn ang="0">
                      <a:pos x="41971" y="142909"/>
                    </a:cxn>
                    <a:cxn ang="0">
                      <a:pos x="134012" y="133689"/>
                    </a:cxn>
                    <a:cxn ang="0">
                      <a:pos x="237834" y="112176"/>
                    </a:cxn>
                    <a:cxn ang="0">
                      <a:pos x="237834" y="112176"/>
                    </a:cxn>
                    <a:cxn ang="0">
                      <a:pos x="238571" y="16903"/>
                    </a:cxn>
                    <a:cxn ang="0">
                      <a:pos x="145793" y="60698"/>
                    </a:cxn>
                    <a:cxn ang="0">
                      <a:pos x="251825" y="66845"/>
                    </a:cxn>
                    <a:cxn ang="0">
                      <a:pos x="161256" y="46100"/>
                    </a:cxn>
                    <a:cxn ang="0">
                      <a:pos x="254770" y="116786"/>
                    </a:cxn>
                    <a:cxn ang="0">
                      <a:pos x="291586" y="69918"/>
                    </a:cxn>
                    <a:cxn ang="0">
                      <a:pos x="301159" y="80675"/>
                    </a:cxn>
                    <a:cxn ang="0">
                      <a:pos x="296004" y="68381"/>
                    </a:cxn>
                    <a:cxn ang="0">
                      <a:pos x="293795" y="131384"/>
                    </a:cxn>
                    <a:cxn ang="0">
                      <a:pos x="293059" y="143678"/>
                    </a:cxn>
                    <a:cxn ang="0">
                      <a:pos x="303368" y="143678"/>
                    </a:cxn>
                    <a:cxn ang="0">
                      <a:pos x="302631" y="131384"/>
                    </a:cxn>
                    <a:cxn ang="0">
                      <a:pos x="301159" y="102956"/>
                    </a:cxn>
                    <a:cxn ang="0">
                      <a:pos x="148002" y="144446"/>
                    </a:cxn>
                    <a:cxn ang="0">
                      <a:pos x="161992" y="201302"/>
                    </a:cxn>
                    <a:cxn ang="0">
                      <a:pos x="167883" y="196692"/>
                    </a:cxn>
                    <a:cxn ang="0">
                      <a:pos x="170092" y="189777"/>
                    </a:cxn>
                    <a:cxn ang="0">
                      <a:pos x="176719" y="194387"/>
                    </a:cxn>
                    <a:cxn ang="0">
                      <a:pos x="181137" y="205144"/>
                    </a:cxn>
                    <a:cxn ang="0">
                      <a:pos x="187028" y="209754"/>
                    </a:cxn>
                    <a:cxn ang="0">
                      <a:pos x="196600" y="208217"/>
                    </a:cxn>
                    <a:cxn ang="0">
                      <a:pos x="195127" y="202839"/>
                    </a:cxn>
                    <a:cxn ang="0">
                      <a:pos x="189973" y="192082"/>
                    </a:cxn>
                    <a:cxn ang="0">
                      <a:pos x="183346" y="187472"/>
                    </a:cxn>
                    <a:cxn ang="0">
                      <a:pos x="199545" y="178252"/>
                    </a:cxn>
                    <a:cxn ang="0">
                      <a:pos x="192918" y="175947"/>
                    </a:cxn>
                    <a:cxn ang="0">
                      <a:pos x="188500" y="169801"/>
                    </a:cxn>
                    <a:cxn ang="0">
                      <a:pos x="181873" y="168264"/>
                    </a:cxn>
                    <a:cxn ang="0">
                      <a:pos x="177455" y="162118"/>
                    </a:cxn>
                    <a:cxn ang="0">
                      <a:pos x="170828" y="159813"/>
                    </a:cxn>
                    <a:cxn ang="0">
                      <a:pos x="166410" y="154434"/>
                    </a:cxn>
                    <a:cxn ang="0">
                      <a:pos x="159047" y="152129"/>
                    </a:cxn>
                    <a:cxn ang="0">
                      <a:pos x="154629" y="145983"/>
                    </a:cxn>
                    <a:cxn ang="0">
                      <a:pos x="29453" y="108334"/>
                    </a:cxn>
                    <a:cxn ang="0">
                      <a:pos x="29453" y="224352"/>
                    </a:cxn>
                  </a:cxnLst>
                  <a:rect l="0" t="0" r="0" b="0"/>
                  <a:pathLst>
                    <a:path w="437" h="349">
                      <a:moveTo>
                        <a:pt x="0" y="322"/>
                      </a:moveTo>
                      <a:lnTo>
                        <a:pt x="337" y="322"/>
                      </a:lnTo>
                      <a:lnTo>
                        <a:pt x="337" y="334"/>
                      </a:lnTo>
                      <a:cubicBezTo>
                        <a:pt x="337" y="342"/>
                        <a:pt x="331" y="349"/>
                        <a:pt x="323" y="349"/>
                      </a:cubicBezTo>
                      <a:lnTo>
                        <a:pt x="14" y="349"/>
                      </a:lnTo>
                      <a:cubicBezTo>
                        <a:pt x="6" y="349"/>
                        <a:pt x="0" y="342"/>
                        <a:pt x="0" y="334"/>
                      </a:cubicBezTo>
                      <a:lnTo>
                        <a:pt x="0" y="322"/>
                      </a:lnTo>
                      <a:close/>
                      <a:moveTo>
                        <a:pt x="168" y="123"/>
                      </a:moveTo>
                      <a:cubicBezTo>
                        <a:pt x="172" y="123"/>
                        <a:pt x="175" y="126"/>
                        <a:pt x="175" y="129"/>
                      </a:cubicBezTo>
                      <a:cubicBezTo>
                        <a:pt x="175" y="133"/>
                        <a:pt x="172" y="135"/>
                        <a:pt x="168" y="135"/>
                      </a:cubicBezTo>
                      <a:cubicBezTo>
                        <a:pt x="165" y="135"/>
                        <a:pt x="162" y="133"/>
                        <a:pt x="162" y="129"/>
                      </a:cubicBezTo>
                      <a:cubicBezTo>
                        <a:pt x="162" y="126"/>
                        <a:pt x="165" y="123"/>
                        <a:pt x="168" y="123"/>
                      </a:cubicBezTo>
                      <a:close/>
                      <a:moveTo>
                        <a:pt x="18" y="118"/>
                      </a:moveTo>
                      <a:lnTo>
                        <a:pt x="208" y="118"/>
                      </a:lnTo>
                      <a:cubicBezTo>
                        <a:pt x="246" y="120"/>
                        <a:pt x="283" y="128"/>
                        <a:pt x="319" y="144"/>
                      </a:cubicBezTo>
                      <a:lnTo>
                        <a:pt x="319" y="315"/>
                      </a:lnTo>
                      <a:lnTo>
                        <a:pt x="18" y="315"/>
                      </a:lnTo>
                      <a:lnTo>
                        <a:pt x="18" y="118"/>
                      </a:lnTo>
                      <a:close/>
                      <a:moveTo>
                        <a:pt x="57" y="239"/>
                      </a:moveTo>
                      <a:lnTo>
                        <a:pt x="120" y="239"/>
                      </a:lnTo>
                      <a:lnTo>
                        <a:pt x="120" y="253"/>
                      </a:lnTo>
                      <a:lnTo>
                        <a:pt x="57" y="253"/>
                      </a:lnTo>
                      <a:lnTo>
                        <a:pt x="57" y="239"/>
                      </a:lnTo>
                      <a:close/>
                      <a:moveTo>
                        <a:pt x="57" y="213"/>
                      </a:moveTo>
                      <a:lnTo>
                        <a:pt x="182" y="213"/>
                      </a:lnTo>
                      <a:lnTo>
                        <a:pt x="182" y="226"/>
                      </a:lnTo>
                      <a:lnTo>
                        <a:pt x="57" y="226"/>
                      </a:lnTo>
                      <a:lnTo>
                        <a:pt x="57" y="213"/>
                      </a:lnTo>
                      <a:close/>
                      <a:moveTo>
                        <a:pt x="57" y="186"/>
                      </a:moveTo>
                      <a:lnTo>
                        <a:pt x="182" y="186"/>
                      </a:lnTo>
                      <a:lnTo>
                        <a:pt x="182" y="200"/>
                      </a:lnTo>
                      <a:lnTo>
                        <a:pt x="57" y="200"/>
                      </a:lnTo>
                      <a:lnTo>
                        <a:pt x="57" y="186"/>
                      </a:lnTo>
                      <a:close/>
                      <a:moveTo>
                        <a:pt x="57" y="160"/>
                      </a:moveTo>
                      <a:lnTo>
                        <a:pt x="182" y="160"/>
                      </a:lnTo>
                      <a:lnTo>
                        <a:pt x="182" y="174"/>
                      </a:lnTo>
                      <a:lnTo>
                        <a:pt x="57" y="174"/>
                      </a:lnTo>
                      <a:lnTo>
                        <a:pt x="57" y="160"/>
                      </a:lnTo>
                      <a:close/>
                      <a:moveTo>
                        <a:pt x="323" y="146"/>
                      </a:moveTo>
                      <a:cubicBezTo>
                        <a:pt x="328" y="148"/>
                        <a:pt x="339" y="154"/>
                        <a:pt x="342" y="156"/>
                      </a:cubicBezTo>
                      <a:cubicBezTo>
                        <a:pt x="350" y="161"/>
                        <a:pt x="330" y="164"/>
                        <a:pt x="323" y="165"/>
                      </a:cubicBezTo>
                      <a:lnTo>
                        <a:pt x="323" y="146"/>
                      </a:lnTo>
                      <a:close/>
                      <a:moveTo>
                        <a:pt x="396" y="91"/>
                      </a:moveTo>
                      <a:cubicBezTo>
                        <a:pt x="377" y="71"/>
                        <a:pt x="359" y="50"/>
                        <a:pt x="341" y="30"/>
                      </a:cubicBezTo>
                      <a:cubicBezTo>
                        <a:pt x="335" y="23"/>
                        <a:pt x="332" y="23"/>
                        <a:pt x="324" y="22"/>
                      </a:cubicBezTo>
                      <a:lnTo>
                        <a:pt x="133" y="1"/>
                      </a:lnTo>
                      <a:cubicBezTo>
                        <a:pt x="129" y="0"/>
                        <a:pt x="128" y="3"/>
                        <a:pt x="130" y="6"/>
                      </a:cubicBezTo>
                      <a:lnTo>
                        <a:pt x="198" y="79"/>
                      </a:lnTo>
                      <a:cubicBezTo>
                        <a:pt x="209" y="57"/>
                        <a:pt x="217" y="46"/>
                        <a:pt x="251" y="50"/>
                      </a:cubicBezTo>
                      <a:cubicBezTo>
                        <a:pt x="275" y="53"/>
                        <a:pt x="292" y="58"/>
                        <a:pt x="314" y="66"/>
                      </a:cubicBezTo>
                      <a:cubicBezTo>
                        <a:pt x="328" y="72"/>
                        <a:pt x="335" y="76"/>
                        <a:pt x="342" y="87"/>
                      </a:cubicBezTo>
                      <a:cubicBezTo>
                        <a:pt x="336" y="80"/>
                        <a:pt x="327" y="75"/>
                        <a:pt x="317" y="71"/>
                      </a:cubicBezTo>
                      <a:cubicBezTo>
                        <a:pt x="297" y="63"/>
                        <a:pt x="275" y="58"/>
                        <a:pt x="253" y="55"/>
                      </a:cubicBezTo>
                      <a:cubicBezTo>
                        <a:pt x="240" y="54"/>
                        <a:pt x="227" y="54"/>
                        <a:pt x="219" y="60"/>
                      </a:cubicBezTo>
                      <a:cubicBezTo>
                        <a:pt x="211" y="66"/>
                        <a:pt x="199" y="93"/>
                        <a:pt x="194" y="103"/>
                      </a:cubicBezTo>
                      <a:cubicBezTo>
                        <a:pt x="191" y="110"/>
                        <a:pt x="195" y="112"/>
                        <a:pt x="200" y="112"/>
                      </a:cubicBezTo>
                      <a:cubicBezTo>
                        <a:pt x="251" y="115"/>
                        <a:pt x="301" y="128"/>
                        <a:pt x="346" y="152"/>
                      </a:cubicBezTo>
                      <a:lnTo>
                        <a:pt x="347" y="126"/>
                      </a:lnTo>
                      <a:cubicBezTo>
                        <a:pt x="363" y="128"/>
                        <a:pt x="379" y="130"/>
                        <a:pt x="396" y="133"/>
                      </a:cubicBezTo>
                      <a:lnTo>
                        <a:pt x="396" y="91"/>
                      </a:lnTo>
                      <a:close/>
                      <a:moveTo>
                        <a:pt x="433" y="138"/>
                      </a:moveTo>
                      <a:cubicBezTo>
                        <a:pt x="435" y="138"/>
                        <a:pt x="437" y="135"/>
                        <a:pt x="435" y="133"/>
                      </a:cubicBezTo>
                      <a:cubicBezTo>
                        <a:pt x="426" y="124"/>
                        <a:pt x="417" y="114"/>
                        <a:pt x="409" y="105"/>
                      </a:cubicBezTo>
                      <a:lnTo>
                        <a:pt x="409" y="93"/>
                      </a:lnTo>
                      <a:cubicBezTo>
                        <a:pt x="409" y="91"/>
                        <a:pt x="407" y="90"/>
                        <a:pt x="405" y="90"/>
                      </a:cubicBezTo>
                      <a:lnTo>
                        <a:pt x="402" y="89"/>
                      </a:lnTo>
                      <a:lnTo>
                        <a:pt x="402" y="163"/>
                      </a:lnTo>
                      <a:cubicBezTo>
                        <a:pt x="400" y="163"/>
                        <a:pt x="400" y="164"/>
                        <a:pt x="400" y="165"/>
                      </a:cubicBezTo>
                      <a:lnTo>
                        <a:pt x="399" y="171"/>
                      </a:lnTo>
                      <a:cubicBezTo>
                        <a:pt x="399" y="173"/>
                        <a:pt x="400" y="174"/>
                        <a:pt x="400" y="176"/>
                      </a:cubicBezTo>
                      <a:lnTo>
                        <a:pt x="400" y="182"/>
                      </a:lnTo>
                      <a:cubicBezTo>
                        <a:pt x="400" y="184"/>
                        <a:pt x="399" y="185"/>
                        <a:pt x="398" y="187"/>
                      </a:cubicBezTo>
                      <a:lnTo>
                        <a:pt x="393" y="231"/>
                      </a:lnTo>
                      <a:cubicBezTo>
                        <a:pt x="396" y="236"/>
                        <a:pt x="414" y="236"/>
                        <a:pt x="417" y="231"/>
                      </a:cubicBezTo>
                      <a:lnTo>
                        <a:pt x="412" y="187"/>
                      </a:lnTo>
                      <a:cubicBezTo>
                        <a:pt x="412" y="185"/>
                        <a:pt x="411" y="184"/>
                        <a:pt x="411" y="182"/>
                      </a:cubicBezTo>
                      <a:lnTo>
                        <a:pt x="410" y="176"/>
                      </a:lnTo>
                      <a:cubicBezTo>
                        <a:pt x="410" y="174"/>
                        <a:pt x="412" y="174"/>
                        <a:pt x="411" y="171"/>
                      </a:cubicBezTo>
                      <a:lnTo>
                        <a:pt x="411" y="165"/>
                      </a:lnTo>
                      <a:cubicBezTo>
                        <a:pt x="411" y="164"/>
                        <a:pt x="410" y="163"/>
                        <a:pt x="409" y="163"/>
                      </a:cubicBezTo>
                      <a:lnTo>
                        <a:pt x="409" y="134"/>
                      </a:lnTo>
                      <a:cubicBezTo>
                        <a:pt x="417" y="135"/>
                        <a:pt x="425" y="137"/>
                        <a:pt x="433" y="138"/>
                      </a:cubicBezTo>
                      <a:close/>
                      <a:moveTo>
                        <a:pt x="206" y="187"/>
                      </a:moveTo>
                      <a:lnTo>
                        <a:pt x="201" y="188"/>
                      </a:lnTo>
                      <a:lnTo>
                        <a:pt x="217" y="267"/>
                      </a:lnTo>
                      <a:lnTo>
                        <a:pt x="221" y="266"/>
                      </a:lnTo>
                      <a:lnTo>
                        <a:pt x="220" y="262"/>
                      </a:lnTo>
                      <a:lnTo>
                        <a:pt x="224" y="261"/>
                      </a:lnTo>
                      <a:lnTo>
                        <a:pt x="224" y="257"/>
                      </a:lnTo>
                      <a:lnTo>
                        <a:pt x="228" y="256"/>
                      </a:lnTo>
                      <a:lnTo>
                        <a:pt x="227" y="252"/>
                      </a:lnTo>
                      <a:lnTo>
                        <a:pt x="231" y="251"/>
                      </a:lnTo>
                      <a:lnTo>
                        <a:pt x="231" y="247"/>
                      </a:lnTo>
                      <a:lnTo>
                        <a:pt x="235" y="246"/>
                      </a:lnTo>
                      <a:lnTo>
                        <a:pt x="236" y="253"/>
                      </a:lnTo>
                      <a:lnTo>
                        <a:pt x="240" y="253"/>
                      </a:lnTo>
                      <a:lnTo>
                        <a:pt x="241" y="260"/>
                      </a:lnTo>
                      <a:lnTo>
                        <a:pt x="245" y="260"/>
                      </a:lnTo>
                      <a:lnTo>
                        <a:pt x="246" y="267"/>
                      </a:lnTo>
                      <a:lnTo>
                        <a:pt x="250" y="266"/>
                      </a:lnTo>
                      <a:lnTo>
                        <a:pt x="251" y="274"/>
                      </a:lnTo>
                      <a:lnTo>
                        <a:pt x="254" y="273"/>
                      </a:lnTo>
                      <a:lnTo>
                        <a:pt x="255" y="277"/>
                      </a:lnTo>
                      <a:lnTo>
                        <a:pt x="267" y="275"/>
                      </a:lnTo>
                      <a:lnTo>
                        <a:pt x="267" y="271"/>
                      </a:lnTo>
                      <a:lnTo>
                        <a:pt x="270" y="271"/>
                      </a:lnTo>
                      <a:lnTo>
                        <a:pt x="268" y="263"/>
                      </a:lnTo>
                      <a:lnTo>
                        <a:pt x="265" y="264"/>
                      </a:lnTo>
                      <a:lnTo>
                        <a:pt x="263" y="257"/>
                      </a:lnTo>
                      <a:lnTo>
                        <a:pt x="259" y="257"/>
                      </a:lnTo>
                      <a:lnTo>
                        <a:pt x="258" y="250"/>
                      </a:lnTo>
                      <a:lnTo>
                        <a:pt x="254" y="251"/>
                      </a:lnTo>
                      <a:lnTo>
                        <a:pt x="253" y="243"/>
                      </a:lnTo>
                      <a:lnTo>
                        <a:pt x="249" y="244"/>
                      </a:lnTo>
                      <a:lnTo>
                        <a:pt x="248" y="240"/>
                      </a:lnTo>
                      <a:lnTo>
                        <a:pt x="272" y="235"/>
                      </a:lnTo>
                      <a:lnTo>
                        <a:pt x="271" y="232"/>
                      </a:lnTo>
                      <a:lnTo>
                        <a:pt x="267" y="233"/>
                      </a:lnTo>
                      <a:lnTo>
                        <a:pt x="267" y="228"/>
                      </a:lnTo>
                      <a:lnTo>
                        <a:pt x="262" y="229"/>
                      </a:lnTo>
                      <a:lnTo>
                        <a:pt x="262" y="225"/>
                      </a:lnTo>
                      <a:lnTo>
                        <a:pt x="257" y="226"/>
                      </a:lnTo>
                      <a:lnTo>
                        <a:pt x="256" y="221"/>
                      </a:lnTo>
                      <a:lnTo>
                        <a:pt x="252" y="222"/>
                      </a:lnTo>
                      <a:lnTo>
                        <a:pt x="251" y="218"/>
                      </a:lnTo>
                      <a:lnTo>
                        <a:pt x="247" y="219"/>
                      </a:lnTo>
                      <a:lnTo>
                        <a:pt x="246" y="215"/>
                      </a:lnTo>
                      <a:lnTo>
                        <a:pt x="242" y="215"/>
                      </a:lnTo>
                      <a:lnTo>
                        <a:pt x="241" y="211"/>
                      </a:lnTo>
                      <a:lnTo>
                        <a:pt x="237" y="212"/>
                      </a:lnTo>
                      <a:lnTo>
                        <a:pt x="236" y="208"/>
                      </a:lnTo>
                      <a:lnTo>
                        <a:pt x="232" y="208"/>
                      </a:lnTo>
                      <a:lnTo>
                        <a:pt x="231" y="204"/>
                      </a:lnTo>
                      <a:lnTo>
                        <a:pt x="227" y="205"/>
                      </a:lnTo>
                      <a:lnTo>
                        <a:pt x="226" y="201"/>
                      </a:lnTo>
                      <a:lnTo>
                        <a:pt x="221" y="202"/>
                      </a:lnTo>
                      <a:lnTo>
                        <a:pt x="221" y="197"/>
                      </a:lnTo>
                      <a:lnTo>
                        <a:pt x="216" y="198"/>
                      </a:lnTo>
                      <a:lnTo>
                        <a:pt x="215" y="194"/>
                      </a:lnTo>
                      <a:lnTo>
                        <a:pt x="211" y="195"/>
                      </a:lnTo>
                      <a:lnTo>
                        <a:pt x="210" y="190"/>
                      </a:lnTo>
                      <a:lnTo>
                        <a:pt x="207" y="191"/>
                      </a:lnTo>
                      <a:lnTo>
                        <a:pt x="206" y="187"/>
                      </a:lnTo>
                      <a:close/>
                      <a:moveTo>
                        <a:pt x="40" y="141"/>
                      </a:moveTo>
                      <a:lnTo>
                        <a:pt x="297" y="141"/>
                      </a:lnTo>
                      <a:lnTo>
                        <a:pt x="297" y="292"/>
                      </a:lnTo>
                      <a:lnTo>
                        <a:pt x="40" y="292"/>
                      </a:lnTo>
                      <a:lnTo>
                        <a:pt x="40" y="141"/>
                      </a:ln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nvGrpSpPr>
              <p:cNvPr id="25" name="组合 24">
                <a:extLst>
                  <a:ext uri="{FF2B5EF4-FFF2-40B4-BE49-F238E27FC236}">
                    <a16:creationId xmlns="" xmlns:a16="http://schemas.microsoft.com/office/drawing/2014/main" id="{EDE772D3-C617-4E93-B7A3-A606D04292F8}"/>
                  </a:ext>
                </a:extLst>
              </p:cNvPr>
              <p:cNvGrpSpPr/>
              <p:nvPr/>
            </p:nvGrpSpPr>
            <p:grpSpPr>
              <a:xfrm>
                <a:off x="10823599" y="577955"/>
                <a:ext cx="368108" cy="382389"/>
                <a:chOff x="10486350" y="391614"/>
                <a:chExt cx="421373" cy="437973"/>
              </a:xfrm>
            </p:grpSpPr>
            <p:sp>
              <p:nvSpPr>
                <p:cNvPr id="26" name="Oval 13">
                  <a:extLst>
                    <a:ext uri="{FF2B5EF4-FFF2-40B4-BE49-F238E27FC236}">
                      <a16:creationId xmlns="" xmlns:a16="http://schemas.microsoft.com/office/drawing/2014/main" id="{2F189F4C-BA54-45A4-9862-7045F21F7A3B}"/>
                    </a:ext>
                  </a:extLst>
                </p:cNvPr>
                <p:cNvSpPr/>
                <p:nvPr/>
              </p:nvSpPr>
              <p:spPr>
                <a:xfrm>
                  <a:off x="10486350" y="391614"/>
                  <a:ext cx="421373" cy="437973"/>
                </a:xfrm>
                <a:prstGeom prst="ellipse">
                  <a:avLst/>
                </a:prstGeom>
                <a:solidFill>
                  <a:srgbClr val="858585"/>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27" name="Freeform 15">
                  <a:extLst>
                    <a:ext uri="{FF2B5EF4-FFF2-40B4-BE49-F238E27FC236}">
                      <a16:creationId xmlns="" xmlns:a16="http://schemas.microsoft.com/office/drawing/2014/main" id="{17E2950D-1240-486B-84EF-65DB9100A6D5}"/>
                    </a:ext>
                  </a:extLst>
                </p:cNvPr>
                <p:cNvSpPr>
                  <a:spLocks noEditPoints="1"/>
                </p:cNvSpPr>
                <p:nvPr/>
              </p:nvSpPr>
              <p:spPr>
                <a:xfrm>
                  <a:off x="10532318" y="455458"/>
                  <a:ext cx="334545" cy="293685"/>
                </a:xfrm>
                <a:custGeom>
                  <a:avLst/>
                  <a:gdLst/>
                  <a:ahLst/>
                  <a:cxnLst>
                    <a:cxn ang="0">
                      <a:pos x="234329" y="182499"/>
                    </a:cxn>
                    <a:cxn ang="0">
                      <a:pos x="184958" y="182499"/>
                    </a:cxn>
                    <a:cxn ang="0">
                      <a:pos x="184958" y="233874"/>
                    </a:cxn>
                    <a:cxn ang="0">
                      <a:pos x="148850" y="233874"/>
                    </a:cxn>
                    <a:cxn ang="0">
                      <a:pos x="148850" y="182499"/>
                    </a:cxn>
                    <a:cxn ang="0">
                      <a:pos x="99479" y="182499"/>
                    </a:cxn>
                    <a:cxn ang="0">
                      <a:pos x="99479" y="144925"/>
                    </a:cxn>
                    <a:cxn ang="0">
                      <a:pos x="148850" y="144925"/>
                    </a:cxn>
                    <a:cxn ang="0">
                      <a:pos x="148850" y="93550"/>
                    </a:cxn>
                    <a:cxn ang="0">
                      <a:pos x="184958" y="93550"/>
                    </a:cxn>
                    <a:cxn ang="0">
                      <a:pos x="184958" y="144925"/>
                    </a:cxn>
                    <a:cxn ang="0">
                      <a:pos x="234329" y="144925"/>
                    </a:cxn>
                    <a:cxn ang="0">
                      <a:pos x="234329" y="182499"/>
                    </a:cxn>
                    <a:cxn ang="0">
                      <a:pos x="307280" y="94317"/>
                    </a:cxn>
                    <a:cxn ang="0">
                      <a:pos x="167273" y="69779"/>
                    </a:cxn>
                    <a:cxn ang="0">
                      <a:pos x="27265" y="94317"/>
                    </a:cxn>
                    <a:cxn ang="0">
                      <a:pos x="167273" y="293685"/>
                    </a:cxn>
                    <a:cxn ang="0">
                      <a:pos x="307280" y="94317"/>
                    </a:cxn>
                  </a:cxnLst>
                  <a:rect l="0" t="0" r="0" b="0"/>
                  <a:pathLst>
                    <a:path w="454" h="383">
                      <a:moveTo>
                        <a:pt x="318" y="238"/>
                      </a:moveTo>
                      <a:lnTo>
                        <a:pt x="251" y="238"/>
                      </a:lnTo>
                      <a:lnTo>
                        <a:pt x="251" y="305"/>
                      </a:lnTo>
                      <a:lnTo>
                        <a:pt x="202" y="305"/>
                      </a:lnTo>
                      <a:lnTo>
                        <a:pt x="202" y="238"/>
                      </a:lnTo>
                      <a:lnTo>
                        <a:pt x="135" y="238"/>
                      </a:lnTo>
                      <a:lnTo>
                        <a:pt x="135" y="189"/>
                      </a:lnTo>
                      <a:lnTo>
                        <a:pt x="202" y="189"/>
                      </a:lnTo>
                      <a:lnTo>
                        <a:pt x="202" y="122"/>
                      </a:lnTo>
                      <a:lnTo>
                        <a:pt x="251" y="122"/>
                      </a:lnTo>
                      <a:lnTo>
                        <a:pt x="251" y="189"/>
                      </a:lnTo>
                      <a:lnTo>
                        <a:pt x="318" y="189"/>
                      </a:lnTo>
                      <a:lnTo>
                        <a:pt x="318" y="238"/>
                      </a:lnTo>
                      <a:close/>
                      <a:moveTo>
                        <a:pt x="417" y="123"/>
                      </a:moveTo>
                      <a:cubicBezTo>
                        <a:pt x="384" y="0"/>
                        <a:pt x="249" y="77"/>
                        <a:pt x="227" y="91"/>
                      </a:cubicBezTo>
                      <a:cubicBezTo>
                        <a:pt x="204" y="77"/>
                        <a:pt x="69" y="1"/>
                        <a:pt x="37" y="123"/>
                      </a:cubicBezTo>
                      <a:cubicBezTo>
                        <a:pt x="0" y="265"/>
                        <a:pt x="226" y="382"/>
                        <a:pt x="227" y="383"/>
                      </a:cubicBezTo>
                      <a:cubicBezTo>
                        <a:pt x="227" y="383"/>
                        <a:pt x="454" y="263"/>
                        <a:pt x="417" y="123"/>
                      </a:cubicBez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nvGrpSpPr>
              <p:cNvPr id="31" name="组合 30">
                <a:extLst>
                  <a:ext uri="{FF2B5EF4-FFF2-40B4-BE49-F238E27FC236}">
                    <a16:creationId xmlns="" xmlns:a16="http://schemas.microsoft.com/office/drawing/2014/main" id="{96699630-266A-4CAD-B49F-9B7E0B518B31}"/>
                  </a:ext>
                </a:extLst>
              </p:cNvPr>
              <p:cNvGrpSpPr/>
              <p:nvPr/>
            </p:nvGrpSpPr>
            <p:grpSpPr>
              <a:xfrm>
                <a:off x="9676434" y="577955"/>
                <a:ext cx="366522" cy="382389"/>
                <a:chOff x="9338428" y="391614"/>
                <a:chExt cx="420096" cy="437973"/>
              </a:xfrm>
            </p:grpSpPr>
            <p:sp>
              <p:nvSpPr>
                <p:cNvPr id="32" name="Oval 12">
                  <a:extLst>
                    <a:ext uri="{FF2B5EF4-FFF2-40B4-BE49-F238E27FC236}">
                      <a16:creationId xmlns="" xmlns:a16="http://schemas.microsoft.com/office/drawing/2014/main" id="{F38E3F48-55B1-421F-9CC0-A9C79CF923E7}"/>
                    </a:ext>
                  </a:extLst>
                </p:cNvPr>
                <p:cNvSpPr/>
                <p:nvPr/>
              </p:nvSpPr>
              <p:spPr>
                <a:xfrm>
                  <a:off x="9338428" y="391614"/>
                  <a:ext cx="420096" cy="437973"/>
                </a:xfrm>
                <a:prstGeom prst="ellipse">
                  <a:avLst/>
                </a:prstGeom>
                <a:solidFill>
                  <a:srgbClr val="FDB402"/>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33" name="Freeform 19">
                  <a:extLst>
                    <a:ext uri="{FF2B5EF4-FFF2-40B4-BE49-F238E27FC236}">
                      <a16:creationId xmlns="" xmlns:a16="http://schemas.microsoft.com/office/drawing/2014/main" id="{F9E38022-4EEC-44AD-914E-E332446E739C}"/>
                    </a:ext>
                  </a:extLst>
                </p:cNvPr>
                <p:cNvSpPr>
                  <a:spLocks noEditPoints="1"/>
                </p:cNvSpPr>
                <p:nvPr/>
              </p:nvSpPr>
              <p:spPr>
                <a:xfrm>
                  <a:off x="9398442" y="495042"/>
                  <a:ext cx="315391" cy="277085"/>
                </a:xfrm>
                <a:custGeom>
                  <a:avLst/>
                  <a:gdLst/>
                  <a:ahLst/>
                  <a:cxnLst>
                    <a:cxn ang="0">
                      <a:pos x="165064" y="270177"/>
                    </a:cxn>
                    <a:cxn ang="0">
                      <a:pos x="307285" y="80593"/>
                    </a:cxn>
                    <a:cxn ang="0">
                      <a:pos x="298442" y="76755"/>
                    </a:cxn>
                    <a:cxn ang="0">
                      <a:pos x="212226" y="77522"/>
                    </a:cxn>
                    <a:cxn ang="0">
                      <a:pos x="165064" y="270177"/>
                    </a:cxn>
                    <a:cxn ang="0">
                      <a:pos x="310233" y="80593"/>
                    </a:cxn>
                    <a:cxn ang="0">
                      <a:pos x="310233" y="80593"/>
                    </a:cxn>
                    <a:cxn ang="0">
                      <a:pos x="5158" y="79057"/>
                    </a:cxn>
                    <a:cxn ang="0">
                      <a:pos x="146642" y="267107"/>
                    </a:cxn>
                    <a:cxn ang="0">
                      <a:pos x="100955" y="76755"/>
                    </a:cxn>
                    <a:cxn ang="0">
                      <a:pos x="16949" y="77522"/>
                    </a:cxn>
                    <a:cxn ang="0">
                      <a:pos x="5158" y="79057"/>
                    </a:cxn>
                    <a:cxn ang="0">
                      <a:pos x="145905" y="270945"/>
                    </a:cxn>
                    <a:cxn ang="0">
                      <a:pos x="145905" y="270945"/>
                    </a:cxn>
                    <a:cxn ang="0">
                      <a:pos x="156222" y="271712"/>
                    </a:cxn>
                    <a:cxn ang="0">
                      <a:pos x="204857" y="77522"/>
                    </a:cxn>
                    <a:cxn ang="0">
                      <a:pos x="202646" y="80593"/>
                    </a:cxn>
                    <a:cxn ang="0">
                      <a:pos x="108324" y="77522"/>
                    </a:cxn>
                    <a:cxn ang="0">
                      <a:pos x="156222" y="271712"/>
                    </a:cxn>
                    <a:cxn ang="0">
                      <a:pos x="220332" y="69847"/>
                    </a:cxn>
                    <a:cxn ang="0">
                      <a:pos x="313917" y="69847"/>
                    </a:cxn>
                    <a:cxn ang="0">
                      <a:pos x="259387" y="768"/>
                    </a:cxn>
                    <a:cxn ang="0">
                      <a:pos x="220332" y="69847"/>
                    </a:cxn>
                    <a:cxn ang="0">
                      <a:pos x="0" y="68312"/>
                    </a:cxn>
                    <a:cxn ang="0">
                      <a:pos x="92112" y="69847"/>
                    </a:cxn>
                    <a:cxn ang="0">
                      <a:pos x="54530" y="0"/>
                    </a:cxn>
                    <a:cxn ang="0">
                      <a:pos x="0" y="68312"/>
                    </a:cxn>
                    <a:cxn ang="0">
                      <a:pos x="109060" y="69847"/>
                    </a:cxn>
                    <a:cxn ang="0">
                      <a:pos x="203383" y="69079"/>
                    </a:cxn>
                    <a:cxn ang="0">
                      <a:pos x="155485" y="1535"/>
                    </a:cxn>
                    <a:cxn ang="0">
                      <a:pos x="109060" y="69847"/>
                    </a:cxn>
                    <a:cxn ang="0">
                      <a:pos x="101691" y="71382"/>
                    </a:cxn>
                    <a:cxn ang="0">
                      <a:pos x="148853" y="768"/>
                    </a:cxn>
                    <a:cxn ang="0">
                      <a:pos x="61162" y="1535"/>
                    </a:cxn>
                    <a:cxn ang="0">
                      <a:pos x="101691" y="71382"/>
                    </a:cxn>
                    <a:cxn ang="0">
                      <a:pos x="212963" y="71382"/>
                    </a:cxn>
                    <a:cxn ang="0">
                      <a:pos x="250544" y="768"/>
                    </a:cxn>
                    <a:cxn ang="0">
                      <a:pos x="165801" y="2303"/>
                    </a:cxn>
                    <a:cxn ang="0">
                      <a:pos x="212963" y="71382"/>
                    </a:cxn>
                  </a:cxnLst>
                  <a:rect l="0" t="0" r="0" b="0"/>
                  <a:pathLst>
                    <a:path w="428" h="361">
                      <a:moveTo>
                        <a:pt x="224" y="352"/>
                      </a:moveTo>
                      <a:lnTo>
                        <a:pt x="417" y="105"/>
                      </a:lnTo>
                      <a:cubicBezTo>
                        <a:pt x="412" y="102"/>
                        <a:pt x="413" y="100"/>
                        <a:pt x="405" y="100"/>
                      </a:cubicBezTo>
                      <a:lnTo>
                        <a:pt x="288" y="101"/>
                      </a:lnTo>
                      <a:lnTo>
                        <a:pt x="224" y="352"/>
                      </a:lnTo>
                      <a:close/>
                      <a:moveTo>
                        <a:pt x="421" y="105"/>
                      </a:moveTo>
                      <a:cubicBezTo>
                        <a:pt x="428" y="97"/>
                        <a:pt x="414" y="113"/>
                        <a:pt x="421" y="105"/>
                      </a:cubicBezTo>
                      <a:close/>
                      <a:moveTo>
                        <a:pt x="7" y="103"/>
                      </a:moveTo>
                      <a:lnTo>
                        <a:pt x="199" y="348"/>
                      </a:lnTo>
                      <a:lnTo>
                        <a:pt x="137" y="100"/>
                      </a:lnTo>
                      <a:lnTo>
                        <a:pt x="23" y="101"/>
                      </a:lnTo>
                      <a:lnTo>
                        <a:pt x="7" y="103"/>
                      </a:lnTo>
                      <a:close/>
                      <a:moveTo>
                        <a:pt x="198" y="353"/>
                      </a:moveTo>
                      <a:cubicBezTo>
                        <a:pt x="205" y="361"/>
                        <a:pt x="191" y="345"/>
                        <a:pt x="198" y="353"/>
                      </a:cubicBezTo>
                      <a:close/>
                      <a:moveTo>
                        <a:pt x="212" y="354"/>
                      </a:moveTo>
                      <a:lnTo>
                        <a:pt x="278" y="101"/>
                      </a:lnTo>
                      <a:lnTo>
                        <a:pt x="275" y="105"/>
                      </a:lnTo>
                      <a:lnTo>
                        <a:pt x="147" y="101"/>
                      </a:lnTo>
                      <a:lnTo>
                        <a:pt x="212" y="354"/>
                      </a:lnTo>
                      <a:close/>
                      <a:moveTo>
                        <a:pt x="299" y="91"/>
                      </a:moveTo>
                      <a:lnTo>
                        <a:pt x="426" y="91"/>
                      </a:lnTo>
                      <a:lnTo>
                        <a:pt x="352" y="1"/>
                      </a:lnTo>
                      <a:lnTo>
                        <a:pt x="299" y="91"/>
                      </a:lnTo>
                      <a:close/>
                      <a:moveTo>
                        <a:pt x="0" y="89"/>
                      </a:moveTo>
                      <a:lnTo>
                        <a:pt x="125" y="91"/>
                      </a:lnTo>
                      <a:lnTo>
                        <a:pt x="74" y="0"/>
                      </a:lnTo>
                      <a:lnTo>
                        <a:pt x="0" y="89"/>
                      </a:lnTo>
                      <a:close/>
                      <a:moveTo>
                        <a:pt x="148" y="91"/>
                      </a:moveTo>
                      <a:lnTo>
                        <a:pt x="276" y="90"/>
                      </a:lnTo>
                      <a:lnTo>
                        <a:pt x="211" y="2"/>
                      </a:lnTo>
                      <a:lnTo>
                        <a:pt x="148" y="91"/>
                      </a:lnTo>
                      <a:close/>
                      <a:moveTo>
                        <a:pt x="138" y="93"/>
                      </a:moveTo>
                      <a:lnTo>
                        <a:pt x="202" y="1"/>
                      </a:lnTo>
                      <a:lnTo>
                        <a:pt x="83" y="2"/>
                      </a:lnTo>
                      <a:lnTo>
                        <a:pt x="138" y="93"/>
                      </a:lnTo>
                      <a:close/>
                      <a:moveTo>
                        <a:pt x="289" y="93"/>
                      </a:moveTo>
                      <a:lnTo>
                        <a:pt x="340" y="1"/>
                      </a:lnTo>
                      <a:lnTo>
                        <a:pt x="225" y="3"/>
                      </a:lnTo>
                      <a:lnTo>
                        <a:pt x="289" y="93"/>
                      </a:ln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cxnSp>
          <p:nvCxnSpPr>
            <p:cNvPr id="4" name="直接连接符 3">
              <a:extLst>
                <a:ext uri="{FF2B5EF4-FFF2-40B4-BE49-F238E27FC236}">
                  <a16:creationId xmlns="" xmlns:a16="http://schemas.microsoft.com/office/drawing/2014/main" id="{6FD08865-C378-4B20-8EA7-0F026FB4E179}"/>
                </a:ext>
              </a:extLst>
            </p:cNvPr>
            <p:cNvCxnSpPr/>
            <p:nvPr/>
          </p:nvCxnSpPr>
          <p:spPr>
            <a:xfrm>
              <a:off x="1762699" y="1002621"/>
              <a:ext cx="10429301" cy="0"/>
            </a:xfrm>
            <a:prstGeom prst="line">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
        <p:nvSpPr>
          <p:cNvPr id="3" name="TextBox 2"/>
          <p:cNvSpPr txBox="1"/>
          <p:nvPr/>
        </p:nvSpPr>
        <p:spPr>
          <a:xfrm>
            <a:off x="6659246" y="319757"/>
            <a:ext cx="733892" cy="307777"/>
          </a:xfrm>
          <a:prstGeom prst="rect">
            <a:avLst/>
          </a:prstGeom>
          <a:noFill/>
        </p:spPr>
        <p:txBody>
          <a:bodyPr wrap="square" rtlCol="0">
            <a:spAutoFit/>
          </a:bodyPr>
          <a:lstStyle/>
          <a:p>
            <a:r>
              <a:rPr lang="zh-CN" altLang="en-US" sz="1400" b="1" dirty="0" smtClean="0"/>
              <a:t>智能</a:t>
            </a:r>
            <a:endParaRPr lang="zh-CN" altLang="en-US" sz="1400" b="1" dirty="0"/>
          </a:p>
        </p:txBody>
      </p:sp>
      <p:sp>
        <p:nvSpPr>
          <p:cNvPr id="35" name="TextBox 34"/>
          <p:cNvSpPr txBox="1"/>
          <p:nvPr/>
        </p:nvSpPr>
        <p:spPr>
          <a:xfrm>
            <a:off x="7545538" y="319757"/>
            <a:ext cx="733892" cy="307777"/>
          </a:xfrm>
          <a:prstGeom prst="rect">
            <a:avLst/>
          </a:prstGeom>
          <a:noFill/>
        </p:spPr>
        <p:txBody>
          <a:bodyPr wrap="square" rtlCol="0">
            <a:spAutoFit/>
          </a:bodyPr>
          <a:lstStyle/>
          <a:p>
            <a:r>
              <a:rPr lang="zh-CN" altLang="en-US" sz="1400" b="1" dirty="0"/>
              <a:t>高效</a:t>
            </a:r>
          </a:p>
        </p:txBody>
      </p:sp>
      <p:sp>
        <p:nvSpPr>
          <p:cNvPr id="36" name="TextBox 35"/>
          <p:cNvSpPr txBox="1"/>
          <p:nvPr/>
        </p:nvSpPr>
        <p:spPr>
          <a:xfrm>
            <a:off x="8414842" y="329733"/>
            <a:ext cx="733892" cy="307777"/>
          </a:xfrm>
          <a:prstGeom prst="rect">
            <a:avLst/>
          </a:prstGeom>
          <a:noFill/>
        </p:spPr>
        <p:txBody>
          <a:bodyPr wrap="square" rtlCol="0">
            <a:spAutoFit/>
          </a:bodyPr>
          <a:lstStyle/>
          <a:p>
            <a:r>
              <a:rPr lang="zh-CN" altLang="en-US" sz="1400" b="1" dirty="0" smtClean="0"/>
              <a:t>成本</a:t>
            </a:r>
            <a:endParaRPr lang="zh-CN" altLang="en-US" sz="1400" b="1" dirty="0"/>
          </a:p>
        </p:txBody>
      </p:sp>
      <p:sp>
        <p:nvSpPr>
          <p:cNvPr id="6" name="矩形 5"/>
          <p:cNvSpPr/>
          <p:nvPr/>
        </p:nvSpPr>
        <p:spPr>
          <a:xfrm>
            <a:off x="1257300" y="139096"/>
            <a:ext cx="3451586" cy="461665"/>
          </a:xfrm>
          <a:prstGeom prst="rect">
            <a:avLst/>
          </a:prstGeom>
        </p:spPr>
        <p:txBody>
          <a:bodyPr wrap="none">
            <a:spAutoFit/>
          </a:bodyPr>
          <a:lstStyle/>
          <a:p>
            <a:r>
              <a:rPr lang="zh-CN" altLang="en-US" sz="2400" dirty="0" smtClean="0"/>
              <a:t>五</a:t>
            </a:r>
            <a:r>
              <a:rPr lang="zh-CN" altLang="zh-CN" sz="2400" dirty="0" smtClean="0"/>
              <a:t>、</a:t>
            </a:r>
            <a:r>
              <a:rPr lang="en-US" altLang="zh-CN" sz="2400" dirty="0"/>
              <a:t>BDS</a:t>
            </a:r>
            <a:r>
              <a:rPr lang="zh-CN" altLang="zh-CN" sz="2400" dirty="0"/>
              <a:t>的应用与产业化</a:t>
            </a:r>
          </a:p>
        </p:txBody>
      </p:sp>
      <p:sp>
        <p:nvSpPr>
          <p:cNvPr id="7" name="矩形 6"/>
          <p:cNvSpPr/>
          <p:nvPr/>
        </p:nvSpPr>
        <p:spPr>
          <a:xfrm>
            <a:off x="4137357" y="1357848"/>
            <a:ext cx="4572000" cy="3323987"/>
          </a:xfrm>
          <a:prstGeom prst="rect">
            <a:avLst/>
          </a:prstGeom>
        </p:spPr>
        <p:txBody>
          <a:bodyPr>
            <a:spAutoFit/>
          </a:bodyPr>
          <a:lstStyle/>
          <a:p>
            <a:pPr>
              <a:lnSpc>
                <a:spcPct val="150000"/>
              </a:lnSpc>
            </a:pPr>
            <a:r>
              <a:rPr lang="zh-CN" altLang="zh-CN" sz="2000" dirty="0"/>
              <a:t>（一）基础产品及设施</a:t>
            </a:r>
          </a:p>
          <a:p>
            <a:pPr>
              <a:lnSpc>
                <a:spcPct val="150000"/>
              </a:lnSpc>
            </a:pPr>
            <a:r>
              <a:rPr lang="zh-CN" altLang="zh-CN" sz="2000" dirty="0"/>
              <a:t>北斗卫星导航芯片、模块、天线、板卡等基础产品，是北斗系统应用的基础</a:t>
            </a:r>
            <a:r>
              <a:rPr lang="zh-CN" altLang="zh-CN" sz="2000" dirty="0" smtClean="0"/>
              <a:t>。</a:t>
            </a:r>
            <a:r>
              <a:rPr lang="zh-CN" altLang="zh-CN" sz="2000" dirty="0"/>
              <a:t>伴随着互联网、大数据、云计算、物联网等技术的发展，北斗基础产品的嵌入式、融合性应用逐步加强，产生了显著的融合效益</a:t>
            </a:r>
            <a:r>
              <a:rPr lang="zh-CN" altLang="zh-CN" sz="2000" dirty="0" smtClean="0"/>
              <a:t>。</a:t>
            </a:r>
            <a:endParaRPr lang="zh-CN" altLang="zh-CN" sz="2000" dirty="0"/>
          </a:p>
        </p:txBody>
      </p:sp>
      <p:pic>
        <p:nvPicPr>
          <p:cNvPr id="21506" name="Picture 2" descr="https://gimg2.baidu.com/image_search/src=http%3A%2F%2Fimg.alicdn.com%2Fi2%2F2209055350133%2FO1CN01YHsB6W1CqxN58dsho_%21%212209055350133.jpg&amp;refer=http%3A%2F%2Fimg.alicdn.com&amp;app=2002&amp;size=f9999,10000&amp;q=a80&amp;n=0&amp;g=0n&amp;fmt=auto?sec=1685462895&amp;t=86a5d62ab49010150464557e53705a2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3021" y="1591091"/>
            <a:ext cx="3810000" cy="28575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63713681"/>
      </p:ext>
    </p:extLst>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 xmlns:a16="http://schemas.microsoft.com/office/drawing/2014/main" id="{1495F301-5D58-44A0-870C-E58C0EABD36A}"/>
              </a:ext>
            </a:extLst>
          </p:cNvPr>
          <p:cNvGrpSpPr/>
          <p:nvPr/>
        </p:nvGrpSpPr>
        <p:grpSpPr>
          <a:xfrm>
            <a:off x="-10552" y="-10550"/>
            <a:ext cx="9154552" cy="762516"/>
            <a:chOff x="-14069" y="-14067"/>
            <a:chExt cx="12206069" cy="1016688"/>
          </a:xfrm>
        </p:grpSpPr>
        <p:grpSp>
          <p:nvGrpSpPr>
            <p:cNvPr id="16" name="组合 15"/>
            <p:cNvGrpSpPr/>
            <p:nvPr/>
          </p:nvGrpSpPr>
          <p:grpSpPr>
            <a:xfrm>
              <a:off x="-14069" y="-14067"/>
              <a:ext cx="1690469" cy="1016688"/>
              <a:chOff x="-14069" y="-14068"/>
              <a:chExt cx="8860302" cy="6886134"/>
            </a:xfrm>
          </p:grpSpPr>
          <p:sp>
            <p:nvSpPr>
              <p:cNvPr id="17" name="直角三角形 16"/>
              <p:cNvSpPr/>
              <p:nvPr/>
            </p:nvSpPr>
            <p:spPr>
              <a:xfrm rot="5400000">
                <a:off x="-1740877" y="1740877"/>
                <a:ext cx="6858000" cy="3376246"/>
              </a:xfrm>
              <a:prstGeom prst="r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任意多边形 17"/>
              <p:cNvSpPr/>
              <p:nvPr/>
            </p:nvSpPr>
            <p:spPr>
              <a:xfrm>
                <a:off x="-14069" y="-2"/>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FDB4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2712719" y="-14068"/>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E635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 name="组合 1">
              <a:extLst>
                <a:ext uri="{FF2B5EF4-FFF2-40B4-BE49-F238E27FC236}">
                  <a16:creationId xmlns="" xmlns:a16="http://schemas.microsoft.com/office/drawing/2014/main" id="{F16F4591-60E9-4C9B-AF90-257FD1CF5AAD}"/>
                </a:ext>
              </a:extLst>
            </p:cNvPr>
            <p:cNvGrpSpPr/>
            <p:nvPr/>
          </p:nvGrpSpPr>
          <p:grpSpPr>
            <a:xfrm>
              <a:off x="8510887" y="453634"/>
              <a:ext cx="2671958" cy="382389"/>
              <a:chOff x="8519749" y="577955"/>
              <a:chExt cx="2671958" cy="382389"/>
            </a:xfrm>
          </p:grpSpPr>
          <p:grpSp>
            <p:nvGrpSpPr>
              <p:cNvPr id="22" name="组合 21">
                <a:extLst>
                  <a:ext uri="{FF2B5EF4-FFF2-40B4-BE49-F238E27FC236}">
                    <a16:creationId xmlns="" xmlns:a16="http://schemas.microsoft.com/office/drawing/2014/main" id="{3572C76C-95D1-4FF5-BB80-B735C985DE2B}"/>
                  </a:ext>
                </a:extLst>
              </p:cNvPr>
              <p:cNvGrpSpPr/>
              <p:nvPr/>
            </p:nvGrpSpPr>
            <p:grpSpPr>
              <a:xfrm>
                <a:off x="8519749" y="577955"/>
                <a:ext cx="368108" cy="382389"/>
                <a:chOff x="8181567" y="391614"/>
                <a:chExt cx="420096" cy="437973"/>
              </a:xfrm>
            </p:grpSpPr>
            <p:sp>
              <p:nvSpPr>
                <p:cNvPr id="23" name="Oval 11">
                  <a:extLst>
                    <a:ext uri="{FF2B5EF4-FFF2-40B4-BE49-F238E27FC236}">
                      <a16:creationId xmlns="" xmlns:a16="http://schemas.microsoft.com/office/drawing/2014/main" id="{B2E6A8A3-322E-4A52-8E71-C45B316F5C18}"/>
                    </a:ext>
                  </a:extLst>
                </p:cNvPr>
                <p:cNvSpPr/>
                <p:nvPr/>
              </p:nvSpPr>
              <p:spPr>
                <a:xfrm>
                  <a:off x="8181567" y="391614"/>
                  <a:ext cx="420096" cy="437973"/>
                </a:xfrm>
                <a:prstGeom prst="ellipse">
                  <a:avLst/>
                </a:prstGeom>
                <a:solidFill>
                  <a:srgbClr val="E6353F"/>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24" name="Freeform 14">
                  <a:extLst>
                    <a:ext uri="{FF2B5EF4-FFF2-40B4-BE49-F238E27FC236}">
                      <a16:creationId xmlns="" xmlns:a16="http://schemas.microsoft.com/office/drawing/2014/main" id="{205D0928-C677-4B0B-ABE9-E66BCB8A8319}"/>
                    </a:ext>
                  </a:extLst>
                </p:cNvPr>
                <p:cNvSpPr>
                  <a:spLocks noEditPoints="1"/>
                </p:cNvSpPr>
                <p:nvPr/>
              </p:nvSpPr>
              <p:spPr>
                <a:xfrm>
                  <a:off x="8254350" y="468227"/>
                  <a:ext cx="321776" cy="268147"/>
                </a:xfrm>
                <a:custGeom>
                  <a:avLst/>
                  <a:gdLst/>
                  <a:ahLst/>
                  <a:cxnLst>
                    <a:cxn ang="0">
                      <a:pos x="248143" y="256622"/>
                    </a:cxn>
                    <a:cxn ang="0">
                      <a:pos x="0" y="256622"/>
                    </a:cxn>
                    <a:cxn ang="0">
                      <a:pos x="128858" y="99115"/>
                    </a:cxn>
                    <a:cxn ang="0">
                      <a:pos x="123703" y="94505"/>
                    </a:cxn>
                    <a:cxn ang="0">
                      <a:pos x="234889" y="110639"/>
                    </a:cxn>
                    <a:cxn ang="0">
                      <a:pos x="13254" y="90663"/>
                    </a:cxn>
                    <a:cxn ang="0">
                      <a:pos x="88360" y="194387"/>
                    </a:cxn>
                    <a:cxn ang="0">
                      <a:pos x="41971" y="163654"/>
                    </a:cxn>
                    <a:cxn ang="0">
                      <a:pos x="41971" y="173642"/>
                    </a:cxn>
                    <a:cxn ang="0">
                      <a:pos x="134012" y="142909"/>
                    </a:cxn>
                    <a:cxn ang="0">
                      <a:pos x="41971" y="142909"/>
                    </a:cxn>
                    <a:cxn ang="0">
                      <a:pos x="134012" y="133689"/>
                    </a:cxn>
                    <a:cxn ang="0">
                      <a:pos x="237834" y="112176"/>
                    </a:cxn>
                    <a:cxn ang="0">
                      <a:pos x="237834" y="112176"/>
                    </a:cxn>
                    <a:cxn ang="0">
                      <a:pos x="238571" y="16903"/>
                    </a:cxn>
                    <a:cxn ang="0">
                      <a:pos x="145793" y="60698"/>
                    </a:cxn>
                    <a:cxn ang="0">
                      <a:pos x="251825" y="66845"/>
                    </a:cxn>
                    <a:cxn ang="0">
                      <a:pos x="161256" y="46100"/>
                    </a:cxn>
                    <a:cxn ang="0">
                      <a:pos x="254770" y="116786"/>
                    </a:cxn>
                    <a:cxn ang="0">
                      <a:pos x="291586" y="69918"/>
                    </a:cxn>
                    <a:cxn ang="0">
                      <a:pos x="301159" y="80675"/>
                    </a:cxn>
                    <a:cxn ang="0">
                      <a:pos x="296004" y="68381"/>
                    </a:cxn>
                    <a:cxn ang="0">
                      <a:pos x="293795" y="131384"/>
                    </a:cxn>
                    <a:cxn ang="0">
                      <a:pos x="293059" y="143678"/>
                    </a:cxn>
                    <a:cxn ang="0">
                      <a:pos x="303368" y="143678"/>
                    </a:cxn>
                    <a:cxn ang="0">
                      <a:pos x="302631" y="131384"/>
                    </a:cxn>
                    <a:cxn ang="0">
                      <a:pos x="301159" y="102956"/>
                    </a:cxn>
                    <a:cxn ang="0">
                      <a:pos x="148002" y="144446"/>
                    </a:cxn>
                    <a:cxn ang="0">
                      <a:pos x="161992" y="201302"/>
                    </a:cxn>
                    <a:cxn ang="0">
                      <a:pos x="167883" y="196692"/>
                    </a:cxn>
                    <a:cxn ang="0">
                      <a:pos x="170092" y="189777"/>
                    </a:cxn>
                    <a:cxn ang="0">
                      <a:pos x="176719" y="194387"/>
                    </a:cxn>
                    <a:cxn ang="0">
                      <a:pos x="181137" y="205144"/>
                    </a:cxn>
                    <a:cxn ang="0">
                      <a:pos x="187028" y="209754"/>
                    </a:cxn>
                    <a:cxn ang="0">
                      <a:pos x="196600" y="208217"/>
                    </a:cxn>
                    <a:cxn ang="0">
                      <a:pos x="195127" y="202839"/>
                    </a:cxn>
                    <a:cxn ang="0">
                      <a:pos x="189973" y="192082"/>
                    </a:cxn>
                    <a:cxn ang="0">
                      <a:pos x="183346" y="187472"/>
                    </a:cxn>
                    <a:cxn ang="0">
                      <a:pos x="199545" y="178252"/>
                    </a:cxn>
                    <a:cxn ang="0">
                      <a:pos x="192918" y="175947"/>
                    </a:cxn>
                    <a:cxn ang="0">
                      <a:pos x="188500" y="169801"/>
                    </a:cxn>
                    <a:cxn ang="0">
                      <a:pos x="181873" y="168264"/>
                    </a:cxn>
                    <a:cxn ang="0">
                      <a:pos x="177455" y="162118"/>
                    </a:cxn>
                    <a:cxn ang="0">
                      <a:pos x="170828" y="159813"/>
                    </a:cxn>
                    <a:cxn ang="0">
                      <a:pos x="166410" y="154434"/>
                    </a:cxn>
                    <a:cxn ang="0">
                      <a:pos x="159047" y="152129"/>
                    </a:cxn>
                    <a:cxn ang="0">
                      <a:pos x="154629" y="145983"/>
                    </a:cxn>
                    <a:cxn ang="0">
                      <a:pos x="29453" y="108334"/>
                    </a:cxn>
                    <a:cxn ang="0">
                      <a:pos x="29453" y="224352"/>
                    </a:cxn>
                  </a:cxnLst>
                  <a:rect l="0" t="0" r="0" b="0"/>
                  <a:pathLst>
                    <a:path w="437" h="349">
                      <a:moveTo>
                        <a:pt x="0" y="322"/>
                      </a:moveTo>
                      <a:lnTo>
                        <a:pt x="337" y="322"/>
                      </a:lnTo>
                      <a:lnTo>
                        <a:pt x="337" y="334"/>
                      </a:lnTo>
                      <a:cubicBezTo>
                        <a:pt x="337" y="342"/>
                        <a:pt x="331" y="349"/>
                        <a:pt x="323" y="349"/>
                      </a:cubicBezTo>
                      <a:lnTo>
                        <a:pt x="14" y="349"/>
                      </a:lnTo>
                      <a:cubicBezTo>
                        <a:pt x="6" y="349"/>
                        <a:pt x="0" y="342"/>
                        <a:pt x="0" y="334"/>
                      </a:cubicBezTo>
                      <a:lnTo>
                        <a:pt x="0" y="322"/>
                      </a:lnTo>
                      <a:close/>
                      <a:moveTo>
                        <a:pt x="168" y="123"/>
                      </a:moveTo>
                      <a:cubicBezTo>
                        <a:pt x="172" y="123"/>
                        <a:pt x="175" y="126"/>
                        <a:pt x="175" y="129"/>
                      </a:cubicBezTo>
                      <a:cubicBezTo>
                        <a:pt x="175" y="133"/>
                        <a:pt x="172" y="135"/>
                        <a:pt x="168" y="135"/>
                      </a:cubicBezTo>
                      <a:cubicBezTo>
                        <a:pt x="165" y="135"/>
                        <a:pt x="162" y="133"/>
                        <a:pt x="162" y="129"/>
                      </a:cubicBezTo>
                      <a:cubicBezTo>
                        <a:pt x="162" y="126"/>
                        <a:pt x="165" y="123"/>
                        <a:pt x="168" y="123"/>
                      </a:cubicBezTo>
                      <a:close/>
                      <a:moveTo>
                        <a:pt x="18" y="118"/>
                      </a:moveTo>
                      <a:lnTo>
                        <a:pt x="208" y="118"/>
                      </a:lnTo>
                      <a:cubicBezTo>
                        <a:pt x="246" y="120"/>
                        <a:pt x="283" y="128"/>
                        <a:pt x="319" y="144"/>
                      </a:cubicBezTo>
                      <a:lnTo>
                        <a:pt x="319" y="315"/>
                      </a:lnTo>
                      <a:lnTo>
                        <a:pt x="18" y="315"/>
                      </a:lnTo>
                      <a:lnTo>
                        <a:pt x="18" y="118"/>
                      </a:lnTo>
                      <a:close/>
                      <a:moveTo>
                        <a:pt x="57" y="239"/>
                      </a:moveTo>
                      <a:lnTo>
                        <a:pt x="120" y="239"/>
                      </a:lnTo>
                      <a:lnTo>
                        <a:pt x="120" y="253"/>
                      </a:lnTo>
                      <a:lnTo>
                        <a:pt x="57" y="253"/>
                      </a:lnTo>
                      <a:lnTo>
                        <a:pt x="57" y="239"/>
                      </a:lnTo>
                      <a:close/>
                      <a:moveTo>
                        <a:pt x="57" y="213"/>
                      </a:moveTo>
                      <a:lnTo>
                        <a:pt x="182" y="213"/>
                      </a:lnTo>
                      <a:lnTo>
                        <a:pt x="182" y="226"/>
                      </a:lnTo>
                      <a:lnTo>
                        <a:pt x="57" y="226"/>
                      </a:lnTo>
                      <a:lnTo>
                        <a:pt x="57" y="213"/>
                      </a:lnTo>
                      <a:close/>
                      <a:moveTo>
                        <a:pt x="57" y="186"/>
                      </a:moveTo>
                      <a:lnTo>
                        <a:pt x="182" y="186"/>
                      </a:lnTo>
                      <a:lnTo>
                        <a:pt x="182" y="200"/>
                      </a:lnTo>
                      <a:lnTo>
                        <a:pt x="57" y="200"/>
                      </a:lnTo>
                      <a:lnTo>
                        <a:pt x="57" y="186"/>
                      </a:lnTo>
                      <a:close/>
                      <a:moveTo>
                        <a:pt x="57" y="160"/>
                      </a:moveTo>
                      <a:lnTo>
                        <a:pt x="182" y="160"/>
                      </a:lnTo>
                      <a:lnTo>
                        <a:pt x="182" y="174"/>
                      </a:lnTo>
                      <a:lnTo>
                        <a:pt x="57" y="174"/>
                      </a:lnTo>
                      <a:lnTo>
                        <a:pt x="57" y="160"/>
                      </a:lnTo>
                      <a:close/>
                      <a:moveTo>
                        <a:pt x="323" y="146"/>
                      </a:moveTo>
                      <a:cubicBezTo>
                        <a:pt x="328" y="148"/>
                        <a:pt x="339" y="154"/>
                        <a:pt x="342" y="156"/>
                      </a:cubicBezTo>
                      <a:cubicBezTo>
                        <a:pt x="350" y="161"/>
                        <a:pt x="330" y="164"/>
                        <a:pt x="323" y="165"/>
                      </a:cubicBezTo>
                      <a:lnTo>
                        <a:pt x="323" y="146"/>
                      </a:lnTo>
                      <a:close/>
                      <a:moveTo>
                        <a:pt x="396" y="91"/>
                      </a:moveTo>
                      <a:cubicBezTo>
                        <a:pt x="377" y="71"/>
                        <a:pt x="359" y="50"/>
                        <a:pt x="341" y="30"/>
                      </a:cubicBezTo>
                      <a:cubicBezTo>
                        <a:pt x="335" y="23"/>
                        <a:pt x="332" y="23"/>
                        <a:pt x="324" y="22"/>
                      </a:cubicBezTo>
                      <a:lnTo>
                        <a:pt x="133" y="1"/>
                      </a:lnTo>
                      <a:cubicBezTo>
                        <a:pt x="129" y="0"/>
                        <a:pt x="128" y="3"/>
                        <a:pt x="130" y="6"/>
                      </a:cubicBezTo>
                      <a:lnTo>
                        <a:pt x="198" y="79"/>
                      </a:lnTo>
                      <a:cubicBezTo>
                        <a:pt x="209" y="57"/>
                        <a:pt x="217" y="46"/>
                        <a:pt x="251" y="50"/>
                      </a:cubicBezTo>
                      <a:cubicBezTo>
                        <a:pt x="275" y="53"/>
                        <a:pt x="292" y="58"/>
                        <a:pt x="314" y="66"/>
                      </a:cubicBezTo>
                      <a:cubicBezTo>
                        <a:pt x="328" y="72"/>
                        <a:pt x="335" y="76"/>
                        <a:pt x="342" y="87"/>
                      </a:cubicBezTo>
                      <a:cubicBezTo>
                        <a:pt x="336" y="80"/>
                        <a:pt x="327" y="75"/>
                        <a:pt x="317" y="71"/>
                      </a:cubicBezTo>
                      <a:cubicBezTo>
                        <a:pt x="297" y="63"/>
                        <a:pt x="275" y="58"/>
                        <a:pt x="253" y="55"/>
                      </a:cubicBezTo>
                      <a:cubicBezTo>
                        <a:pt x="240" y="54"/>
                        <a:pt x="227" y="54"/>
                        <a:pt x="219" y="60"/>
                      </a:cubicBezTo>
                      <a:cubicBezTo>
                        <a:pt x="211" y="66"/>
                        <a:pt x="199" y="93"/>
                        <a:pt x="194" y="103"/>
                      </a:cubicBezTo>
                      <a:cubicBezTo>
                        <a:pt x="191" y="110"/>
                        <a:pt x="195" y="112"/>
                        <a:pt x="200" y="112"/>
                      </a:cubicBezTo>
                      <a:cubicBezTo>
                        <a:pt x="251" y="115"/>
                        <a:pt x="301" y="128"/>
                        <a:pt x="346" y="152"/>
                      </a:cubicBezTo>
                      <a:lnTo>
                        <a:pt x="347" y="126"/>
                      </a:lnTo>
                      <a:cubicBezTo>
                        <a:pt x="363" y="128"/>
                        <a:pt x="379" y="130"/>
                        <a:pt x="396" y="133"/>
                      </a:cubicBezTo>
                      <a:lnTo>
                        <a:pt x="396" y="91"/>
                      </a:lnTo>
                      <a:close/>
                      <a:moveTo>
                        <a:pt x="433" y="138"/>
                      </a:moveTo>
                      <a:cubicBezTo>
                        <a:pt x="435" y="138"/>
                        <a:pt x="437" y="135"/>
                        <a:pt x="435" y="133"/>
                      </a:cubicBezTo>
                      <a:cubicBezTo>
                        <a:pt x="426" y="124"/>
                        <a:pt x="417" y="114"/>
                        <a:pt x="409" y="105"/>
                      </a:cubicBezTo>
                      <a:lnTo>
                        <a:pt x="409" y="93"/>
                      </a:lnTo>
                      <a:cubicBezTo>
                        <a:pt x="409" y="91"/>
                        <a:pt x="407" y="90"/>
                        <a:pt x="405" y="90"/>
                      </a:cubicBezTo>
                      <a:lnTo>
                        <a:pt x="402" y="89"/>
                      </a:lnTo>
                      <a:lnTo>
                        <a:pt x="402" y="163"/>
                      </a:lnTo>
                      <a:cubicBezTo>
                        <a:pt x="400" y="163"/>
                        <a:pt x="400" y="164"/>
                        <a:pt x="400" y="165"/>
                      </a:cubicBezTo>
                      <a:lnTo>
                        <a:pt x="399" y="171"/>
                      </a:lnTo>
                      <a:cubicBezTo>
                        <a:pt x="399" y="173"/>
                        <a:pt x="400" y="174"/>
                        <a:pt x="400" y="176"/>
                      </a:cubicBezTo>
                      <a:lnTo>
                        <a:pt x="400" y="182"/>
                      </a:lnTo>
                      <a:cubicBezTo>
                        <a:pt x="400" y="184"/>
                        <a:pt x="399" y="185"/>
                        <a:pt x="398" y="187"/>
                      </a:cubicBezTo>
                      <a:lnTo>
                        <a:pt x="393" y="231"/>
                      </a:lnTo>
                      <a:cubicBezTo>
                        <a:pt x="396" y="236"/>
                        <a:pt x="414" y="236"/>
                        <a:pt x="417" y="231"/>
                      </a:cubicBezTo>
                      <a:lnTo>
                        <a:pt x="412" y="187"/>
                      </a:lnTo>
                      <a:cubicBezTo>
                        <a:pt x="412" y="185"/>
                        <a:pt x="411" y="184"/>
                        <a:pt x="411" y="182"/>
                      </a:cubicBezTo>
                      <a:lnTo>
                        <a:pt x="410" y="176"/>
                      </a:lnTo>
                      <a:cubicBezTo>
                        <a:pt x="410" y="174"/>
                        <a:pt x="412" y="174"/>
                        <a:pt x="411" y="171"/>
                      </a:cubicBezTo>
                      <a:lnTo>
                        <a:pt x="411" y="165"/>
                      </a:lnTo>
                      <a:cubicBezTo>
                        <a:pt x="411" y="164"/>
                        <a:pt x="410" y="163"/>
                        <a:pt x="409" y="163"/>
                      </a:cubicBezTo>
                      <a:lnTo>
                        <a:pt x="409" y="134"/>
                      </a:lnTo>
                      <a:cubicBezTo>
                        <a:pt x="417" y="135"/>
                        <a:pt x="425" y="137"/>
                        <a:pt x="433" y="138"/>
                      </a:cubicBezTo>
                      <a:close/>
                      <a:moveTo>
                        <a:pt x="206" y="187"/>
                      </a:moveTo>
                      <a:lnTo>
                        <a:pt x="201" y="188"/>
                      </a:lnTo>
                      <a:lnTo>
                        <a:pt x="217" y="267"/>
                      </a:lnTo>
                      <a:lnTo>
                        <a:pt x="221" y="266"/>
                      </a:lnTo>
                      <a:lnTo>
                        <a:pt x="220" y="262"/>
                      </a:lnTo>
                      <a:lnTo>
                        <a:pt x="224" y="261"/>
                      </a:lnTo>
                      <a:lnTo>
                        <a:pt x="224" y="257"/>
                      </a:lnTo>
                      <a:lnTo>
                        <a:pt x="228" y="256"/>
                      </a:lnTo>
                      <a:lnTo>
                        <a:pt x="227" y="252"/>
                      </a:lnTo>
                      <a:lnTo>
                        <a:pt x="231" y="251"/>
                      </a:lnTo>
                      <a:lnTo>
                        <a:pt x="231" y="247"/>
                      </a:lnTo>
                      <a:lnTo>
                        <a:pt x="235" y="246"/>
                      </a:lnTo>
                      <a:lnTo>
                        <a:pt x="236" y="253"/>
                      </a:lnTo>
                      <a:lnTo>
                        <a:pt x="240" y="253"/>
                      </a:lnTo>
                      <a:lnTo>
                        <a:pt x="241" y="260"/>
                      </a:lnTo>
                      <a:lnTo>
                        <a:pt x="245" y="260"/>
                      </a:lnTo>
                      <a:lnTo>
                        <a:pt x="246" y="267"/>
                      </a:lnTo>
                      <a:lnTo>
                        <a:pt x="250" y="266"/>
                      </a:lnTo>
                      <a:lnTo>
                        <a:pt x="251" y="274"/>
                      </a:lnTo>
                      <a:lnTo>
                        <a:pt x="254" y="273"/>
                      </a:lnTo>
                      <a:lnTo>
                        <a:pt x="255" y="277"/>
                      </a:lnTo>
                      <a:lnTo>
                        <a:pt x="267" y="275"/>
                      </a:lnTo>
                      <a:lnTo>
                        <a:pt x="267" y="271"/>
                      </a:lnTo>
                      <a:lnTo>
                        <a:pt x="270" y="271"/>
                      </a:lnTo>
                      <a:lnTo>
                        <a:pt x="268" y="263"/>
                      </a:lnTo>
                      <a:lnTo>
                        <a:pt x="265" y="264"/>
                      </a:lnTo>
                      <a:lnTo>
                        <a:pt x="263" y="257"/>
                      </a:lnTo>
                      <a:lnTo>
                        <a:pt x="259" y="257"/>
                      </a:lnTo>
                      <a:lnTo>
                        <a:pt x="258" y="250"/>
                      </a:lnTo>
                      <a:lnTo>
                        <a:pt x="254" y="251"/>
                      </a:lnTo>
                      <a:lnTo>
                        <a:pt x="253" y="243"/>
                      </a:lnTo>
                      <a:lnTo>
                        <a:pt x="249" y="244"/>
                      </a:lnTo>
                      <a:lnTo>
                        <a:pt x="248" y="240"/>
                      </a:lnTo>
                      <a:lnTo>
                        <a:pt x="272" y="235"/>
                      </a:lnTo>
                      <a:lnTo>
                        <a:pt x="271" y="232"/>
                      </a:lnTo>
                      <a:lnTo>
                        <a:pt x="267" y="233"/>
                      </a:lnTo>
                      <a:lnTo>
                        <a:pt x="267" y="228"/>
                      </a:lnTo>
                      <a:lnTo>
                        <a:pt x="262" y="229"/>
                      </a:lnTo>
                      <a:lnTo>
                        <a:pt x="262" y="225"/>
                      </a:lnTo>
                      <a:lnTo>
                        <a:pt x="257" y="226"/>
                      </a:lnTo>
                      <a:lnTo>
                        <a:pt x="256" y="221"/>
                      </a:lnTo>
                      <a:lnTo>
                        <a:pt x="252" y="222"/>
                      </a:lnTo>
                      <a:lnTo>
                        <a:pt x="251" y="218"/>
                      </a:lnTo>
                      <a:lnTo>
                        <a:pt x="247" y="219"/>
                      </a:lnTo>
                      <a:lnTo>
                        <a:pt x="246" y="215"/>
                      </a:lnTo>
                      <a:lnTo>
                        <a:pt x="242" y="215"/>
                      </a:lnTo>
                      <a:lnTo>
                        <a:pt x="241" y="211"/>
                      </a:lnTo>
                      <a:lnTo>
                        <a:pt x="237" y="212"/>
                      </a:lnTo>
                      <a:lnTo>
                        <a:pt x="236" y="208"/>
                      </a:lnTo>
                      <a:lnTo>
                        <a:pt x="232" y="208"/>
                      </a:lnTo>
                      <a:lnTo>
                        <a:pt x="231" y="204"/>
                      </a:lnTo>
                      <a:lnTo>
                        <a:pt x="227" y="205"/>
                      </a:lnTo>
                      <a:lnTo>
                        <a:pt x="226" y="201"/>
                      </a:lnTo>
                      <a:lnTo>
                        <a:pt x="221" y="202"/>
                      </a:lnTo>
                      <a:lnTo>
                        <a:pt x="221" y="197"/>
                      </a:lnTo>
                      <a:lnTo>
                        <a:pt x="216" y="198"/>
                      </a:lnTo>
                      <a:lnTo>
                        <a:pt x="215" y="194"/>
                      </a:lnTo>
                      <a:lnTo>
                        <a:pt x="211" y="195"/>
                      </a:lnTo>
                      <a:lnTo>
                        <a:pt x="210" y="190"/>
                      </a:lnTo>
                      <a:lnTo>
                        <a:pt x="207" y="191"/>
                      </a:lnTo>
                      <a:lnTo>
                        <a:pt x="206" y="187"/>
                      </a:lnTo>
                      <a:close/>
                      <a:moveTo>
                        <a:pt x="40" y="141"/>
                      </a:moveTo>
                      <a:lnTo>
                        <a:pt x="297" y="141"/>
                      </a:lnTo>
                      <a:lnTo>
                        <a:pt x="297" y="292"/>
                      </a:lnTo>
                      <a:lnTo>
                        <a:pt x="40" y="292"/>
                      </a:lnTo>
                      <a:lnTo>
                        <a:pt x="40" y="141"/>
                      </a:ln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nvGrpSpPr>
              <p:cNvPr id="25" name="组合 24">
                <a:extLst>
                  <a:ext uri="{FF2B5EF4-FFF2-40B4-BE49-F238E27FC236}">
                    <a16:creationId xmlns="" xmlns:a16="http://schemas.microsoft.com/office/drawing/2014/main" id="{EDE772D3-C617-4E93-B7A3-A606D04292F8}"/>
                  </a:ext>
                </a:extLst>
              </p:cNvPr>
              <p:cNvGrpSpPr/>
              <p:nvPr/>
            </p:nvGrpSpPr>
            <p:grpSpPr>
              <a:xfrm>
                <a:off x="10823599" y="577955"/>
                <a:ext cx="368108" cy="382389"/>
                <a:chOff x="10486350" y="391614"/>
                <a:chExt cx="421373" cy="437973"/>
              </a:xfrm>
            </p:grpSpPr>
            <p:sp>
              <p:nvSpPr>
                <p:cNvPr id="26" name="Oval 13">
                  <a:extLst>
                    <a:ext uri="{FF2B5EF4-FFF2-40B4-BE49-F238E27FC236}">
                      <a16:creationId xmlns="" xmlns:a16="http://schemas.microsoft.com/office/drawing/2014/main" id="{2F189F4C-BA54-45A4-9862-7045F21F7A3B}"/>
                    </a:ext>
                  </a:extLst>
                </p:cNvPr>
                <p:cNvSpPr/>
                <p:nvPr/>
              </p:nvSpPr>
              <p:spPr>
                <a:xfrm>
                  <a:off x="10486350" y="391614"/>
                  <a:ext cx="421373" cy="437973"/>
                </a:xfrm>
                <a:prstGeom prst="ellipse">
                  <a:avLst/>
                </a:prstGeom>
                <a:solidFill>
                  <a:srgbClr val="858585"/>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27" name="Freeform 15">
                  <a:extLst>
                    <a:ext uri="{FF2B5EF4-FFF2-40B4-BE49-F238E27FC236}">
                      <a16:creationId xmlns="" xmlns:a16="http://schemas.microsoft.com/office/drawing/2014/main" id="{17E2950D-1240-486B-84EF-65DB9100A6D5}"/>
                    </a:ext>
                  </a:extLst>
                </p:cNvPr>
                <p:cNvSpPr>
                  <a:spLocks noEditPoints="1"/>
                </p:cNvSpPr>
                <p:nvPr/>
              </p:nvSpPr>
              <p:spPr>
                <a:xfrm>
                  <a:off x="10532318" y="455458"/>
                  <a:ext cx="334545" cy="293685"/>
                </a:xfrm>
                <a:custGeom>
                  <a:avLst/>
                  <a:gdLst/>
                  <a:ahLst/>
                  <a:cxnLst>
                    <a:cxn ang="0">
                      <a:pos x="234329" y="182499"/>
                    </a:cxn>
                    <a:cxn ang="0">
                      <a:pos x="184958" y="182499"/>
                    </a:cxn>
                    <a:cxn ang="0">
                      <a:pos x="184958" y="233874"/>
                    </a:cxn>
                    <a:cxn ang="0">
                      <a:pos x="148850" y="233874"/>
                    </a:cxn>
                    <a:cxn ang="0">
                      <a:pos x="148850" y="182499"/>
                    </a:cxn>
                    <a:cxn ang="0">
                      <a:pos x="99479" y="182499"/>
                    </a:cxn>
                    <a:cxn ang="0">
                      <a:pos x="99479" y="144925"/>
                    </a:cxn>
                    <a:cxn ang="0">
                      <a:pos x="148850" y="144925"/>
                    </a:cxn>
                    <a:cxn ang="0">
                      <a:pos x="148850" y="93550"/>
                    </a:cxn>
                    <a:cxn ang="0">
                      <a:pos x="184958" y="93550"/>
                    </a:cxn>
                    <a:cxn ang="0">
                      <a:pos x="184958" y="144925"/>
                    </a:cxn>
                    <a:cxn ang="0">
                      <a:pos x="234329" y="144925"/>
                    </a:cxn>
                    <a:cxn ang="0">
                      <a:pos x="234329" y="182499"/>
                    </a:cxn>
                    <a:cxn ang="0">
                      <a:pos x="307280" y="94317"/>
                    </a:cxn>
                    <a:cxn ang="0">
                      <a:pos x="167273" y="69779"/>
                    </a:cxn>
                    <a:cxn ang="0">
                      <a:pos x="27265" y="94317"/>
                    </a:cxn>
                    <a:cxn ang="0">
                      <a:pos x="167273" y="293685"/>
                    </a:cxn>
                    <a:cxn ang="0">
                      <a:pos x="307280" y="94317"/>
                    </a:cxn>
                  </a:cxnLst>
                  <a:rect l="0" t="0" r="0" b="0"/>
                  <a:pathLst>
                    <a:path w="454" h="383">
                      <a:moveTo>
                        <a:pt x="318" y="238"/>
                      </a:moveTo>
                      <a:lnTo>
                        <a:pt x="251" y="238"/>
                      </a:lnTo>
                      <a:lnTo>
                        <a:pt x="251" y="305"/>
                      </a:lnTo>
                      <a:lnTo>
                        <a:pt x="202" y="305"/>
                      </a:lnTo>
                      <a:lnTo>
                        <a:pt x="202" y="238"/>
                      </a:lnTo>
                      <a:lnTo>
                        <a:pt x="135" y="238"/>
                      </a:lnTo>
                      <a:lnTo>
                        <a:pt x="135" y="189"/>
                      </a:lnTo>
                      <a:lnTo>
                        <a:pt x="202" y="189"/>
                      </a:lnTo>
                      <a:lnTo>
                        <a:pt x="202" y="122"/>
                      </a:lnTo>
                      <a:lnTo>
                        <a:pt x="251" y="122"/>
                      </a:lnTo>
                      <a:lnTo>
                        <a:pt x="251" y="189"/>
                      </a:lnTo>
                      <a:lnTo>
                        <a:pt x="318" y="189"/>
                      </a:lnTo>
                      <a:lnTo>
                        <a:pt x="318" y="238"/>
                      </a:lnTo>
                      <a:close/>
                      <a:moveTo>
                        <a:pt x="417" y="123"/>
                      </a:moveTo>
                      <a:cubicBezTo>
                        <a:pt x="384" y="0"/>
                        <a:pt x="249" y="77"/>
                        <a:pt x="227" y="91"/>
                      </a:cubicBezTo>
                      <a:cubicBezTo>
                        <a:pt x="204" y="77"/>
                        <a:pt x="69" y="1"/>
                        <a:pt x="37" y="123"/>
                      </a:cubicBezTo>
                      <a:cubicBezTo>
                        <a:pt x="0" y="265"/>
                        <a:pt x="226" y="382"/>
                        <a:pt x="227" y="383"/>
                      </a:cubicBezTo>
                      <a:cubicBezTo>
                        <a:pt x="227" y="383"/>
                        <a:pt x="454" y="263"/>
                        <a:pt x="417" y="123"/>
                      </a:cubicBez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nvGrpSpPr>
              <p:cNvPr id="31" name="组合 30">
                <a:extLst>
                  <a:ext uri="{FF2B5EF4-FFF2-40B4-BE49-F238E27FC236}">
                    <a16:creationId xmlns="" xmlns:a16="http://schemas.microsoft.com/office/drawing/2014/main" id="{96699630-266A-4CAD-B49F-9B7E0B518B31}"/>
                  </a:ext>
                </a:extLst>
              </p:cNvPr>
              <p:cNvGrpSpPr/>
              <p:nvPr/>
            </p:nvGrpSpPr>
            <p:grpSpPr>
              <a:xfrm>
                <a:off x="9676434" y="577955"/>
                <a:ext cx="366522" cy="382389"/>
                <a:chOff x="9338428" y="391614"/>
                <a:chExt cx="420096" cy="437973"/>
              </a:xfrm>
            </p:grpSpPr>
            <p:sp>
              <p:nvSpPr>
                <p:cNvPr id="32" name="Oval 12">
                  <a:extLst>
                    <a:ext uri="{FF2B5EF4-FFF2-40B4-BE49-F238E27FC236}">
                      <a16:creationId xmlns="" xmlns:a16="http://schemas.microsoft.com/office/drawing/2014/main" id="{F38E3F48-55B1-421F-9CC0-A9C79CF923E7}"/>
                    </a:ext>
                  </a:extLst>
                </p:cNvPr>
                <p:cNvSpPr/>
                <p:nvPr/>
              </p:nvSpPr>
              <p:spPr>
                <a:xfrm>
                  <a:off x="9338428" y="391614"/>
                  <a:ext cx="420096" cy="437973"/>
                </a:xfrm>
                <a:prstGeom prst="ellipse">
                  <a:avLst/>
                </a:prstGeom>
                <a:solidFill>
                  <a:srgbClr val="FDB402"/>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33" name="Freeform 19">
                  <a:extLst>
                    <a:ext uri="{FF2B5EF4-FFF2-40B4-BE49-F238E27FC236}">
                      <a16:creationId xmlns="" xmlns:a16="http://schemas.microsoft.com/office/drawing/2014/main" id="{F9E38022-4EEC-44AD-914E-E332446E739C}"/>
                    </a:ext>
                  </a:extLst>
                </p:cNvPr>
                <p:cNvSpPr>
                  <a:spLocks noEditPoints="1"/>
                </p:cNvSpPr>
                <p:nvPr/>
              </p:nvSpPr>
              <p:spPr>
                <a:xfrm>
                  <a:off x="9398442" y="495042"/>
                  <a:ext cx="315391" cy="277085"/>
                </a:xfrm>
                <a:custGeom>
                  <a:avLst/>
                  <a:gdLst/>
                  <a:ahLst/>
                  <a:cxnLst>
                    <a:cxn ang="0">
                      <a:pos x="165064" y="270177"/>
                    </a:cxn>
                    <a:cxn ang="0">
                      <a:pos x="307285" y="80593"/>
                    </a:cxn>
                    <a:cxn ang="0">
                      <a:pos x="298442" y="76755"/>
                    </a:cxn>
                    <a:cxn ang="0">
                      <a:pos x="212226" y="77522"/>
                    </a:cxn>
                    <a:cxn ang="0">
                      <a:pos x="165064" y="270177"/>
                    </a:cxn>
                    <a:cxn ang="0">
                      <a:pos x="310233" y="80593"/>
                    </a:cxn>
                    <a:cxn ang="0">
                      <a:pos x="310233" y="80593"/>
                    </a:cxn>
                    <a:cxn ang="0">
                      <a:pos x="5158" y="79057"/>
                    </a:cxn>
                    <a:cxn ang="0">
                      <a:pos x="146642" y="267107"/>
                    </a:cxn>
                    <a:cxn ang="0">
                      <a:pos x="100955" y="76755"/>
                    </a:cxn>
                    <a:cxn ang="0">
                      <a:pos x="16949" y="77522"/>
                    </a:cxn>
                    <a:cxn ang="0">
                      <a:pos x="5158" y="79057"/>
                    </a:cxn>
                    <a:cxn ang="0">
                      <a:pos x="145905" y="270945"/>
                    </a:cxn>
                    <a:cxn ang="0">
                      <a:pos x="145905" y="270945"/>
                    </a:cxn>
                    <a:cxn ang="0">
                      <a:pos x="156222" y="271712"/>
                    </a:cxn>
                    <a:cxn ang="0">
                      <a:pos x="204857" y="77522"/>
                    </a:cxn>
                    <a:cxn ang="0">
                      <a:pos x="202646" y="80593"/>
                    </a:cxn>
                    <a:cxn ang="0">
                      <a:pos x="108324" y="77522"/>
                    </a:cxn>
                    <a:cxn ang="0">
                      <a:pos x="156222" y="271712"/>
                    </a:cxn>
                    <a:cxn ang="0">
                      <a:pos x="220332" y="69847"/>
                    </a:cxn>
                    <a:cxn ang="0">
                      <a:pos x="313917" y="69847"/>
                    </a:cxn>
                    <a:cxn ang="0">
                      <a:pos x="259387" y="768"/>
                    </a:cxn>
                    <a:cxn ang="0">
                      <a:pos x="220332" y="69847"/>
                    </a:cxn>
                    <a:cxn ang="0">
                      <a:pos x="0" y="68312"/>
                    </a:cxn>
                    <a:cxn ang="0">
                      <a:pos x="92112" y="69847"/>
                    </a:cxn>
                    <a:cxn ang="0">
                      <a:pos x="54530" y="0"/>
                    </a:cxn>
                    <a:cxn ang="0">
                      <a:pos x="0" y="68312"/>
                    </a:cxn>
                    <a:cxn ang="0">
                      <a:pos x="109060" y="69847"/>
                    </a:cxn>
                    <a:cxn ang="0">
                      <a:pos x="203383" y="69079"/>
                    </a:cxn>
                    <a:cxn ang="0">
                      <a:pos x="155485" y="1535"/>
                    </a:cxn>
                    <a:cxn ang="0">
                      <a:pos x="109060" y="69847"/>
                    </a:cxn>
                    <a:cxn ang="0">
                      <a:pos x="101691" y="71382"/>
                    </a:cxn>
                    <a:cxn ang="0">
                      <a:pos x="148853" y="768"/>
                    </a:cxn>
                    <a:cxn ang="0">
                      <a:pos x="61162" y="1535"/>
                    </a:cxn>
                    <a:cxn ang="0">
                      <a:pos x="101691" y="71382"/>
                    </a:cxn>
                    <a:cxn ang="0">
                      <a:pos x="212963" y="71382"/>
                    </a:cxn>
                    <a:cxn ang="0">
                      <a:pos x="250544" y="768"/>
                    </a:cxn>
                    <a:cxn ang="0">
                      <a:pos x="165801" y="2303"/>
                    </a:cxn>
                    <a:cxn ang="0">
                      <a:pos x="212963" y="71382"/>
                    </a:cxn>
                  </a:cxnLst>
                  <a:rect l="0" t="0" r="0" b="0"/>
                  <a:pathLst>
                    <a:path w="428" h="361">
                      <a:moveTo>
                        <a:pt x="224" y="352"/>
                      </a:moveTo>
                      <a:lnTo>
                        <a:pt x="417" y="105"/>
                      </a:lnTo>
                      <a:cubicBezTo>
                        <a:pt x="412" y="102"/>
                        <a:pt x="413" y="100"/>
                        <a:pt x="405" y="100"/>
                      </a:cubicBezTo>
                      <a:lnTo>
                        <a:pt x="288" y="101"/>
                      </a:lnTo>
                      <a:lnTo>
                        <a:pt x="224" y="352"/>
                      </a:lnTo>
                      <a:close/>
                      <a:moveTo>
                        <a:pt x="421" y="105"/>
                      </a:moveTo>
                      <a:cubicBezTo>
                        <a:pt x="428" y="97"/>
                        <a:pt x="414" y="113"/>
                        <a:pt x="421" y="105"/>
                      </a:cubicBezTo>
                      <a:close/>
                      <a:moveTo>
                        <a:pt x="7" y="103"/>
                      </a:moveTo>
                      <a:lnTo>
                        <a:pt x="199" y="348"/>
                      </a:lnTo>
                      <a:lnTo>
                        <a:pt x="137" y="100"/>
                      </a:lnTo>
                      <a:lnTo>
                        <a:pt x="23" y="101"/>
                      </a:lnTo>
                      <a:lnTo>
                        <a:pt x="7" y="103"/>
                      </a:lnTo>
                      <a:close/>
                      <a:moveTo>
                        <a:pt x="198" y="353"/>
                      </a:moveTo>
                      <a:cubicBezTo>
                        <a:pt x="205" y="361"/>
                        <a:pt x="191" y="345"/>
                        <a:pt x="198" y="353"/>
                      </a:cubicBezTo>
                      <a:close/>
                      <a:moveTo>
                        <a:pt x="212" y="354"/>
                      </a:moveTo>
                      <a:lnTo>
                        <a:pt x="278" y="101"/>
                      </a:lnTo>
                      <a:lnTo>
                        <a:pt x="275" y="105"/>
                      </a:lnTo>
                      <a:lnTo>
                        <a:pt x="147" y="101"/>
                      </a:lnTo>
                      <a:lnTo>
                        <a:pt x="212" y="354"/>
                      </a:lnTo>
                      <a:close/>
                      <a:moveTo>
                        <a:pt x="299" y="91"/>
                      </a:moveTo>
                      <a:lnTo>
                        <a:pt x="426" y="91"/>
                      </a:lnTo>
                      <a:lnTo>
                        <a:pt x="352" y="1"/>
                      </a:lnTo>
                      <a:lnTo>
                        <a:pt x="299" y="91"/>
                      </a:lnTo>
                      <a:close/>
                      <a:moveTo>
                        <a:pt x="0" y="89"/>
                      </a:moveTo>
                      <a:lnTo>
                        <a:pt x="125" y="91"/>
                      </a:lnTo>
                      <a:lnTo>
                        <a:pt x="74" y="0"/>
                      </a:lnTo>
                      <a:lnTo>
                        <a:pt x="0" y="89"/>
                      </a:lnTo>
                      <a:close/>
                      <a:moveTo>
                        <a:pt x="148" y="91"/>
                      </a:moveTo>
                      <a:lnTo>
                        <a:pt x="276" y="90"/>
                      </a:lnTo>
                      <a:lnTo>
                        <a:pt x="211" y="2"/>
                      </a:lnTo>
                      <a:lnTo>
                        <a:pt x="148" y="91"/>
                      </a:lnTo>
                      <a:close/>
                      <a:moveTo>
                        <a:pt x="138" y="93"/>
                      </a:moveTo>
                      <a:lnTo>
                        <a:pt x="202" y="1"/>
                      </a:lnTo>
                      <a:lnTo>
                        <a:pt x="83" y="2"/>
                      </a:lnTo>
                      <a:lnTo>
                        <a:pt x="138" y="93"/>
                      </a:lnTo>
                      <a:close/>
                      <a:moveTo>
                        <a:pt x="289" y="93"/>
                      </a:moveTo>
                      <a:lnTo>
                        <a:pt x="340" y="1"/>
                      </a:lnTo>
                      <a:lnTo>
                        <a:pt x="225" y="3"/>
                      </a:lnTo>
                      <a:lnTo>
                        <a:pt x="289" y="93"/>
                      </a:ln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cxnSp>
          <p:nvCxnSpPr>
            <p:cNvPr id="4" name="直接连接符 3">
              <a:extLst>
                <a:ext uri="{FF2B5EF4-FFF2-40B4-BE49-F238E27FC236}">
                  <a16:creationId xmlns="" xmlns:a16="http://schemas.microsoft.com/office/drawing/2014/main" id="{6FD08865-C378-4B20-8EA7-0F026FB4E179}"/>
                </a:ext>
              </a:extLst>
            </p:cNvPr>
            <p:cNvCxnSpPr/>
            <p:nvPr/>
          </p:nvCxnSpPr>
          <p:spPr>
            <a:xfrm>
              <a:off x="1762699" y="1002621"/>
              <a:ext cx="10429301" cy="0"/>
            </a:xfrm>
            <a:prstGeom prst="line">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
        <p:nvSpPr>
          <p:cNvPr id="3" name="TextBox 2"/>
          <p:cNvSpPr txBox="1"/>
          <p:nvPr/>
        </p:nvSpPr>
        <p:spPr>
          <a:xfrm>
            <a:off x="6659246" y="319757"/>
            <a:ext cx="733892" cy="307777"/>
          </a:xfrm>
          <a:prstGeom prst="rect">
            <a:avLst/>
          </a:prstGeom>
          <a:noFill/>
        </p:spPr>
        <p:txBody>
          <a:bodyPr wrap="square" rtlCol="0">
            <a:spAutoFit/>
          </a:bodyPr>
          <a:lstStyle/>
          <a:p>
            <a:r>
              <a:rPr lang="zh-CN" altLang="en-US" sz="1400" b="1" dirty="0" smtClean="0"/>
              <a:t>智能</a:t>
            </a:r>
            <a:endParaRPr lang="zh-CN" altLang="en-US" sz="1400" b="1" dirty="0"/>
          </a:p>
        </p:txBody>
      </p:sp>
      <p:sp>
        <p:nvSpPr>
          <p:cNvPr id="35" name="TextBox 34"/>
          <p:cNvSpPr txBox="1"/>
          <p:nvPr/>
        </p:nvSpPr>
        <p:spPr>
          <a:xfrm>
            <a:off x="7545538" y="319757"/>
            <a:ext cx="733892" cy="307777"/>
          </a:xfrm>
          <a:prstGeom prst="rect">
            <a:avLst/>
          </a:prstGeom>
          <a:noFill/>
        </p:spPr>
        <p:txBody>
          <a:bodyPr wrap="square" rtlCol="0">
            <a:spAutoFit/>
          </a:bodyPr>
          <a:lstStyle/>
          <a:p>
            <a:r>
              <a:rPr lang="zh-CN" altLang="en-US" sz="1400" b="1" dirty="0"/>
              <a:t>高效</a:t>
            </a:r>
          </a:p>
        </p:txBody>
      </p:sp>
      <p:sp>
        <p:nvSpPr>
          <p:cNvPr id="36" name="TextBox 35"/>
          <p:cNvSpPr txBox="1"/>
          <p:nvPr/>
        </p:nvSpPr>
        <p:spPr>
          <a:xfrm>
            <a:off x="8414842" y="329733"/>
            <a:ext cx="733892" cy="307777"/>
          </a:xfrm>
          <a:prstGeom prst="rect">
            <a:avLst/>
          </a:prstGeom>
          <a:noFill/>
        </p:spPr>
        <p:txBody>
          <a:bodyPr wrap="square" rtlCol="0">
            <a:spAutoFit/>
          </a:bodyPr>
          <a:lstStyle/>
          <a:p>
            <a:r>
              <a:rPr lang="zh-CN" altLang="en-US" sz="1400" b="1" dirty="0" smtClean="0"/>
              <a:t>成本</a:t>
            </a:r>
            <a:endParaRPr lang="zh-CN" altLang="en-US" sz="1400" b="1" dirty="0"/>
          </a:p>
        </p:txBody>
      </p:sp>
      <p:sp>
        <p:nvSpPr>
          <p:cNvPr id="6" name="矩形 5"/>
          <p:cNvSpPr/>
          <p:nvPr/>
        </p:nvSpPr>
        <p:spPr>
          <a:xfrm>
            <a:off x="1257300" y="139096"/>
            <a:ext cx="3451586" cy="461665"/>
          </a:xfrm>
          <a:prstGeom prst="rect">
            <a:avLst/>
          </a:prstGeom>
        </p:spPr>
        <p:txBody>
          <a:bodyPr wrap="none">
            <a:spAutoFit/>
          </a:bodyPr>
          <a:lstStyle/>
          <a:p>
            <a:r>
              <a:rPr lang="zh-CN" altLang="en-US" sz="2400" dirty="0" smtClean="0"/>
              <a:t>五</a:t>
            </a:r>
            <a:r>
              <a:rPr lang="zh-CN" altLang="zh-CN" sz="2400" dirty="0" smtClean="0"/>
              <a:t>、</a:t>
            </a:r>
            <a:r>
              <a:rPr lang="en-US" altLang="zh-CN" sz="2400" dirty="0"/>
              <a:t>BDS</a:t>
            </a:r>
            <a:r>
              <a:rPr lang="zh-CN" altLang="zh-CN" sz="2400" dirty="0"/>
              <a:t>的应用与产业化</a:t>
            </a:r>
          </a:p>
        </p:txBody>
      </p:sp>
      <p:sp>
        <p:nvSpPr>
          <p:cNvPr id="7" name="矩形 6"/>
          <p:cNvSpPr/>
          <p:nvPr/>
        </p:nvSpPr>
        <p:spPr>
          <a:xfrm>
            <a:off x="4097165" y="1203598"/>
            <a:ext cx="4572000" cy="3323987"/>
          </a:xfrm>
          <a:prstGeom prst="rect">
            <a:avLst/>
          </a:prstGeom>
        </p:spPr>
        <p:txBody>
          <a:bodyPr>
            <a:spAutoFit/>
          </a:bodyPr>
          <a:lstStyle/>
          <a:p>
            <a:pPr>
              <a:lnSpc>
                <a:spcPct val="150000"/>
              </a:lnSpc>
            </a:pPr>
            <a:r>
              <a:rPr lang="zh-CN" altLang="zh-CN" sz="2000" dirty="0"/>
              <a:t>（二）行业及区域应用</a:t>
            </a:r>
          </a:p>
          <a:p>
            <a:pPr>
              <a:lnSpc>
                <a:spcPct val="150000"/>
              </a:lnSpc>
            </a:pPr>
            <a:r>
              <a:rPr lang="en-US" altLang="zh-CN" sz="2000" dirty="0"/>
              <a:t>2020</a:t>
            </a:r>
            <a:r>
              <a:rPr lang="zh-CN" altLang="zh-CN" sz="2000" dirty="0"/>
              <a:t>年</a:t>
            </a:r>
            <a:r>
              <a:rPr lang="en-US" altLang="zh-CN" sz="2000" dirty="0"/>
              <a:t>7</a:t>
            </a:r>
            <a:r>
              <a:rPr lang="zh-CN" altLang="zh-CN" sz="2000" dirty="0"/>
              <a:t>月</a:t>
            </a:r>
            <a:r>
              <a:rPr lang="en-US" altLang="zh-CN" sz="2000" dirty="0"/>
              <a:t>31</a:t>
            </a:r>
            <a:r>
              <a:rPr lang="zh-CN" altLang="zh-CN" sz="2000" dirty="0"/>
              <a:t>日，北斗三号全球卫星导航系统正式建成开通，北斗迈向全球服务新时代</a:t>
            </a:r>
            <a:r>
              <a:rPr lang="zh-CN" altLang="zh-CN" sz="2000" dirty="0" smtClean="0"/>
              <a:t>。</a:t>
            </a:r>
            <a:r>
              <a:rPr lang="zh-CN" altLang="zh-CN" sz="2000" dirty="0"/>
              <a:t>大规模渗透手机、汽车等大众市场，为经济社会发展注入更多新动能，时空智能新赛道的商业化也随之提速。</a:t>
            </a:r>
            <a:endParaRPr lang="zh-CN" altLang="en-US" sz="2000" dirty="0"/>
          </a:p>
        </p:txBody>
      </p:sp>
      <p:pic>
        <p:nvPicPr>
          <p:cNvPr id="22532" name="Picture 4" descr="https://img2.autotimes.com.cn/news/2021/10/1025_113836993206.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3960" y="1831510"/>
            <a:ext cx="3727030" cy="2180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89144292"/>
      </p:ext>
    </p:extLst>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 xmlns:a16="http://schemas.microsoft.com/office/drawing/2014/main" id="{1495F301-5D58-44A0-870C-E58C0EABD36A}"/>
              </a:ext>
            </a:extLst>
          </p:cNvPr>
          <p:cNvGrpSpPr/>
          <p:nvPr/>
        </p:nvGrpSpPr>
        <p:grpSpPr>
          <a:xfrm>
            <a:off x="-10552" y="-10550"/>
            <a:ext cx="9154552" cy="762516"/>
            <a:chOff x="-14069" y="-14067"/>
            <a:chExt cx="12206069" cy="1016688"/>
          </a:xfrm>
        </p:grpSpPr>
        <p:grpSp>
          <p:nvGrpSpPr>
            <p:cNvPr id="16" name="组合 15"/>
            <p:cNvGrpSpPr/>
            <p:nvPr/>
          </p:nvGrpSpPr>
          <p:grpSpPr>
            <a:xfrm>
              <a:off x="-14069" y="-14067"/>
              <a:ext cx="1690469" cy="1016688"/>
              <a:chOff x="-14069" y="-14068"/>
              <a:chExt cx="8860302" cy="6886134"/>
            </a:xfrm>
          </p:grpSpPr>
          <p:sp>
            <p:nvSpPr>
              <p:cNvPr id="17" name="直角三角形 16"/>
              <p:cNvSpPr/>
              <p:nvPr/>
            </p:nvSpPr>
            <p:spPr>
              <a:xfrm rot="5400000">
                <a:off x="-1740877" y="1740877"/>
                <a:ext cx="6858000" cy="3376246"/>
              </a:xfrm>
              <a:prstGeom prst="r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任意多边形 17"/>
              <p:cNvSpPr/>
              <p:nvPr/>
            </p:nvSpPr>
            <p:spPr>
              <a:xfrm>
                <a:off x="-14069" y="-2"/>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FDB4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2712719" y="-14068"/>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E635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 name="组合 1">
              <a:extLst>
                <a:ext uri="{FF2B5EF4-FFF2-40B4-BE49-F238E27FC236}">
                  <a16:creationId xmlns="" xmlns:a16="http://schemas.microsoft.com/office/drawing/2014/main" id="{F16F4591-60E9-4C9B-AF90-257FD1CF5AAD}"/>
                </a:ext>
              </a:extLst>
            </p:cNvPr>
            <p:cNvGrpSpPr/>
            <p:nvPr/>
          </p:nvGrpSpPr>
          <p:grpSpPr>
            <a:xfrm>
              <a:off x="8510887" y="453634"/>
              <a:ext cx="2671958" cy="382389"/>
              <a:chOff x="8519749" y="577955"/>
              <a:chExt cx="2671958" cy="382389"/>
            </a:xfrm>
          </p:grpSpPr>
          <p:grpSp>
            <p:nvGrpSpPr>
              <p:cNvPr id="22" name="组合 21">
                <a:extLst>
                  <a:ext uri="{FF2B5EF4-FFF2-40B4-BE49-F238E27FC236}">
                    <a16:creationId xmlns="" xmlns:a16="http://schemas.microsoft.com/office/drawing/2014/main" id="{3572C76C-95D1-4FF5-BB80-B735C985DE2B}"/>
                  </a:ext>
                </a:extLst>
              </p:cNvPr>
              <p:cNvGrpSpPr/>
              <p:nvPr/>
            </p:nvGrpSpPr>
            <p:grpSpPr>
              <a:xfrm>
                <a:off x="8519749" y="577955"/>
                <a:ext cx="368108" cy="382389"/>
                <a:chOff x="8181567" y="391614"/>
                <a:chExt cx="420096" cy="437973"/>
              </a:xfrm>
            </p:grpSpPr>
            <p:sp>
              <p:nvSpPr>
                <p:cNvPr id="23" name="Oval 11">
                  <a:extLst>
                    <a:ext uri="{FF2B5EF4-FFF2-40B4-BE49-F238E27FC236}">
                      <a16:creationId xmlns="" xmlns:a16="http://schemas.microsoft.com/office/drawing/2014/main" id="{B2E6A8A3-322E-4A52-8E71-C45B316F5C18}"/>
                    </a:ext>
                  </a:extLst>
                </p:cNvPr>
                <p:cNvSpPr/>
                <p:nvPr/>
              </p:nvSpPr>
              <p:spPr>
                <a:xfrm>
                  <a:off x="8181567" y="391614"/>
                  <a:ext cx="420096" cy="437973"/>
                </a:xfrm>
                <a:prstGeom prst="ellipse">
                  <a:avLst/>
                </a:prstGeom>
                <a:solidFill>
                  <a:srgbClr val="E6353F"/>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24" name="Freeform 14">
                  <a:extLst>
                    <a:ext uri="{FF2B5EF4-FFF2-40B4-BE49-F238E27FC236}">
                      <a16:creationId xmlns="" xmlns:a16="http://schemas.microsoft.com/office/drawing/2014/main" id="{205D0928-C677-4B0B-ABE9-E66BCB8A8319}"/>
                    </a:ext>
                  </a:extLst>
                </p:cNvPr>
                <p:cNvSpPr>
                  <a:spLocks noEditPoints="1"/>
                </p:cNvSpPr>
                <p:nvPr/>
              </p:nvSpPr>
              <p:spPr>
                <a:xfrm>
                  <a:off x="8254350" y="468227"/>
                  <a:ext cx="321776" cy="268147"/>
                </a:xfrm>
                <a:custGeom>
                  <a:avLst/>
                  <a:gdLst/>
                  <a:ahLst/>
                  <a:cxnLst>
                    <a:cxn ang="0">
                      <a:pos x="248143" y="256622"/>
                    </a:cxn>
                    <a:cxn ang="0">
                      <a:pos x="0" y="256622"/>
                    </a:cxn>
                    <a:cxn ang="0">
                      <a:pos x="128858" y="99115"/>
                    </a:cxn>
                    <a:cxn ang="0">
                      <a:pos x="123703" y="94505"/>
                    </a:cxn>
                    <a:cxn ang="0">
                      <a:pos x="234889" y="110639"/>
                    </a:cxn>
                    <a:cxn ang="0">
                      <a:pos x="13254" y="90663"/>
                    </a:cxn>
                    <a:cxn ang="0">
                      <a:pos x="88360" y="194387"/>
                    </a:cxn>
                    <a:cxn ang="0">
                      <a:pos x="41971" y="163654"/>
                    </a:cxn>
                    <a:cxn ang="0">
                      <a:pos x="41971" y="173642"/>
                    </a:cxn>
                    <a:cxn ang="0">
                      <a:pos x="134012" y="142909"/>
                    </a:cxn>
                    <a:cxn ang="0">
                      <a:pos x="41971" y="142909"/>
                    </a:cxn>
                    <a:cxn ang="0">
                      <a:pos x="134012" y="133689"/>
                    </a:cxn>
                    <a:cxn ang="0">
                      <a:pos x="237834" y="112176"/>
                    </a:cxn>
                    <a:cxn ang="0">
                      <a:pos x="237834" y="112176"/>
                    </a:cxn>
                    <a:cxn ang="0">
                      <a:pos x="238571" y="16903"/>
                    </a:cxn>
                    <a:cxn ang="0">
                      <a:pos x="145793" y="60698"/>
                    </a:cxn>
                    <a:cxn ang="0">
                      <a:pos x="251825" y="66845"/>
                    </a:cxn>
                    <a:cxn ang="0">
                      <a:pos x="161256" y="46100"/>
                    </a:cxn>
                    <a:cxn ang="0">
                      <a:pos x="254770" y="116786"/>
                    </a:cxn>
                    <a:cxn ang="0">
                      <a:pos x="291586" y="69918"/>
                    </a:cxn>
                    <a:cxn ang="0">
                      <a:pos x="301159" y="80675"/>
                    </a:cxn>
                    <a:cxn ang="0">
                      <a:pos x="296004" y="68381"/>
                    </a:cxn>
                    <a:cxn ang="0">
                      <a:pos x="293795" y="131384"/>
                    </a:cxn>
                    <a:cxn ang="0">
                      <a:pos x="293059" y="143678"/>
                    </a:cxn>
                    <a:cxn ang="0">
                      <a:pos x="303368" y="143678"/>
                    </a:cxn>
                    <a:cxn ang="0">
                      <a:pos x="302631" y="131384"/>
                    </a:cxn>
                    <a:cxn ang="0">
                      <a:pos x="301159" y="102956"/>
                    </a:cxn>
                    <a:cxn ang="0">
                      <a:pos x="148002" y="144446"/>
                    </a:cxn>
                    <a:cxn ang="0">
                      <a:pos x="161992" y="201302"/>
                    </a:cxn>
                    <a:cxn ang="0">
                      <a:pos x="167883" y="196692"/>
                    </a:cxn>
                    <a:cxn ang="0">
                      <a:pos x="170092" y="189777"/>
                    </a:cxn>
                    <a:cxn ang="0">
                      <a:pos x="176719" y="194387"/>
                    </a:cxn>
                    <a:cxn ang="0">
                      <a:pos x="181137" y="205144"/>
                    </a:cxn>
                    <a:cxn ang="0">
                      <a:pos x="187028" y="209754"/>
                    </a:cxn>
                    <a:cxn ang="0">
                      <a:pos x="196600" y="208217"/>
                    </a:cxn>
                    <a:cxn ang="0">
                      <a:pos x="195127" y="202839"/>
                    </a:cxn>
                    <a:cxn ang="0">
                      <a:pos x="189973" y="192082"/>
                    </a:cxn>
                    <a:cxn ang="0">
                      <a:pos x="183346" y="187472"/>
                    </a:cxn>
                    <a:cxn ang="0">
                      <a:pos x="199545" y="178252"/>
                    </a:cxn>
                    <a:cxn ang="0">
                      <a:pos x="192918" y="175947"/>
                    </a:cxn>
                    <a:cxn ang="0">
                      <a:pos x="188500" y="169801"/>
                    </a:cxn>
                    <a:cxn ang="0">
                      <a:pos x="181873" y="168264"/>
                    </a:cxn>
                    <a:cxn ang="0">
                      <a:pos x="177455" y="162118"/>
                    </a:cxn>
                    <a:cxn ang="0">
                      <a:pos x="170828" y="159813"/>
                    </a:cxn>
                    <a:cxn ang="0">
                      <a:pos x="166410" y="154434"/>
                    </a:cxn>
                    <a:cxn ang="0">
                      <a:pos x="159047" y="152129"/>
                    </a:cxn>
                    <a:cxn ang="0">
                      <a:pos x="154629" y="145983"/>
                    </a:cxn>
                    <a:cxn ang="0">
                      <a:pos x="29453" y="108334"/>
                    </a:cxn>
                    <a:cxn ang="0">
                      <a:pos x="29453" y="224352"/>
                    </a:cxn>
                  </a:cxnLst>
                  <a:rect l="0" t="0" r="0" b="0"/>
                  <a:pathLst>
                    <a:path w="437" h="349">
                      <a:moveTo>
                        <a:pt x="0" y="322"/>
                      </a:moveTo>
                      <a:lnTo>
                        <a:pt x="337" y="322"/>
                      </a:lnTo>
                      <a:lnTo>
                        <a:pt x="337" y="334"/>
                      </a:lnTo>
                      <a:cubicBezTo>
                        <a:pt x="337" y="342"/>
                        <a:pt x="331" y="349"/>
                        <a:pt x="323" y="349"/>
                      </a:cubicBezTo>
                      <a:lnTo>
                        <a:pt x="14" y="349"/>
                      </a:lnTo>
                      <a:cubicBezTo>
                        <a:pt x="6" y="349"/>
                        <a:pt x="0" y="342"/>
                        <a:pt x="0" y="334"/>
                      </a:cubicBezTo>
                      <a:lnTo>
                        <a:pt x="0" y="322"/>
                      </a:lnTo>
                      <a:close/>
                      <a:moveTo>
                        <a:pt x="168" y="123"/>
                      </a:moveTo>
                      <a:cubicBezTo>
                        <a:pt x="172" y="123"/>
                        <a:pt x="175" y="126"/>
                        <a:pt x="175" y="129"/>
                      </a:cubicBezTo>
                      <a:cubicBezTo>
                        <a:pt x="175" y="133"/>
                        <a:pt x="172" y="135"/>
                        <a:pt x="168" y="135"/>
                      </a:cubicBezTo>
                      <a:cubicBezTo>
                        <a:pt x="165" y="135"/>
                        <a:pt x="162" y="133"/>
                        <a:pt x="162" y="129"/>
                      </a:cubicBezTo>
                      <a:cubicBezTo>
                        <a:pt x="162" y="126"/>
                        <a:pt x="165" y="123"/>
                        <a:pt x="168" y="123"/>
                      </a:cubicBezTo>
                      <a:close/>
                      <a:moveTo>
                        <a:pt x="18" y="118"/>
                      </a:moveTo>
                      <a:lnTo>
                        <a:pt x="208" y="118"/>
                      </a:lnTo>
                      <a:cubicBezTo>
                        <a:pt x="246" y="120"/>
                        <a:pt x="283" y="128"/>
                        <a:pt x="319" y="144"/>
                      </a:cubicBezTo>
                      <a:lnTo>
                        <a:pt x="319" y="315"/>
                      </a:lnTo>
                      <a:lnTo>
                        <a:pt x="18" y="315"/>
                      </a:lnTo>
                      <a:lnTo>
                        <a:pt x="18" y="118"/>
                      </a:lnTo>
                      <a:close/>
                      <a:moveTo>
                        <a:pt x="57" y="239"/>
                      </a:moveTo>
                      <a:lnTo>
                        <a:pt x="120" y="239"/>
                      </a:lnTo>
                      <a:lnTo>
                        <a:pt x="120" y="253"/>
                      </a:lnTo>
                      <a:lnTo>
                        <a:pt x="57" y="253"/>
                      </a:lnTo>
                      <a:lnTo>
                        <a:pt x="57" y="239"/>
                      </a:lnTo>
                      <a:close/>
                      <a:moveTo>
                        <a:pt x="57" y="213"/>
                      </a:moveTo>
                      <a:lnTo>
                        <a:pt x="182" y="213"/>
                      </a:lnTo>
                      <a:lnTo>
                        <a:pt x="182" y="226"/>
                      </a:lnTo>
                      <a:lnTo>
                        <a:pt x="57" y="226"/>
                      </a:lnTo>
                      <a:lnTo>
                        <a:pt x="57" y="213"/>
                      </a:lnTo>
                      <a:close/>
                      <a:moveTo>
                        <a:pt x="57" y="186"/>
                      </a:moveTo>
                      <a:lnTo>
                        <a:pt x="182" y="186"/>
                      </a:lnTo>
                      <a:lnTo>
                        <a:pt x="182" y="200"/>
                      </a:lnTo>
                      <a:lnTo>
                        <a:pt x="57" y="200"/>
                      </a:lnTo>
                      <a:lnTo>
                        <a:pt x="57" y="186"/>
                      </a:lnTo>
                      <a:close/>
                      <a:moveTo>
                        <a:pt x="57" y="160"/>
                      </a:moveTo>
                      <a:lnTo>
                        <a:pt x="182" y="160"/>
                      </a:lnTo>
                      <a:lnTo>
                        <a:pt x="182" y="174"/>
                      </a:lnTo>
                      <a:lnTo>
                        <a:pt x="57" y="174"/>
                      </a:lnTo>
                      <a:lnTo>
                        <a:pt x="57" y="160"/>
                      </a:lnTo>
                      <a:close/>
                      <a:moveTo>
                        <a:pt x="323" y="146"/>
                      </a:moveTo>
                      <a:cubicBezTo>
                        <a:pt x="328" y="148"/>
                        <a:pt x="339" y="154"/>
                        <a:pt x="342" y="156"/>
                      </a:cubicBezTo>
                      <a:cubicBezTo>
                        <a:pt x="350" y="161"/>
                        <a:pt x="330" y="164"/>
                        <a:pt x="323" y="165"/>
                      </a:cubicBezTo>
                      <a:lnTo>
                        <a:pt x="323" y="146"/>
                      </a:lnTo>
                      <a:close/>
                      <a:moveTo>
                        <a:pt x="396" y="91"/>
                      </a:moveTo>
                      <a:cubicBezTo>
                        <a:pt x="377" y="71"/>
                        <a:pt x="359" y="50"/>
                        <a:pt x="341" y="30"/>
                      </a:cubicBezTo>
                      <a:cubicBezTo>
                        <a:pt x="335" y="23"/>
                        <a:pt x="332" y="23"/>
                        <a:pt x="324" y="22"/>
                      </a:cubicBezTo>
                      <a:lnTo>
                        <a:pt x="133" y="1"/>
                      </a:lnTo>
                      <a:cubicBezTo>
                        <a:pt x="129" y="0"/>
                        <a:pt x="128" y="3"/>
                        <a:pt x="130" y="6"/>
                      </a:cubicBezTo>
                      <a:lnTo>
                        <a:pt x="198" y="79"/>
                      </a:lnTo>
                      <a:cubicBezTo>
                        <a:pt x="209" y="57"/>
                        <a:pt x="217" y="46"/>
                        <a:pt x="251" y="50"/>
                      </a:cubicBezTo>
                      <a:cubicBezTo>
                        <a:pt x="275" y="53"/>
                        <a:pt x="292" y="58"/>
                        <a:pt x="314" y="66"/>
                      </a:cubicBezTo>
                      <a:cubicBezTo>
                        <a:pt x="328" y="72"/>
                        <a:pt x="335" y="76"/>
                        <a:pt x="342" y="87"/>
                      </a:cubicBezTo>
                      <a:cubicBezTo>
                        <a:pt x="336" y="80"/>
                        <a:pt x="327" y="75"/>
                        <a:pt x="317" y="71"/>
                      </a:cubicBezTo>
                      <a:cubicBezTo>
                        <a:pt x="297" y="63"/>
                        <a:pt x="275" y="58"/>
                        <a:pt x="253" y="55"/>
                      </a:cubicBezTo>
                      <a:cubicBezTo>
                        <a:pt x="240" y="54"/>
                        <a:pt x="227" y="54"/>
                        <a:pt x="219" y="60"/>
                      </a:cubicBezTo>
                      <a:cubicBezTo>
                        <a:pt x="211" y="66"/>
                        <a:pt x="199" y="93"/>
                        <a:pt x="194" y="103"/>
                      </a:cubicBezTo>
                      <a:cubicBezTo>
                        <a:pt x="191" y="110"/>
                        <a:pt x="195" y="112"/>
                        <a:pt x="200" y="112"/>
                      </a:cubicBezTo>
                      <a:cubicBezTo>
                        <a:pt x="251" y="115"/>
                        <a:pt x="301" y="128"/>
                        <a:pt x="346" y="152"/>
                      </a:cubicBezTo>
                      <a:lnTo>
                        <a:pt x="347" y="126"/>
                      </a:lnTo>
                      <a:cubicBezTo>
                        <a:pt x="363" y="128"/>
                        <a:pt x="379" y="130"/>
                        <a:pt x="396" y="133"/>
                      </a:cubicBezTo>
                      <a:lnTo>
                        <a:pt x="396" y="91"/>
                      </a:lnTo>
                      <a:close/>
                      <a:moveTo>
                        <a:pt x="433" y="138"/>
                      </a:moveTo>
                      <a:cubicBezTo>
                        <a:pt x="435" y="138"/>
                        <a:pt x="437" y="135"/>
                        <a:pt x="435" y="133"/>
                      </a:cubicBezTo>
                      <a:cubicBezTo>
                        <a:pt x="426" y="124"/>
                        <a:pt x="417" y="114"/>
                        <a:pt x="409" y="105"/>
                      </a:cubicBezTo>
                      <a:lnTo>
                        <a:pt x="409" y="93"/>
                      </a:lnTo>
                      <a:cubicBezTo>
                        <a:pt x="409" y="91"/>
                        <a:pt x="407" y="90"/>
                        <a:pt x="405" y="90"/>
                      </a:cubicBezTo>
                      <a:lnTo>
                        <a:pt x="402" y="89"/>
                      </a:lnTo>
                      <a:lnTo>
                        <a:pt x="402" y="163"/>
                      </a:lnTo>
                      <a:cubicBezTo>
                        <a:pt x="400" y="163"/>
                        <a:pt x="400" y="164"/>
                        <a:pt x="400" y="165"/>
                      </a:cubicBezTo>
                      <a:lnTo>
                        <a:pt x="399" y="171"/>
                      </a:lnTo>
                      <a:cubicBezTo>
                        <a:pt x="399" y="173"/>
                        <a:pt x="400" y="174"/>
                        <a:pt x="400" y="176"/>
                      </a:cubicBezTo>
                      <a:lnTo>
                        <a:pt x="400" y="182"/>
                      </a:lnTo>
                      <a:cubicBezTo>
                        <a:pt x="400" y="184"/>
                        <a:pt x="399" y="185"/>
                        <a:pt x="398" y="187"/>
                      </a:cubicBezTo>
                      <a:lnTo>
                        <a:pt x="393" y="231"/>
                      </a:lnTo>
                      <a:cubicBezTo>
                        <a:pt x="396" y="236"/>
                        <a:pt x="414" y="236"/>
                        <a:pt x="417" y="231"/>
                      </a:cubicBezTo>
                      <a:lnTo>
                        <a:pt x="412" y="187"/>
                      </a:lnTo>
                      <a:cubicBezTo>
                        <a:pt x="412" y="185"/>
                        <a:pt x="411" y="184"/>
                        <a:pt x="411" y="182"/>
                      </a:cubicBezTo>
                      <a:lnTo>
                        <a:pt x="410" y="176"/>
                      </a:lnTo>
                      <a:cubicBezTo>
                        <a:pt x="410" y="174"/>
                        <a:pt x="412" y="174"/>
                        <a:pt x="411" y="171"/>
                      </a:cubicBezTo>
                      <a:lnTo>
                        <a:pt x="411" y="165"/>
                      </a:lnTo>
                      <a:cubicBezTo>
                        <a:pt x="411" y="164"/>
                        <a:pt x="410" y="163"/>
                        <a:pt x="409" y="163"/>
                      </a:cubicBezTo>
                      <a:lnTo>
                        <a:pt x="409" y="134"/>
                      </a:lnTo>
                      <a:cubicBezTo>
                        <a:pt x="417" y="135"/>
                        <a:pt x="425" y="137"/>
                        <a:pt x="433" y="138"/>
                      </a:cubicBezTo>
                      <a:close/>
                      <a:moveTo>
                        <a:pt x="206" y="187"/>
                      </a:moveTo>
                      <a:lnTo>
                        <a:pt x="201" y="188"/>
                      </a:lnTo>
                      <a:lnTo>
                        <a:pt x="217" y="267"/>
                      </a:lnTo>
                      <a:lnTo>
                        <a:pt x="221" y="266"/>
                      </a:lnTo>
                      <a:lnTo>
                        <a:pt x="220" y="262"/>
                      </a:lnTo>
                      <a:lnTo>
                        <a:pt x="224" y="261"/>
                      </a:lnTo>
                      <a:lnTo>
                        <a:pt x="224" y="257"/>
                      </a:lnTo>
                      <a:lnTo>
                        <a:pt x="228" y="256"/>
                      </a:lnTo>
                      <a:lnTo>
                        <a:pt x="227" y="252"/>
                      </a:lnTo>
                      <a:lnTo>
                        <a:pt x="231" y="251"/>
                      </a:lnTo>
                      <a:lnTo>
                        <a:pt x="231" y="247"/>
                      </a:lnTo>
                      <a:lnTo>
                        <a:pt x="235" y="246"/>
                      </a:lnTo>
                      <a:lnTo>
                        <a:pt x="236" y="253"/>
                      </a:lnTo>
                      <a:lnTo>
                        <a:pt x="240" y="253"/>
                      </a:lnTo>
                      <a:lnTo>
                        <a:pt x="241" y="260"/>
                      </a:lnTo>
                      <a:lnTo>
                        <a:pt x="245" y="260"/>
                      </a:lnTo>
                      <a:lnTo>
                        <a:pt x="246" y="267"/>
                      </a:lnTo>
                      <a:lnTo>
                        <a:pt x="250" y="266"/>
                      </a:lnTo>
                      <a:lnTo>
                        <a:pt x="251" y="274"/>
                      </a:lnTo>
                      <a:lnTo>
                        <a:pt x="254" y="273"/>
                      </a:lnTo>
                      <a:lnTo>
                        <a:pt x="255" y="277"/>
                      </a:lnTo>
                      <a:lnTo>
                        <a:pt x="267" y="275"/>
                      </a:lnTo>
                      <a:lnTo>
                        <a:pt x="267" y="271"/>
                      </a:lnTo>
                      <a:lnTo>
                        <a:pt x="270" y="271"/>
                      </a:lnTo>
                      <a:lnTo>
                        <a:pt x="268" y="263"/>
                      </a:lnTo>
                      <a:lnTo>
                        <a:pt x="265" y="264"/>
                      </a:lnTo>
                      <a:lnTo>
                        <a:pt x="263" y="257"/>
                      </a:lnTo>
                      <a:lnTo>
                        <a:pt x="259" y="257"/>
                      </a:lnTo>
                      <a:lnTo>
                        <a:pt x="258" y="250"/>
                      </a:lnTo>
                      <a:lnTo>
                        <a:pt x="254" y="251"/>
                      </a:lnTo>
                      <a:lnTo>
                        <a:pt x="253" y="243"/>
                      </a:lnTo>
                      <a:lnTo>
                        <a:pt x="249" y="244"/>
                      </a:lnTo>
                      <a:lnTo>
                        <a:pt x="248" y="240"/>
                      </a:lnTo>
                      <a:lnTo>
                        <a:pt x="272" y="235"/>
                      </a:lnTo>
                      <a:lnTo>
                        <a:pt x="271" y="232"/>
                      </a:lnTo>
                      <a:lnTo>
                        <a:pt x="267" y="233"/>
                      </a:lnTo>
                      <a:lnTo>
                        <a:pt x="267" y="228"/>
                      </a:lnTo>
                      <a:lnTo>
                        <a:pt x="262" y="229"/>
                      </a:lnTo>
                      <a:lnTo>
                        <a:pt x="262" y="225"/>
                      </a:lnTo>
                      <a:lnTo>
                        <a:pt x="257" y="226"/>
                      </a:lnTo>
                      <a:lnTo>
                        <a:pt x="256" y="221"/>
                      </a:lnTo>
                      <a:lnTo>
                        <a:pt x="252" y="222"/>
                      </a:lnTo>
                      <a:lnTo>
                        <a:pt x="251" y="218"/>
                      </a:lnTo>
                      <a:lnTo>
                        <a:pt x="247" y="219"/>
                      </a:lnTo>
                      <a:lnTo>
                        <a:pt x="246" y="215"/>
                      </a:lnTo>
                      <a:lnTo>
                        <a:pt x="242" y="215"/>
                      </a:lnTo>
                      <a:lnTo>
                        <a:pt x="241" y="211"/>
                      </a:lnTo>
                      <a:lnTo>
                        <a:pt x="237" y="212"/>
                      </a:lnTo>
                      <a:lnTo>
                        <a:pt x="236" y="208"/>
                      </a:lnTo>
                      <a:lnTo>
                        <a:pt x="232" y="208"/>
                      </a:lnTo>
                      <a:lnTo>
                        <a:pt x="231" y="204"/>
                      </a:lnTo>
                      <a:lnTo>
                        <a:pt x="227" y="205"/>
                      </a:lnTo>
                      <a:lnTo>
                        <a:pt x="226" y="201"/>
                      </a:lnTo>
                      <a:lnTo>
                        <a:pt x="221" y="202"/>
                      </a:lnTo>
                      <a:lnTo>
                        <a:pt x="221" y="197"/>
                      </a:lnTo>
                      <a:lnTo>
                        <a:pt x="216" y="198"/>
                      </a:lnTo>
                      <a:lnTo>
                        <a:pt x="215" y="194"/>
                      </a:lnTo>
                      <a:lnTo>
                        <a:pt x="211" y="195"/>
                      </a:lnTo>
                      <a:lnTo>
                        <a:pt x="210" y="190"/>
                      </a:lnTo>
                      <a:lnTo>
                        <a:pt x="207" y="191"/>
                      </a:lnTo>
                      <a:lnTo>
                        <a:pt x="206" y="187"/>
                      </a:lnTo>
                      <a:close/>
                      <a:moveTo>
                        <a:pt x="40" y="141"/>
                      </a:moveTo>
                      <a:lnTo>
                        <a:pt x="297" y="141"/>
                      </a:lnTo>
                      <a:lnTo>
                        <a:pt x="297" y="292"/>
                      </a:lnTo>
                      <a:lnTo>
                        <a:pt x="40" y="292"/>
                      </a:lnTo>
                      <a:lnTo>
                        <a:pt x="40" y="141"/>
                      </a:ln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nvGrpSpPr>
              <p:cNvPr id="25" name="组合 24">
                <a:extLst>
                  <a:ext uri="{FF2B5EF4-FFF2-40B4-BE49-F238E27FC236}">
                    <a16:creationId xmlns="" xmlns:a16="http://schemas.microsoft.com/office/drawing/2014/main" id="{EDE772D3-C617-4E93-B7A3-A606D04292F8}"/>
                  </a:ext>
                </a:extLst>
              </p:cNvPr>
              <p:cNvGrpSpPr/>
              <p:nvPr/>
            </p:nvGrpSpPr>
            <p:grpSpPr>
              <a:xfrm>
                <a:off x="10823599" y="577955"/>
                <a:ext cx="368108" cy="382389"/>
                <a:chOff x="10486350" y="391614"/>
                <a:chExt cx="421373" cy="437973"/>
              </a:xfrm>
            </p:grpSpPr>
            <p:sp>
              <p:nvSpPr>
                <p:cNvPr id="26" name="Oval 13">
                  <a:extLst>
                    <a:ext uri="{FF2B5EF4-FFF2-40B4-BE49-F238E27FC236}">
                      <a16:creationId xmlns="" xmlns:a16="http://schemas.microsoft.com/office/drawing/2014/main" id="{2F189F4C-BA54-45A4-9862-7045F21F7A3B}"/>
                    </a:ext>
                  </a:extLst>
                </p:cNvPr>
                <p:cNvSpPr/>
                <p:nvPr/>
              </p:nvSpPr>
              <p:spPr>
                <a:xfrm>
                  <a:off x="10486350" y="391614"/>
                  <a:ext cx="421373" cy="437973"/>
                </a:xfrm>
                <a:prstGeom prst="ellipse">
                  <a:avLst/>
                </a:prstGeom>
                <a:solidFill>
                  <a:srgbClr val="858585"/>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27" name="Freeform 15">
                  <a:extLst>
                    <a:ext uri="{FF2B5EF4-FFF2-40B4-BE49-F238E27FC236}">
                      <a16:creationId xmlns="" xmlns:a16="http://schemas.microsoft.com/office/drawing/2014/main" id="{17E2950D-1240-486B-84EF-65DB9100A6D5}"/>
                    </a:ext>
                  </a:extLst>
                </p:cNvPr>
                <p:cNvSpPr>
                  <a:spLocks noEditPoints="1"/>
                </p:cNvSpPr>
                <p:nvPr/>
              </p:nvSpPr>
              <p:spPr>
                <a:xfrm>
                  <a:off x="10532318" y="455458"/>
                  <a:ext cx="334545" cy="293685"/>
                </a:xfrm>
                <a:custGeom>
                  <a:avLst/>
                  <a:gdLst/>
                  <a:ahLst/>
                  <a:cxnLst>
                    <a:cxn ang="0">
                      <a:pos x="234329" y="182499"/>
                    </a:cxn>
                    <a:cxn ang="0">
                      <a:pos x="184958" y="182499"/>
                    </a:cxn>
                    <a:cxn ang="0">
                      <a:pos x="184958" y="233874"/>
                    </a:cxn>
                    <a:cxn ang="0">
                      <a:pos x="148850" y="233874"/>
                    </a:cxn>
                    <a:cxn ang="0">
                      <a:pos x="148850" y="182499"/>
                    </a:cxn>
                    <a:cxn ang="0">
                      <a:pos x="99479" y="182499"/>
                    </a:cxn>
                    <a:cxn ang="0">
                      <a:pos x="99479" y="144925"/>
                    </a:cxn>
                    <a:cxn ang="0">
                      <a:pos x="148850" y="144925"/>
                    </a:cxn>
                    <a:cxn ang="0">
                      <a:pos x="148850" y="93550"/>
                    </a:cxn>
                    <a:cxn ang="0">
                      <a:pos x="184958" y="93550"/>
                    </a:cxn>
                    <a:cxn ang="0">
                      <a:pos x="184958" y="144925"/>
                    </a:cxn>
                    <a:cxn ang="0">
                      <a:pos x="234329" y="144925"/>
                    </a:cxn>
                    <a:cxn ang="0">
                      <a:pos x="234329" y="182499"/>
                    </a:cxn>
                    <a:cxn ang="0">
                      <a:pos x="307280" y="94317"/>
                    </a:cxn>
                    <a:cxn ang="0">
                      <a:pos x="167273" y="69779"/>
                    </a:cxn>
                    <a:cxn ang="0">
                      <a:pos x="27265" y="94317"/>
                    </a:cxn>
                    <a:cxn ang="0">
                      <a:pos x="167273" y="293685"/>
                    </a:cxn>
                    <a:cxn ang="0">
                      <a:pos x="307280" y="94317"/>
                    </a:cxn>
                  </a:cxnLst>
                  <a:rect l="0" t="0" r="0" b="0"/>
                  <a:pathLst>
                    <a:path w="454" h="383">
                      <a:moveTo>
                        <a:pt x="318" y="238"/>
                      </a:moveTo>
                      <a:lnTo>
                        <a:pt x="251" y="238"/>
                      </a:lnTo>
                      <a:lnTo>
                        <a:pt x="251" y="305"/>
                      </a:lnTo>
                      <a:lnTo>
                        <a:pt x="202" y="305"/>
                      </a:lnTo>
                      <a:lnTo>
                        <a:pt x="202" y="238"/>
                      </a:lnTo>
                      <a:lnTo>
                        <a:pt x="135" y="238"/>
                      </a:lnTo>
                      <a:lnTo>
                        <a:pt x="135" y="189"/>
                      </a:lnTo>
                      <a:lnTo>
                        <a:pt x="202" y="189"/>
                      </a:lnTo>
                      <a:lnTo>
                        <a:pt x="202" y="122"/>
                      </a:lnTo>
                      <a:lnTo>
                        <a:pt x="251" y="122"/>
                      </a:lnTo>
                      <a:lnTo>
                        <a:pt x="251" y="189"/>
                      </a:lnTo>
                      <a:lnTo>
                        <a:pt x="318" y="189"/>
                      </a:lnTo>
                      <a:lnTo>
                        <a:pt x="318" y="238"/>
                      </a:lnTo>
                      <a:close/>
                      <a:moveTo>
                        <a:pt x="417" y="123"/>
                      </a:moveTo>
                      <a:cubicBezTo>
                        <a:pt x="384" y="0"/>
                        <a:pt x="249" y="77"/>
                        <a:pt x="227" y="91"/>
                      </a:cubicBezTo>
                      <a:cubicBezTo>
                        <a:pt x="204" y="77"/>
                        <a:pt x="69" y="1"/>
                        <a:pt x="37" y="123"/>
                      </a:cubicBezTo>
                      <a:cubicBezTo>
                        <a:pt x="0" y="265"/>
                        <a:pt x="226" y="382"/>
                        <a:pt x="227" y="383"/>
                      </a:cubicBezTo>
                      <a:cubicBezTo>
                        <a:pt x="227" y="383"/>
                        <a:pt x="454" y="263"/>
                        <a:pt x="417" y="123"/>
                      </a:cubicBez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nvGrpSpPr>
              <p:cNvPr id="31" name="组合 30">
                <a:extLst>
                  <a:ext uri="{FF2B5EF4-FFF2-40B4-BE49-F238E27FC236}">
                    <a16:creationId xmlns="" xmlns:a16="http://schemas.microsoft.com/office/drawing/2014/main" id="{96699630-266A-4CAD-B49F-9B7E0B518B31}"/>
                  </a:ext>
                </a:extLst>
              </p:cNvPr>
              <p:cNvGrpSpPr/>
              <p:nvPr/>
            </p:nvGrpSpPr>
            <p:grpSpPr>
              <a:xfrm>
                <a:off x="9676434" y="577955"/>
                <a:ext cx="366522" cy="382389"/>
                <a:chOff x="9338428" y="391614"/>
                <a:chExt cx="420096" cy="437973"/>
              </a:xfrm>
            </p:grpSpPr>
            <p:sp>
              <p:nvSpPr>
                <p:cNvPr id="32" name="Oval 12">
                  <a:extLst>
                    <a:ext uri="{FF2B5EF4-FFF2-40B4-BE49-F238E27FC236}">
                      <a16:creationId xmlns="" xmlns:a16="http://schemas.microsoft.com/office/drawing/2014/main" id="{F38E3F48-55B1-421F-9CC0-A9C79CF923E7}"/>
                    </a:ext>
                  </a:extLst>
                </p:cNvPr>
                <p:cNvSpPr/>
                <p:nvPr/>
              </p:nvSpPr>
              <p:spPr>
                <a:xfrm>
                  <a:off x="9338428" y="391614"/>
                  <a:ext cx="420096" cy="437973"/>
                </a:xfrm>
                <a:prstGeom prst="ellipse">
                  <a:avLst/>
                </a:prstGeom>
                <a:solidFill>
                  <a:srgbClr val="FDB402"/>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33" name="Freeform 19">
                  <a:extLst>
                    <a:ext uri="{FF2B5EF4-FFF2-40B4-BE49-F238E27FC236}">
                      <a16:creationId xmlns="" xmlns:a16="http://schemas.microsoft.com/office/drawing/2014/main" id="{F9E38022-4EEC-44AD-914E-E332446E739C}"/>
                    </a:ext>
                  </a:extLst>
                </p:cNvPr>
                <p:cNvSpPr>
                  <a:spLocks noEditPoints="1"/>
                </p:cNvSpPr>
                <p:nvPr/>
              </p:nvSpPr>
              <p:spPr>
                <a:xfrm>
                  <a:off x="9398442" y="495042"/>
                  <a:ext cx="315391" cy="277085"/>
                </a:xfrm>
                <a:custGeom>
                  <a:avLst/>
                  <a:gdLst/>
                  <a:ahLst/>
                  <a:cxnLst>
                    <a:cxn ang="0">
                      <a:pos x="165064" y="270177"/>
                    </a:cxn>
                    <a:cxn ang="0">
                      <a:pos x="307285" y="80593"/>
                    </a:cxn>
                    <a:cxn ang="0">
                      <a:pos x="298442" y="76755"/>
                    </a:cxn>
                    <a:cxn ang="0">
                      <a:pos x="212226" y="77522"/>
                    </a:cxn>
                    <a:cxn ang="0">
                      <a:pos x="165064" y="270177"/>
                    </a:cxn>
                    <a:cxn ang="0">
                      <a:pos x="310233" y="80593"/>
                    </a:cxn>
                    <a:cxn ang="0">
                      <a:pos x="310233" y="80593"/>
                    </a:cxn>
                    <a:cxn ang="0">
                      <a:pos x="5158" y="79057"/>
                    </a:cxn>
                    <a:cxn ang="0">
                      <a:pos x="146642" y="267107"/>
                    </a:cxn>
                    <a:cxn ang="0">
                      <a:pos x="100955" y="76755"/>
                    </a:cxn>
                    <a:cxn ang="0">
                      <a:pos x="16949" y="77522"/>
                    </a:cxn>
                    <a:cxn ang="0">
                      <a:pos x="5158" y="79057"/>
                    </a:cxn>
                    <a:cxn ang="0">
                      <a:pos x="145905" y="270945"/>
                    </a:cxn>
                    <a:cxn ang="0">
                      <a:pos x="145905" y="270945"/>
                    </a:cxn>
                    <a:cxn ang="0">
                      <a:pos x="156222" y="271712"/>
                    </a:cxn>
                    <a:cxn ang="0">
                      <a:pos x="204857" y="77522"/>
                    </a:cxn>
                    <a:cxn ang="0">
                      <a:pos x="202646" y="80593"/>
                    </a:cxn>
                    <a:cxn ang="0">
                      <a:pos x="108324" y="77522"/>
                    </a:cxn>
                    <a:cxn ang="0">
                      <a:pos x="156222" y="271712"/>
                    </a:cxn>
                    <a:cxn ang="0">
                      <a:pos x="220332" y="69847"/>
                    </a:cxn>
                    <a:cxn ang="0">
                      <a:pos x="313917" y="69847"/>
                    </a:cxn>
                    <a:cxn ang="0">
                      <a:pos x="259387" y="768"/>
                    </a:cxn>
                    <a:cxn ang="0">
                      <a:pos x="220332" y="69847"/>
                    </a:cxn>
                    <a:cxn ang="0">
                      <a:pos x="0" y="68312"/>
                    </a:cxn>
                    <a:cxn ang="0">
                      <a:pos x="92112" y="69847"/>
                    </a:cxn>
                    <a:cxn ang="0">
                      <a:pos x="54530" y="0"/>
                    </a:cxn>
                    <a:cxn ang="0">
                      <a:pos x="0" y="68312"/>
                    </a:cxn>
                    <a:cxn ang="0">
                      <a:pos x="109060" y="69847"/>
                    </a:cxn>
                    <a:cxn ang="0">
                      <a:pos x="203383" y="69079"/>
                    </a:cxn>
                    <a:cxn ang="0">
                      <a:pos x="155485" y="1535"/>
                    </a:cxn>
                    <a:cxn ang="0">
                      <a:pos x="109060" y="69847"/>
                    </a:cxn>
                    <a:cxn ang="0">
                      <a:pos x="101691" y="71382"/>
                    </a:cxn>
                    <a:cxn ang="0">
                      <a:pos x="148853" y="768"/>
                    </a:cxn>
                    <a:cxn ang="0">
                      <a:pos x="61162" y="1535"/>
                    </a:cxn>
                    <a:cxn ang="0">
                      <a:pos x="101691" y="71382"/>
                    </a:cxn>
                    <a:cxn ang="0">
                      <a:pos x="212963" y="71382"/>
                    </a:cxn>
                    <a:cxn ang="0">
                      <a:pos x="250544" y="768"/>
                    </a:cxn>
                    <a:cxn ang="0">
                      <a:pos x="165801" y="2303"/>
                    </a:cxn>
                    <a:cxn ang="0">
                      <a:pos x="212963" y="71382"/>
                    </a:cxn>
                  </a:cxnLst>
                  <a:rect l="0" t="0" r="0" b="0"/>
                  <a:pathLst>
                    <a:path w="428" h="361">
                      <a:moveTo>
                        <a:pt x="224" y="352"/>
                      </a:moveTo>
                      <a:lnTo>
                        <a:pt x="417" y="105"/>
                      </a:lnTo>
                      <a:cubicBezTo>
                        <a:pt x="412" y="102"/>
                        <a:pt x="413" y="100"/>
                        <a:pt x="405" y="100"/>
                      </a:cubicBezTo>
                      <a:lnTo>
                        <a:pt x="288" y="101"/>
                      </a:lnTo>
                      <a:lnTo>
                        <a:pt x="224" y="352"/>
                      </a:lnTo>
                      <a:close/>
                      <a:moveTo>
                        <a:pt x="421" y="105"/>
                      </a:moveTo>
                      <a:cubicBezTo>
                        <a:pt x="428" y="97"/>
                        <a:pt x="414" y="113"/>
                        <a:pt x="421" y="105"/>
                      </a:cubicBezTo>
                      <a:close/>
                      <a:moveTo>
                        <a:pt x="7" y="103"/>
                      </a:moveTo>
                      <a:lnTo>
                        <a:pt x="199" y="348"/>
                      </a:lnTo>
                      <a:lnTo>
                        <a:pt x="137" y="100"/>
                      </a:lnTo>
                      <a:lnTo>
                        <a:pt x="23" y="101"/>
                      </a:lnTo>
                      <a:lnTo>
                        <a:pt x="7" y="103"/>
                      </a:lnTo>
                      <a:close/>
                      <a:moveTo>
                        <a:pt x="198" y="353"/>
                      </a:moveTo>
                      <a:cubicBezTo>
                        <a:pt x="205" y="361"/>
                        <a:pt x="191" y="345"/>
                        <a:pt x="198" y="353"/>
                      </a:cubicBezTo>
                      <a:close/>
                      <a:moveTo>
                        <a:pt x="212" y="354"/>
                      </a:moveTo>
                      <a:lnTo>
                        <a:pt x="278" y="101"/>
                      </a:lnTo>
                      <a:lnTo>
                        <a:pt x="275" y="105"/>
                      </a:lnTo>
                      <a:lnTo>
                        <a:pt x="147" y="101"/>
                      </a:lnTo>
                      <a:lnTo>
                        <a:pt x="212" y="354"/>
                      </a:lnTo>
                      <a:close/>
                      <a:moveTo>
                        <a:pt x="299" y="91"/>
                      </a:moveTo>
                      <a:lnTo>
                        <a:pt x="426" y="91"/>
                      </a:lnTo>
                      <a:lnTo>
                        <a:pt x="352" y="1"/>
                      </a:lnTo>
                      <a:lnTo>
                        <a:pt x="299" y="91"/>
                      </a:lnTo>
                      <a:close/>
                      <a:moveTo>
                        <a:pt x="0" y="89"/>
                      </a:moveTo>
                      <a:lnTo>
                        <a:pt x="125" y="91"/>
                      </a:lnTo>
                      <a:lnTo>
                        <a:pt x="74" y="0"/>
                      </a:lnTo>
                      <a:lnTo>
                        <a:pt x="0" y="89"/>
                      </a:lnTo>
                      <a:close/>
                      <a:moveTo>
                        <a:pt x="148" y="91"/>
                      </a:moveTo>
                      <a:lnTo>
                        <a:pt x="276" y="90"/>
                      </a:lnTo>
                      <a:lnTo>
                        <a:pt x="211" y="2"/>
                      </a:lnTo>
                      <a:lnTo>
                        <a:pt x="148" y="91"/>
                      </a:lnTo>
                      <a:close/>
                      <a:moveTo>
                        <a:pt x="138" y="93"/>
                      </a:moveTo>
                      <a:lnTo>
                        <a:pt x="202" y="1"/>
                      </a:lnTo>
                      <a:lnTo>
                        <a:pt x="83" y="2"/>
                      </a:lnTo>
                      <a:lnTo>
                        <a:pt x="138" y="93"/>
                      </a:lnTo>
                      <a:close/>
                      <a:moveTo>
                        <a:pt x="289" y="93"/>
                      </a:moveTo>
                      <a:lnTo>
                        <a:pt x="340" y="1"/>
                      </a:lnTo>
                      <a:lnTo>
                        <a:pt x="225" y="3"/>
                      </a:lnTo>
                      <a:lnTo>
                        <a:pt x="289" y="93"/>
                      </a:ln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cxnSp>
          <p:nvCxnSpPr>
            <p:cNvPr id="4" name="直接连接符 3">
              <a:extLst>
                <a:ext uri="{FF2B5EF4-FFF2-40B4-BE49-F238E27FC236}">
                  <a16:creationId xmlns="" xmlns:a16="http://schemas.microsoft.com/office/drawing/2014/main" id="{6FD08865-C378-4B20-8EA7-0F026FB4E179}"/>
                </a:ext>
              </a:extLst>
            </p:cNvPr>
            <p:cNvCxnSpPr/>
            <p:nvPr/>
          </p:nvCxnSpPr>
          <p:spPr>
            <a:xfrm>
              <a:off x="1762699" y="1002621"/>
              <a:ext cx="10429301" cy="0"/>
            </a:xfrm>
            <a:prstGeom prst="line">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
        <p:nvSpPr>
          <p:cNvPr id="3" name="TextBox 2"/>
          <p:cNvSpPr txBox="1"/>
          <p:nvPr/>
        </p:nvSpPr>
        <p:spPr>
          <a:xfrm>
            <a:off x="6659246" y="319757"/>
            <a:ext cx="733892" cy="307777"/>
          </a:xfrm>
          <a:prstGeom prst="rect">
            <a:avLst/>
          </a:prstGeom>
          <a:noFill/>
        </p:spPr>
        <p:txBody>
          <a:bodyPr wrap="square" rtlCol="0">
            <a:spAutoFit/>
          </a:bodyPr>
          <a:lstStyle/>
          <a:p>
            <a:r>
              <a:rPr lang="zh-CN" altLang="en-US" sz="1400" b="1" dirty="0" smtClean="0"/>
              <a:t>智能</a:t>
            </a:r>
            <a:endParaRPr lang="zh-CN" altLang="en-US" sz="1400" b="1" dirty="0"/>
          </a:p>
        </p:txBody>
      </p:sp>
      <p:sp>
        <p:nvSpPr>
          <p:cNvPr id="35" name="TextBox 34"/>
          <p:cNvSpPr txBox="1"/>
          <p:nvPr/>
        </p:nvSpPr>
        <p:spPr>
          <a:xfrm>
            <a:off x="7545538" y="319757"/>
            <a:ext cx="733892" cy="307777"/>
          </a:xfrm>
          <a:prstGeom prst="rect">
            <a:avLst/>
          </a:prstGeom>
          <a:noFill/>
        </p:spPr>
        <p:txBody>
          <a:bodyPr wrap="square" rtlCol="0">
            <a:spAutoFit/>
          </a:bodyPr>
          <a:lstStyle/>
          <a:p>
            <a:r>
              <a:rPr lang="zh-CN" altLang="en-US" sz="1400" b="1" dirty="0"/>
              <a:t>高效</a:t>
            </a:r>
          </a:p>
        </p:txBody>
      </p:sp>
      <p:sp>
        <p:nvSpPr>
          <p:cNvPr id="36" name="TextBox 35"/>
          <p:cNvSpPr txBox="1"/>
          <p:nvPr/>
        </p:nvSpPr>
        <p:spPr>
          <a:xfrm>
            <a:off x="8414842" y="329733"/>
            <a:ext cx="733892" cy="307777"/>
          </a:xfrm>
          <a:prstGeom prst="rect">
            <a:avLst/>
          </a:prstGeom>
          <a:noFill/>
        </p:spPr>
        <p:txBody>
          <a:bodyPr wrap="square" rtlCol="0">
            <a:spAutoFit/>
          </a:bodyPr>
          <a:lstStyle/>
          <a:p>
            <a:r>
              <a:rPr lang="zh-CN" altLang="en-US" sz="1400" b="1" dirty="0" smtClean="0"/>
              <a:t>成本</a:t>
            </a:r>
            <a:endParaRPr lang="zh-CN" altLang="en-US" sz="1400" b="1" dirty="0"/>
          </a:p>
        </p:txBody>
      </p:sp>
      <p:sp>
        <p:nvSpPr>
          <p:cNvPr id="6" name="矩形 5"/>
          <p:cNvSpPr/>
          <p:nvPr/>
        </p:nvSpPr>
        <p:spPr>
          <a:xfrm>
            <a:off x="1257300" y="139096"/>
            <a:ext cx="3451586" cy="461665"/>
          </a:xfrm>
          <a:prstGeom prst="rect">
            <a:avLst/>
          </a:prstGeom>
        </p:spPr>
        <p:txBody>
          <a:bodyPr wrap="none">
            <a:spAutoFit/>
          </a:bodyPr>
          <a:lstStyle/>
          <a:p>
            <a:r>
              <a:rPr lang="zh-CN" altLang="en-US" sz="2400" dirty="0" smtClean="0"/>
              <a:t>五</a:t>
            </a:r>
            <a:r>
              <a:rPr lang="zh-CN" altLang="zh-CN" sz="2400" dirty="0" smtClean="0"/>
              <a:t>、</a:t>
            </a:r>
            <a:r>
              <a:rPr lang="en-US" altLang="zh-CN" sz="2400" dirty="0"/>
              <a:t>BDS</a:t>
            </a:r>
            <a:r>
              <a:rPr lang="zh-CN" altLang="zh-CN" sz="2400" dirty="0"/>
              <a:t>的应用与产业化</a:t>
            </a:r>
          </a:p>
        </p:txBody>
      </p:sp>
      <p:sp>
        <p:nvSpPr>
          <p:cNvPr id="7" name="矩形 6"/>
          <p:cNvSpPr/>
          <p:nvPr/>
        </p:nvSpPr>
        <p:spPr>
          <a:xfrm>
            <a:off x="4003441" y="1275606"/>
            <a:ext cx="4579623" cy="3323987"/>
          </a:xfrm>
          <a:prstGeom prst="rect">
            <a:avLst/>
          </a:prstGeom>
        </p:spPr>
        <p:txBody>
          <a:bodyPr wrap="square">
            <a:spAutoFit/>
          </a:bodyPr>
          <a:lstStyle/>
          <a:p>
            <a:pPr>
              <a:lnSpc>
                <a:spcPct val="150000"/>
              </a:lnSpc>
            </a:pPr>
            <a:r>
              <a:rPr lang="en-US" altLang="zh-CN" sz="2000" dirty="0"/>
              <a:t>1.</a:t>
            </a:r>
            <a:r>
              <a:rPr lang="zh-CN" altLang="zh-CN" sz="2000" dirty="0"/>
              <a:t>交通运输</a:t>
            </a:r>
            <a:r>
              <a:rPr lang="zh-CN" altLang="zh-CN" sz="2000" dirty="0" smtClean="0"/>
              <a:t>方面</a:t>
            </a:r>
            <a:endParaRPr lang="en-US" altLang="zh-CN" sz="2000" dirty="0" smtClean="0"/>
          </a:p>
          <a:p>
            <a:pPr>
              <a:lnSpc>
                <a:spcPct val="150000"/>
              </a:lnSpc>
            </a:pPr>
            <a:r>
              <a:rPr lang="zh-CN" altLang="zh-CN" sz="2000" dirty="0"/>
              <a:t>主要包括陆地应用，如车辆自主导航、车辆跟踪监控、车辆智能信息系统、车联网应用、铁路运营监控等；航海应用，如远洋运输、内河航运、船舶停泊与入坞等；航空应用，如航路导航、机场场面监控、精密进近等。</a:t>
            </a:r>
            <a:endParaRPr lang="zh-CN" altLang="en-US" sz="2000" dirty="0"/>
          </a:p>
        </p:txBody>
      </p:sp>
      <p:pic>
        <p:nvPicPr>
          <p:cNvPr id="28" name="Picture 2" descr="https://img1.baidu.com/it/u=2296225843,769310700&amp;fm=253&amp;fmt=auto&amp;app=138&amp;f=JPEG?w=900&amp;h=50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504" y="1995686"/>
            <a:ext cx="3887877" cy="215993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69674386"/>
      </p:ext>
    </p:extLst>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 xmlns:a16="http://schemas.microsoft.com/office/drawing/2014/main" id="{1495F301-5D58-44A0-870C-E58C0EABD36A}"/>
              </a:ext>
            </a:extLst>
          </p:cNvPr>
          <p:cNvGrpSpPr/>
          <p:nvPr/>
        </p:nvGrpSpPr>
        <p:grpSpPr>
          <a:xfrm>
            <a:off x="-10552" y="-10550"/>
            <a:ext cx="9154552" cy="762516"/>
            <a:chOff x="-14069" y="-14067"/>
            <a:chExt cx="12206069" cy="1016688"/>
          </a:xfrm>
        </p:grpSpPr>
        <p:grpSp>
          <p:nvGrpSpPr>
            <p:cNvPr id="16" name="组合 15"/>
            <p:cNvGrpSpPr/>
            <p:nvPr/>
          </p:nvGrpSpPr>
          <p:grpSpPr>
            <a:xfrm>
              <a:off x="-14069" y="-14067"/>
              <a:ext cx="1690469" cy="1016688"/>
              <a:chOff x="-14069" y="-14068"/>
              <a:chExt cx="8860302" cy="6886134"/>
            </a:xfrm>
          </p:grpSpPr>
          <p:sp>
            <p:nvSpPr>
              <p:cNvPr id="17" name="直角三角形 16"/>
              <p:cNvSpPr/>
              <p:nvPr/>
            </p:nvSpPr>
            <p:spPr>
              <a:xfrm rot="5400000">
                <a:off x="-1740877" y="1740877"/>
                <a:ext cx="6858000" cy="3376246"/>
              </a:xfrm>
              <a:prstGeom prst="r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任意多边形 17"/>
              <p:cNvSpPr/>
              <p:nvPr/>
            </p:nvSpPr>
            <p:spPr>
              <a:xfrm>
                <a:off x="-14069" y="-2"/>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FDB4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2712719" y="-14068"/>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E635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 name="组合 1">
              <a:extLst>
                <a:ext uri="{FF2B5EF4-FFF2-40B4-BE49-F238E27FC236}">
                  <a16:creationId xmlns="" xmlns:a16="http://schemas.microsoft.com/office/drawing/2014/main" id="{F16F4591-60E9-4C9B-AF90-257FD1CF5AAD}"/>
                </a:ext>
              </a:extLst>
            </p:cNvPr>
            <p:cNvGrpSpPr/>
            <p:nvPr/>
          </p:nvGrpSpPr>
          <p:grpSpPr>
            <a:xfrm>
              <a:off x="8510887" y="453634"/>
              <a:ext cx="2671958" cy="382389"/>
              <a:chOff x="8519749" y="577955"/>
              <a:chExt cx="2671958" cy="382389"/>
            </a:xfrm>
          </p:grpSpPr>
          <p:grpSp>
            <p:nvGrpSpPr>
              <p:cNvPr id="22" name="组合 21">
                <a:extLst>
                  <a:ext uri="{FF2B5EF4-FFF2-40B4-BE49-F238E27FC236}">
                    <a16:creationId xmlns="" xmlns:a16="http://schemas.microsoft.com/office/drawing/2014/main" id="{3572C76C-95D1-4FF5-BB80-B735C985DE2B}"/>
                  </a:ext>
                </a:extLst>
              </p:cNvPr>
              <p:cNvGrpSpPr/>
              <p:nvPr/>
            </p:nvGrpSpPr>
            <p:grpSpPr>
              <a:xfrm>
                <a:off x="8519749" y="577955"/>
                <a:ext cx="368108" cy="382389"/>
                <a:chOff x="8181567" y="391614"/>
                <a:chExt cx="420096" cy="437973"/>
              </a:xfrm>
            </p:grpSpPr>
            <p:sp>
              <p:nvSpPr>
                <p:cNvPr id="23" name="Oval 11">
                  <a:extLst>
                    <a:ext uri="{FF2B5EF4-FFF2-40B4-BE49-F238E27FC236}">
                      <a16:creationId xmlns="" xmlns:a16="http://schemas.microsoft.com/office/drawing/2014/main" id="{B2E6A8A3-322E-4A52-8E71-C45B316F5C18}"/>
                    </a:ext>
                  </a:extLst>
                </p:cNvPr>
                <p:cNvSpPr/>
                <p:nvPr/>
              </p:nvSpPr>
              <p:spPr>
                <a:xfrm>
                  <a:off x="8181567" y="391614"/>
                  <a:ext cx="420096" cy="437973"/>
                </a:xfrm>
                <a:prstGeom prst="ellipse">
                  <a:avLst/>
                </a:prstGeom>
                <a:solidFill>
                  <a:srgbClr val="E6353F"/>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24" name="Freeform 14">
                  <a:extLst>
                    <a:ext uri="{FF2B5EF4-FFF2-40B4-BE49-F238E27FC236}">
                      <a16:creationId xmlns="" xmlns:a16="http://schemas.microsoft.com/office/drawing/2014/main" id="{205D0928-C677-4B0B-ABE9-E66BCB8A8319}"/>
                    </a:ext>
                  </a:extLst>
                </p:cNvPr>
                <p:cNvSpPr>
                  <a:spLocks noEditPoints="1"/>
                </p:cNvSpPr>
                <p:nvPr/>
              </p:nvSpPr>
              <p:spPr>
                <a:xfrm>
                  <a:off x="8254350" y="468227"/>
                  <a:ext cx="321776" cy="268147"/>
                </a:xfrm>
                <a:custGeom>
                  <a:avLst/>
                  <a:gdLst/>
                  <a:ahLst/>
                  <a:cxnLst>
                    <a:cxn ang="0">
                      <a:pos x="248143" y="256622"/>
                    </a:cxn>
                    <a:cxn ang="0">
                      <a:pos x="0" y="256622"/>
                    </a:cxn>
                    <a:cxn ang="0">
                      <a:pos x="128858" y="99115"/>
                    </a:cxn>
                    <a:cxn ang="0">
                      <a:pos x="123703" y="94505"/>
                    </a:cxn>
                    <a:cxn ang="0">
                      <a:pos x="234889" y="110639"/>
                    </a:cxn>
                    <a:cxn ang="0">
                      <a:pos x="13254" y="90663"/>
                    </a:cxn>
                    <a:cxn ang="0">
                      <a:pos x="88360" y="194387"/>
                    </a:cxn>
                    <a:cxn ang="0">
                      <a:pos x="41971" y="163654"/>
                    </a:cxn>
                    <a:cxn ang="0">
                      <a:pos x="41971" y="173642"/>
                    </a:cxn>
                    <a:cxn ang="0">
                      <a:pos x="134012" y="142909"/>
                    </a:cxn>
                    <a:cxn ang="0">
                      <a:pos x="41971" y="142909"/>
                    </a:cxn>
                    <a:cxn ang="0">
                      <a:pos x="134012" y="133689"/>
                    </a:cxn>
                    <a:cxn ang="0">
                      <a:pos x="237834" y="112176"/>
                    </a:cxn>
                    <a:cxn ang="0">
                      <a:pos x="237834" y="112176"/>
                    </a:cxn>
                    <a:cxn ang="0">
                      <a:pos x="238571" y="16903"/>
                    </a:cxn>
                    <a:cxn ang="0">
                      <a:pos x="145793" y="60698"/>
                    </a:cxn>
                    <a:cxn ang="0">
                      <a:pos x="251825" y="66845"/>
                    </a:cxn>
                    <a:cxn ang="0">
                      <a:pos x="161256" y="46100"/>
                    </a:cxn>
                    <a:cxn ang="0">
                      <a:pos x="254770" y="116786"/>
                    </a:cxn>
                    <a:cxn ang="0">
                      <a:pos x="291586" y="69918"/>
                    </a:cxn>
                    <a:cxn ang="0">
                      <a:pos x="301159" y="80675"/>
                    </a:cxn>
                    <a:cxn ang="0">
                      <a:pos x="296004" y="68381"/>
                    </a:cxn>
                    <a:cxn ang="0">
                      <a:pos x="293795" y="131384"/>
                    </a:cxn>
                    <a:cxn ang="0">
                      <a:pos x="293059" y="143678"/>
                    </a:cxn>
                    <a:cxn ang="0">
                      <a:pos x="303368" y="143678"/>
                    </a:cxn>
                    <a:cxn ang="0">
                      <a:pos x="302631" y="131384"/>
                    </a:cxn>
                    <a:cxn ang="0">
                      <a:pos x="301159" y="102956"/>
                    </a:cxn>
                    <a:cxn ang="0">
                      <a:pos x="148002" y="144446"/>
                    </a:cxn>
                    <a:cxn ang="0">
                      <a:pos x="161992" y="201302"/>
                    </a:cxn>
                    <a:cxn ang="0">
                      <a:pos x="167883" y="196692"/>
                    </a:cxn>
                    <a:cxn ang="0">
                      <a:pos x="170092" y="189777"/>
                    </a:cxn>
                    <a:cxn ang="0">
                      <a:pos x="176719" y="194387"/>
                    </a:cxn>
                    <a:cxn ang="0">
                      <a:pos x="181137" y="205144"/>
                    </a:cxn>
                    <a:cxn ang="0">
                      <a:pos x="187028" y="209754"/>
                    </a:cxn>
                    <a:cxn ang="0">
                      <a:pos x="196600" y="208217"/>
                    </a:cxn>
                    <a:cxn ang="0">
                      <a:pos x="195127" y="202839"/>
                    </a:cxn>
                    <a:cxn ang="0">
                      <a:pos x="189973" y="192082"/>
                    </a:cxn>
                    <a:cxn ang="0">
                      <a:pos x="183346" y="187472"/>
                    </a:cxn>
                    <a:cxn ang="0">
                      <a:pos x="199545" y="178252"/>
                    </a:cxn>
                    <a:cxn ang="0">
                      <a:pos x="192918" y="175947"/>
                    </a:cxn>
                    <a:cxn ang="0">
                      <a:pos x="188500" y="169801"/>
                    </a:cxn>
                    <a:cxn ang="0">
                      <a:pos x="181873" y="168264"/>
                    </a:cxn>
                    <a:cxn ang="0">
                      <a:pos x="177455" y="162118"/>
                    </a:cxn>
                    <a:cxn ang="0">
                      <a:pos x="170828" y="159813"/>
                    </a:cxn>
                    <a:cxn ang="0">
                      <a:pos x="166410" y="154434"/>
                    </a:cxn>
                    <a:cxn ang="0">
                      <a:pos x="159047" y="152129"/>
                    </a:cxn>
                    <a:cxn ang="0">
                      <a:pos x="154629" y="145983"/>
                    </a:cxn>
                    <a:cxn ang="0">
                      <a:pos x="29453" y="108334"/>
                    </a:cxn>
                    <a:cxn ang="0">
                      <a:pos x="29453" y="224352"/>
                    </a:cxn>
                  </a:cxnLst>
                  <a:rect l="0" t="0" r="0" b="0"/>
                  <a:pathLst>
                    <a:path w="437" h="349">
                      <a:moveTo>
                        <a:pt x="0" y="322"/>
                      </a:moveTo>
                      <a:lnTo>
                        <a:pt x="337" y="322"/>
                      </a:lnTo>
                      <a:lnTo>
                        <a:pt x="337" y="334"/>
                      </a:lnTo>
                      <a:cubicBezTo>
                        <a:pt x="337" y="342"/>
                        <a:pt x="331" y="349"/>
                        <a:pt x="323" y="349"/>
                      </a:cubicBezTo>
                      <a:lnTo>
                        <a:pt x="14" y="349"/>
                      </a:lnTo>
                      <a:cubicBezTo>
                        <a:pt x="6" y="349"/>
                        <a:pt x="0" y="342"/>
                        <a:pt x="0" y="334"/>
                      </a:cubicBezTo>
                      <a:lnTo>
                        <a:pt x="0" y="322"/>
                      </a:lnTo>
                      <a:close/>
                      <a:moveTo>
                        <a:pt x="168" y="123"/>
                      </a:moveTo>
                      <a:cubicBezTo>
                        <a:pt x="172" y="123"/>
                        <a:pt x="175" y="126"/>
                        <a:pt x="175" y="129"/>
                      </a:cubicBezTo>
                      <a:cubicBezTo>
                        <a:pt x="175" y="133"/>
                        <a:pt x="172" y="135"/>
                        <a:pt x="168" y="135"/>
                      </a:cubicBezTo>
                      <a:cubicBezTo>
                        <a:pt x="165" y="135"/>
                        <a:pt x="162" y="133"/>
                        <a:pt x="162" y="129"/>
                      </a:cubicBezTo>
                      <a:cubicBezTo>
                        <a:pt x="162" y="126"/>
                        <a:pt x="165" y="123"/>
                        <a:pt x="168" y="123"/>
                      </a:cubicBezTo>
                      <a:close/>
                      <a:moveTo>
                        <a:pt x="18" y="118"/>
                      </a:moveTo>
                      <a:lnTo>
                        <a:pt x="208" y="118"/>
                      </a:lnTo>
                      <a:cubicBezTo>
                        <a:pt x="246" y="120"/>
                        <a:pt x="283" y="128"/>
                        <a:pt x="319" y="144"/>
                      </a:cubicBezTo>
                      <a:lnTo>
                        <a:pt x="319" y="315"/>
                      </a:lnTo>
                      <a:lnTo>
                        <a:pt x="18" y="315"/>
                      </a:lnTo>
                      <a:lnTo>
                        <a:pt x="18" y="118"/>
                      </a:lnTo>
                      <a:close/>
                      <a:moveTo>
                        <a:pt x="57" y="239"/>
                      </a:moveTo>
                      <a:lnTo>
                        <a:pt x="120" y="239"/>
                      </a:lnTo>
                      <a:lnTo>
                        <a:pt x="120" y="253"/>
                      </a:lnTo>
                      <a:lnTo>
                        <a:pt x="57" y="253"/>
                      </a:lnTo>
                      <a:lnTo>
                        <a:pt x="57" y="239"/>
                      </a:lnTo>
                      <a:close/>
                      <a:moveTo>
                        <a:pt x="57" y="213"/>
                      </a:moveTo>
                      <a:lnTo>
                        <a:pt x="182" y="213"/>
                      </a:lnTo>
                      <a:lnTo>
                        <a:pt x="182" y="226"/>
                      </a:lnTo>
                      <a:lnTo>
                        <a:pt x="57" y="226"/>
                      </a:lnTo>
                      <a:lnTo>
                        <a:pt x="57" y="213"/>
                      </a:lnTo>
                      <a:close/>
                      <a:moveTo>
                        <a:pt x="57" y="186"/>
                      </a:moveTo>
                      <a:lnTo>
                        <a:pt x="182" y="186"/>
                      </a:lnTo>
                      <a:lnTo>
                        <a:pt x="182" y="200"/>
                      </a:lnTo>
                      <a:lnTo>
                        <a:pt x="57" y="200"/>
                      </a:lnTo>
                      <a:lnTo>
                        <a:pt x="57" y="186"/>
                      </a:lnTo>
                      <a:close/>
                      <a:moveTo>
                        <a:pt x="57" y="160"/>
                      </a:moveTo>
                      <a:lnTo>
                        <a:pt x="182" y="160"/>
                      </a:lnTo>
                      <a:lnTo>
                        <a:pt x="182" y="174"/>
                      </a:lnTo>
                      <a:lnTo>
                        <a:pt x="57" y="174"/>
                      </a:lnTo>
                      <a:lnTo>
                        <a:pt x="57" y="160"/>
                      </a:lnTo>
                      <a:close/>
                      <a:moveTo>
                        <a:pt x="323" y="146"/>
                      </a:moveTo>
                      <a:cubicBezTo>
                        <a:pt x="328" y="148"/>
                        <a:pt x="339" y="154"/>
                        <a:pt x="342" y="156"/>
                      </a:cubicBezTo>
                      <a:cubicBezTo>
                        <a:pt x="350" y="161"/>
                        <a:pt x="330" y="164"/>
                        <a:pt x="323" y="165"/>
                      </a:cubicBezTo>
                      <a:lnTo>
                        <a:pt x="323" y="146"/>
                      </a:lnTo>
                      <a:close/>
                      <a:moveTo>
                        <a:pt x="396" y="91"/>
                      </a:moveTo>
                      <a:cubicBezTo>
                        <a:pt x="377" y="71"/>
                        <a:pt x="359" y="50"/>
                        <a:pt x="341" y="30"/>
                      </a:cubicBezTo>
                      <a:cubicBezTo>
                        <a:pt x="335" y="23"/>
                        <a:pt x="332" y="23"/>
                        <a:pt x="324" y="22"/>
                      </a:cubicBezTo>
                      <a:lnTo>
                        <a:pt x="133" y="1"/>
                      </a:lnTo>
                      <a:cubicBezTo>
                        <a:pt x="129" y="0"/>
                        <a:pt x="128" y="3"/>
                        <a:pt x="130" y="6"/>
                      </a:cubicBezTo>
                      <a:lnTo>
                        <a:pt x="198" y="79"/>
                      </a:lnTo>
                      <a:cubicBezTo>
                        <a:pt x="209" y="57"/>
                        <a:pt x="217" y="46"/>
                        <a:pt x="251" y="50"/>
                      </a:cubicBezTo>
                      <a:cubicBezTo>
                        <a:pt x="275" y="53"/>
                        <a:pt x="292" y="58"/>
                        <a:pt x="314" y="66"/>
                      </a:cubicBezTo>
                      <a:cubicBezTo>
                        <a:pt x="328" y="72"/>
                        <a:pt x="335" y="76"/>
                        <a:pt x="342" y="87"/>
                      </a:cubicBezTo>
                      <a:cubicBezTo>
                        <a:pt x="336" y="80"/>
                        <a:pt x="327" y="75"/>
                        <a:pt x="317" y="71"/>
                      </a:cubicBezTo>
                      <a:cubicBezTo>
                        <a:pt x="297" y="63"/>
                        <a:pt x="275" y="58"/>
                        <a:pt x="253" y="55"/>
                      </a:cubicBezTo>
                      <a:cubicBezTo>
                        <a:pt x="240" y="54"/>
                        <a:pt x="227" y="54"/>
                        <a:pt x="219" y="60"/>
                      </a:cubicBezTo>
                      <a:cubicBezTo>
                        <a:pt x="211" y="66"/>
                        <a:pt x="199" y="93"/>
                        <a:pt x="194" y="103"/>
                      </a:cubicBezTo>
                      <a:cubicBezTo>
                        <a:pt x="191" y="110"/>
                        <a:pt x="195" y="112"/>
                        <a:pt x="200" y="112"/>
                      </a:cubicBezTo>
                      <a:cubicBezTo>
                        <a:pt x="251" y="115"/>
                        <a:pt x="301" y="128"/>
                        <a:pt x="346" y="152"/>
                      </a:cubicBezTo>
                      <a:lnTo>
                        <a:pt x="347" y="126"/>
                      </a:lnTo>
                      <a:cubicBezTo>
                        <a:pt x="363" y="128"/>
                        <a:pt x="379" y="130"/>
                        <a:pt x="396" y="133"/>
                      </a:cubicBezTo>
                      <a:lnTo>
                        <a:pt x="396" y="91"/>
                      </a:lnTo>
                      <a:close/>
                      <a:moveTo>
                        <a:pt x="433" y="138"/>
                      </a:moveTo>
                      <a:cubicBezTo>
                        <a:pt x="435" y="138"/>
                        <a:pt x="437" y="135"/>
                        <a:pt x="435" y="133"/>
                      </a:cubicBezTo>
                      <a:cubicBezTo>
                        <a:pt x="426" y="124"/>
                        <a:pt x="417" y="114"/>
                        <a:pt x="409" y="105"/>
                      </a:cubicBezTo>
                      <a:lnTo>
                        <a:pt x="409" y="93"/>
                      </a:lnTo>
                      <a:cubicBezTo>
                        <a:pt x="409" y="91"/>
                        <a:pt x="407" y="90"/>
                        <a:pt x="405" y="90"/>
                      </a:cubicBezTo>
                      <a:lnTo>
                        <a:pt x="402" y="89"/>
                      </a:lnTo>
                      <a:lnTo>
                        <a:pt x="402" y="163"/>
                      </a:lnTo>
                      <a:cubicBezTo>
                        <a:pt x="400" y="163"/>
                        <a:pt x="400" y="164"/>
                        <a:pt x="400" y="165"/>
                      </a:cubicBezTo>
                      <a:lnTo>
                        <a:pt x="399" y="171"/>
                      </a:lnTo>
                      <a:cubicBezTo>
                        <a:pt x="399" y="173"/>
                        <a:pt x="400" y="174"/>
                        <a:pt x="400" y="176"/>
                      </a:cubicBezTo>
                      <a:lnTo>
                        <a:pt x="400" y="182"/>
                      </a:lnTo>
                      <a:cubicBezTo>
                        <a:pt x="400" y="184"/>
                        <a:pt x="399" y="185"/>
                        <a:pt x="398" y="187"/>
                      </a:cubicBezTo>
                      <a:lnTo>
                        <a:pt x="393" y="231"/>
                      </a:lnTo>
                      <a:cubicBezTo>
                        <a:pt x="396" y="236"/>
                        <a:pt x="414" y="236"/>
                        <a:pt x="417" y="231"/>
                      </a:cubicBezTo>
                      <a:lnTo>
                        <a:pt x="412" y="187"/>
                      </a:lnTo>
                      <a:cubicBezTo>
                        <a:pt x="412" y="185"/>
                        <a:pt x="411" y="184"/>
                        <a:pt x="411" y="182"/>
                      </a:cubicBezTo>
                      <a:lnTo>
                        <a:pt x="410" y="176"/>
                      </a:lnTo>
                      <a:cubicBezTo>
                        <a:pt x="410" y="174"/>
                        <a:pt x="412" y="174"/>
                        <a:pt x="411" y="171"/>
                      </a:cubicBezTo>
                      <a:lnTo>
                        <a:pt x="411" y="165"/>
                      </a:lnTo>
                      <a:cubicBezTo>
                        <a:pt x="411" y="164"/>
                        <a:pt x="410" y="163"/>
                        <a:pt x="409" y="163"/>
                      </a:cubicBezTo>
                      <a:lnTo>
                        <a:pt x="409" y="134"/>
                      </a:lnTo>
                      <a:cubicBezTo>
                        <a:pt x="417" y="135"/>
                        <a:pt x="425" y="137"/>
                        <a:pt x="433" y="138"/>
                      </a:cubicBezTo>
                      <a:close/>
                      <a:moveTo>
                        <a:pt x="206" y="187"/>
                      </a:moveTo>
                      <a:lnTo>
                        <a:pt x="201" y="188"/>
                      </a:lnTo>
                      <a:lnTo>
                        <a:pt x="217" y="267"/>
                      </a:lnTo>
                      <a:lnTo>
                        <a:pt x="221" y="266"/>
                      </a:lnTo>
                      <a:lnTo>
                        <a:pt x="220" y="262"/>
                      </a:lnTo>
                      <a:lnTo>
                        <a:pt x="224" y="261"/>
                      </a:lnTo>
                      <a:lnTo>
                        <a:pt x="224" y="257"/>
                      </a:lnTo>
                      <a:lnTo>
                        <a:pt x="228" y="256"/>
                      </a:lnTo>
                      <a:lnTo>
                        <a:pt x="227" y="252"/>
                      </a:lnTo>
                      <a:lnTo>
                        <a:pt x="231" y="251"/>
                      </a:lnTo>
                      <a:lnTo>
                        <a:pt x="231" y="247"/>
                      </a:lnTo>
                      <a:lnTo>
                        <a:pt x="235" y="246"/>
                      </a:lnTo>
                      <a:lnTo>
                        <a:pt x="236" y="253"/>
                      </a:lnTo>
                      <a:lnTo>
                        <a:pt x="240" y="253"/>
                      </a:lnTo>
                      <a:lnTo>
                        <a:pt x="241" y="260"/>
                      </a:lnTo>
                      <a:lnTo>
                        <a:pt x="245" y="260"/>
                      </a:lnTo>
                      <a:lnTo>
                        <a:pt x="246" y="267"/>
                      </a:lnTo>
                      <a:lnTo>
                        <a:pt x="250" y="266"/>
                      </a:lnTo>
                      <a:lnTo>
                        <a:pt x="251" y="274"/>
                      </a:lnTo>
                      <a:lnTo>
                        <a:pt x="254" y="273"/>
                      </a:lnTo>
                      <a:lnTo>
                        <a:pt x="255" y="277"/>
                      </a:lnTo>
                      <a:lnTo>
                        <a:pt x="267" y="275"/>
                      </a:lnTo>
                      <a:lnTo>
                        <a:pt x="267" y="271"/>
                      </a:lnTo>
                      <a:lnTo>
                        <a:pt x="270" y="271"/>
                      </a:lnTo>
                      <a:lnTo>
                        <a:pt x="268" y="263"/>
                      </a:lnTo>
                      <a:lnTo>
                        <a:pt x="265" y="264"/>
                      </a:lnTo>
                      <a:lnTo>
                        <a:pt x="263" y="257"/>
                      </a:lnTo>
                      <a:lnTo>
                        <a:pt x="259" y="257"/>
                      </a:lnTo>
                      <a:lnTo>
                        <a:pt x="258" y="250"/>
                      </a:lnTo>
                      <a:lnTo>
                        <a:pt x="254" y="251"/>
                      </a:lnTo>
                      <a:lnTo>
                        <a:pt x="253" y="243"/>
                      </a:lnTo>
                      <a:lnTo>
                        <a:pt x="249" y="244"/>
                      </a:lnTo>
                      <a:lnTo>
                        <a:pt x="248" y="240"/>
                      </a:lnTo>
                      <a:lnTo>
                        <a:pt x="272" y="235"/>
                      </a:lnTo>
                      <a:lnTo>
                        <a:pt x="271" y="232"/>
                      </a:lnTo>
                      <a:lnTo>
                        <a:pt x="267" y="233"/>
                      </a:lnTo>
                      <a:lnTo>
                        <a:pt x="267" y="228"/>
                      </a:lnTo>
                      <a:lnTo>
                        <a:pt x="262" y="229"/>
                      </a:lnTo>
                      <a:lnTo>
                        <a:pt x="262" y="225"/>
                      </a:lnTo>
                      <a:lnTo>
                        <a:pt x="257" y="226"/>
                      </a:lnTo>
                      <a:lnTo>
                        <a:pt x="256" y="221"/>
                      </a:lnTo>
                      <a:lnTo>
                        <a:pt x="252" y="222"/>
                      </a:lnTo>
                      <a:lnTo>
                        <a:pt x="251" y="218"/>
                      </a:lnTo>
                      <a:lnTo>
                        <a:pt x="247" y="219"/>
                      </a:lnTo>
                      <a:lnTo>
                        <a:pt x="246" y="215"/>
                      </a:lnTo>
                      <a:lnTo>
                        <a:pt x="242" y="215"/>
                      </a:lnTo>
                      <a:lnTo>
                        <a:pt x="241" y="211"/>
                      </a:lnTo>
                      <a:lnTo>
                        <a:pt x="237" y="212"/>
                      </a:lnTo>
                      <a:lnTo>
                        <a:pt x="236" y="208"/>
                      </a:lnTo>
                      <a:lnTo>
                        <a:pt x="232" y="208"/>
                      </a:lnTo>
                      <a:lnTo>
                        <a:pt x="231" y="204"/>
                      </a:lnTo>
                      <a:lnTo>
                        <a:pt x="227" y="205"/>
                      </a:lnTo>
                      <a:lnTo>
                        <a:pt x="226" y="201"/>
                      </a:lnTo>
                      <a:lnTo>
                        <a:pt x="221" y="202"/>
                      </a:lnTo>
                      <a:lnTo>
                        <a:pt x="221" y="197"/>
                      </a:lnTo>
                      <a:lnTo>
                        <a:pt x="216" y="198"/>
                      </a:lnTo>
                      <a:lnTo>
                        <a:pt x="215" y="194"/>
                      </a:lnTo>
                      <a:lnTo>
                        <a:pt x="211" y="195"/>
                      </a:lnTo>
                      <a:lnTo>
                        <a:pt x="210" y="190"/>
                      </a:lnTo>
                      <a:lnTo>
                        <a:pt x="207" y="191"/>
                      </a:lnTo>
                      <a:lnTo>
                        <a:pt x="206" y="187"/>
                      </a:lnTo>
                      <a:close/>
                      <a:moveTo>
                        <a:pt x="40" y="141"/>
                      </a:moveTo>
                      <a:lnTo>
                        <a:pt x="297" y="141"/>
                      </a:lnTo>
                      <a:lnTo>
                        <a:pt x="297" y="292"/>
                      </a:lnTo>
                      <a:lnTo>
                        <a:pt x="40" y="292"/>
                      </a:lnTo>
                      <a:lnTo>
                        <a:pt x="40" y="141"/>
                      </a:ln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nvGrpSpPr>
              <p:cNvPr id="25" name="组合 24">
                <a:extLst>
                  <a:ext uri="{FF2B5EF4-FFF2-40B4-BE49-F238E27FC236}">
                    <a16:creationId xmlns="" xmlns:a16="http://schemas.microsoft.com/office/drawing/2014/main" id="{EDE772D3-C617-4E93-B7A3-A606D04292F8}"/>
                  </a:ext>
                </a:extLst>
              </p:cNvPr>
              <p:cNvGrpSpPr/>
              <p:nvPr/>
            </p:nvGrpSpPr>
            <p:grpSpPr>
              <a:xfrm>
                <a:off x="10823599" y="577955"/>
                <a:ext cx="368108" cy="382389"/>
                <a:chOff x="10486350" y="391614"/>
                <a:chExt cx="421373" cy="437973"/>
              </a:xfrm>
            </p:grpSpPr>
            <p:sp>
              <p:nvSpPr>
                <p:cNvPr id="26" name="Oval 13">
                  <a:extLst>
                    <a:ext uri="{FF2B5EF4-FFF2-40B4-BE49-F238E27FC236}">
                      <a16:creationId xmlns="" xmlns:a16="http://schemas.microsoft.com/office/drawing/2014/main" id="{2F189F4C-BA54-45A4-9862-7045F21F7A3B}"/>
                    </a:ext>
                  </a:extLst>
                </p:cNvPr>
                <p:cNvSpPr/>
                <p:nvPr/>
              </p:nvSpPr>
              <p:spPr>
                <a:xfrm>
                  <a:off x="10486350" y="391614"/>
                  <a:ext cx="421373" cy="437973"/>
                </a:xfrm>
                <a:prstGeom prst="ellipse">
                  <a:avLst/>
                </a:prstGeom>
                <a:solidFill>
                  <a:srgbClr val="858585"/>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27" name="Freeform 15">
                  <a:extLst>
                    <a:ext uri="{FF2B5EF4-FFF2-40B4-BE49-F238E27FC236}">
                      <a16:creationId xmlns="" xmlns:a16="http://schemas.microsoft.com/office/drawing/2014/main" id="{17E2950D-1240-486B-84EF-65DB9100A6D5}"/>
                    </a:ext>
                  </a:extLst>
                </p:cNvPr>
                <p:cNvSpPr>
                  <a:spLocks noEditPoints="1"/>
                </p:cNvSpPr>
                <p:nvPr/>
              </p:nvSpPr>
              <p:spPr>
                <a:xfrm>
                  <a:off x="10532318" y="455458"/>
                  <a:ext cx="334545" cy="293685"/>
                </a:xfrm>
                <a:custGeom>
                  <a:avLst/>
                  <a:gdLst/>
                  <a:ahLst/>
                  <a:cxnLst>
                    <a:cxn ang="0">
                      <a:pos x="234329" y="182499"/>
                    </a:cxn>
                    <a:cxn ang="0">
                      <a:pos x="184958" y="182499"/>
                    </a:cxn>
                    <a:cxn ang="0">
                      <a:pos x="184958" y="233874"/>
                    </a:cxn>
                    <a:cxn ang="0">
                      <a:pos x="148850" y="233874"/>
                    </a:cxn>
                    <a:cxn ang="0">
                      <a:pos x="148850" y="182499"/>
                    </a:cxn>
                    <a:cxn ang="0">
                      <a:pos x="99479" y="182499"/>
                    </a:cxn>
                    <a:cxn ang="0">
                      <a:pos x="99479" y="144925"/>
                    </a:cxn>
                    <a:cxn ang="0">
                      <a:pos x="148850" y="144925"/>
                    </a:cxn>
                    <a:cxn ang="0">
                      <a:pos x="148850" y="93550"/>
                    </a:cxn>
                    <a:cxn ang="0">
                      <a:pos x="184958" y="93550"/>
                    </a:cxn>
                    <a:cxn ang="0">
                      <a:pos x="184958" y="144925"/>
                    </a:cxn>
                    <a:cxn ang="0">
                      <a:pos x="234329" y="144925"/>
                    </a:cxn>
                    <a:cxn ang="0">
                      <a:pos x="234329" y="182499"/>
                    </a:cxn>
                    <a:cxn ang="0">
                      <a:pos x="307280" y="94317"/>
                    </a:cxn>
                    <a:cxn ang="0">
                      <a:pos x="167273" y="69779"/>
                    </a:cxn>
                    <a:cxn ang="0">
                      <a:pos x="27265" y="94317"/>
                    </a:cxn>
                    <a:cxn ang="0">
                      <a:pos x="167273" y="293685"/>
                    </a:cxn>
                    <a:cxn ang="0">
                      <a:pos x="307280" y="94317"/>
                    </a:cxn>
                  </a:cxnLst>
                  <a:rect l="0" t="0" r="0" b="0"/>
                  <a:pathLst>
                    <a:path w="454" h="383">
                      <a:moveTo>
                        <a:pt x="318" y="238"/>
                      </a:moveTo>
                      <a:lnTo>
                        <a:pt x="251" y="238"/>
                      </a:lnTo>
                      <a:lnTo>
                        <a:pt x="251" y="305"/>
                      </a:lnTo>
                      <a:lnTo>
                        <a:pt x="202" y="305"/>
                      </a:lnTo>
                      <a:lnTo>
                        <a:pt x="202" y="238"/>
                      </a:lnTo>
                      <a:lnTo>
                        <a:pt x="135" y="238"/>
                      </a:lnTo>
                      <a:lnTo>
                        <a:pt x="135" y="189"/>
                      </a:lnTo>
                      <a:lnTo>
                        <a:pt x="202" y="189"/>
                      </a:lnTo>
                      <a:lnTo>
                        <a:pt x="202" y="122"/>
                      </a:lnTo>
                      <a:lnTo>
                        <a:pt x="251" y="122"/>
                      </a:lnTo>
                      <a:lnTo>
                        <a:pt x="251" y="189"/>
                      </a:lnTo>
                      <a:lnTo>
                        <a:pt x="318" y="189"/>
                      </a:lnTo>
                      <a:lnTo>
                        <a:pt x="318" y="238"/>
                      </a:lnTo>
                      <a:close/>
                      <a:moveTo>
                        <a:pt x="417" y="123"/>
                      </a:moveTo>
                      <a:cubicBezTo>
                        <a:pt x="384" y="0"/>
                        <a:pt x="249" y="77"/>
                        <a:pt x="227" y="91"/>
                      </a:cubicBezTo>
                      <a:cubicBezTo>
                        <a:pt x="204" y="77"/>
                        <a:pt x="69" y="1"/>
                        <a:pt x="37" y="123"/>
                      </a:cubicBezTo>
                      <a:cubicBezTo>
                        <a:pt x="0" y="265"/>
                        <a:pt x="226" y="382"/>
                        <a:pt x="227" y="383"/>
                      </a:cubicBezTo>
                      <a:cubicBezTo>
                        <a:pt x="227" y="383"/>
                        <a:pt x="454" y="263"/>
                        <a:pt x="417" y="123"/>
                      </a:cubicBez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nvGrpSpPr>
              <p:cNvPr id="31" name="组合 30">
                <a:extLst>
                  <a:ext uri="{FF2B5EF4-FFF2-40B4-BE49-F238E27FC236}">
                    <a16:creationId xmlns="" xmlns:a16="http://schemas.microsoft.com/office/drawing/2014/main" id="{96699630-266A-4CAD-B49F-9B7E0B518B31}"/>
                  </a:ext>
                </a:extLst>
              </p:cNvPr>
              <p:cNvGrpSpPr/>
              <p:nvPr/>
            </p:nvGrpSpPr>
            <p:grpSpPr>
              <a:xfrm>
                <a:off x="9676434" y="577955"/>
                <a:ext cx="366522" cy="382389"/>
                <a:chOff x="9338428" y="391614"/>
                <a:chExt cx="420096" cy="437973"/>
              </a:xfrm>
            </p:grpSpPr>
            <p:sp>
              <p:nvSpPr>
                <p:cNvPr id="32" name="Oval 12">
                  <a:extLst>
                    <a:ext uri="{FF2B5EF4-FFF2-40B4-BE49-F238E27FC236}">
                      <a16:creationId xmlns="" xmlns:a16="http://schemas.microsoft.com/office/drawing/2014/main" id="{F38E3F48-55B1-421F-9CC0-A9C79CF923E7}"/>
                    </a:ext>
                  </a:extLst>
                </p:cNvPr>
                <p:cNvSpPr/>
                <p:nvPr/>
              </p:nvSpPr>
              <p:spPr>
                <a:xfrm>
                  <a:off x="9338428" y="391614"/>
                  <a:ext cx="420096" cy="437973"/>
                </a:xfrm>
                <a:prstGeom prst="ellipse">
                  <a:avLst/>
                </a:prstGeom>
                <a:solidFill>
                  <a:srgbClr val="FDB402"/>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33" name="Freeform 19">
                  <a:extLst>
                    <a:ext uri="{FF2B5EF4-FFF2-40B4-BE49-F238E27FC236}">
                      <a16:creationId xmlns="" xmlns:a16="http://schemas.microsoft.com/office/drawing/2014/main" id="{F9E38022-4EEC-44AD-914E-E332446E739C}"/>
                    </a:ext>
                  </a:extLst>
                </p:cNvPr>
                <p:cNvSpPr>
                  <a:spLocks noEditPoints="1"/>
                </p:cNvSpPr>
                <p:nvPr/>
              </p:nvSpPr>
              <p:spPr>
                <a:xfrm>
                  <a:off x="9398442" y="495042"/>
                  <a:ext cx="315391" cy="277085"/>
                </a:xfrm>
                <a:custGeom>
                  <a:avLst/>
                  <a:gdLst/>
                  <a:ahLst/>
                  <a:cxnLst>
                    <a:cxn ang="0">
                      <a:pos x="165064" y="270177"/>
                    </a:cxn>
                    <a:cxn ang="0">
                      <a:pos x="307285" y="80593"/>
                    </a:cxn>
                    <a:cxn ang="0">
                      <a:pos x="298442" y="76755"/>
                    </a:cxn>
                    <a:cxn ang="0">
                      <a:pos x="212226" y="77522"/>
                    </a:cxn>
                    <a:cxn ang="0">
                      <a:pos x="165064" y="270177"/>
                    </a:cxn>
                    <a:cxn ang="0">
                      <a:pos x="310233" y="80593"/>
                    </a:cxn>
                    <a:cxn ang="0">
                      <a:pos x="310233" y="80593"/>
                    </a:cxn>
                    <a:cxn ang="0">
                      <a:pos x="5158" y="79057"/>
                    </a:cxn>
                    <a:cxn ang="0">
                      <a:pos x="146642" y="267107"/>
                    </a:cxn>
                    <a:cxn ang="0">
                      <a:pos x="100955" y="76755"/>
                    </a:cxn>
                    <a:cxn ang="0">
                      <a:pos x="16949" y="77522"/>
                    </a:cxn>
                    <a:cxn ang="0">
                      <a:pos x="5158" y="79057"/>
                    </a:cxn>
                    <a:cxn ang="0">
                      <a:pos x="145905" y="270945"/>
                    </a:cxn>
                    <a:cxn ang="0">
                      <a:pos x="145905" y="270945"/>
                    </a:cxn>
                    <a:cxn ang="0">
                      <a:pos x="156222" y="271712"/>
                    </a:cxn>
                    <a:cxn ang="0">
                      <a:pos x="204857" y="77522"/>
                    </a:cxn>
                    <a:cxn ang="0">
                      <a:pos x="202646" y="80593"/>
                    </a:cxn>
                    <a:cxn ang="0">
                      <a:pos x="108324" y="77522"/>
                    </a:cxn>
                    <a:cxn ang="0">
                      <a:pos x="156222" y="271712"/>
                    </a:cxn>
                    <a:cxn ang="0">
                      <a:pos x="220332" y="69847"/>
                    </a:cxn>
                    <a:cxn ang="0">
                      <a:pos x="313917" y="69847"/>
                    </a:cxn>
                    <a:cxn ang="0">
                      <a:pos x="259387" y="768"/>
                    </a:cxn>
                    <a:cxn ang="0">
                      <a:pos x="220332" y="69847"/>
                    </a:cxn>
                    <a:cxn ang="0">
                      <a:pos x="0" y="68312"/>
                    </a:cxn>
                    <a:cxn ang="0">
                      <a:pos x="92112" y="69847"/>
                    </a:cxn>
                    <a:cxn ang="0">
                      <a:pos x="54530" y="0"/>
                    </a:cxn>
                    <a:cxn ang="0">
                      <a:pos x="0" y="68312"/>
                    </a:cxn>
                    <a:cxn ang="0">
                      <a:pos x="109060" y="69847"/>
                    </a:cxn>
                    <a:cxn ang="0">
                      <a:pos x="203383" y="69079"/>
                    </a:cxn>
                    <a:cxn ang="0">
                      <a:pos x="155485" y="1535"/>
                    </a:cxn>
                    <a:cxn ang="0">
                      <a:pos x="109060" y="69847"/>
                    </a:cxn>
                    <a:cxn ang="0">
                      <a:pos x="101691" y="71382"/>
                    </a:cxn>
                    <a:cxn ang="0">
                      <a:pos x="148853" y="768"/>
                    </a:cxn>
                    <a:cxn ang="0">
                      <a:pos x="61162" y="1535"/>
                    </a:cxn>
                    <a:cxn ang="0">
                      <a:pos x="101691" y="71382"/>
                    </a:cxn>
                    <a:cxn ang="0">
                      <a:pos x="212963" y="71382"/>
                    </a:cxn>
                    <a:cxn ang="0">
                      <a:pos x="250544" y="768"/>
                    </a:cxn>
                    <a:cxn ang="0">
                      <a:pos x="165801" y="2303"/>
                    </a:cxn>
                    <a:cxn ang="0">
                      <a:pos x="212963" y="71382"/>
                    </a:cxn>
                  </a:cxnLst>
                  <a:rect l="0" t="0" r="0" b="0"/>
                  <a:pathLst>
                    <a:path w="428" h="361">
                      <a:moveTo>
                        <a:pt x="224" y="352"/>
                      </a:moveTo>
                      <a:lnTo>
                        <a:pt x="417" y="105"/>
                      </a:lnTo>
                      <a:cubicBezTo>
                        <a:pt x="412" y="102"/>
                        <a:pt x="413" y="100"/>
                        <a:pt x="405" y="100"/>
                      </a:cubicBezTo>
                      <a:lnTo>
                        <a:pt x="288" y="101"/>
                      </a:lnTo>
                      <a:lnTo>
                        <a:pt x="224" y="352"/>
                      </a:lnTo>
                      <a:close/>
                      <a:moveTo>
                        <a:pt x="421" y="105"/>
                      </a:moveTo>
                      <a:cubicBezTo>
                        <a:pt x="428" y="97"/>
                        <a:pt x="414" y="113"/>
                        <a:pt x="421" y="105"/>
                      </a:cubicBezTo>
                      <a:close/>
                      <a:moveTo>
                        <a:pt x="7" y="103"/>
                      </a:moveTo>
                      <a:lnTo>
                        <a:pt x="199" y="348"/>
                      </a:lnTo>
                      <a:lnTo>
                        <a:pt x="137" y="100"/>
                      </a:lnTo>
                      <a:lnTo>
                        <a:pt x="23" y="101"/>
                      </a:lnTo>
                      <a:lnTo>
                        <a:pt x="7" y="103"/>
                      </a:lnTo>
                      <a:close/>
                      <a:moveTo>
                        <a:pt x="198" y="353"/>
                      </a:moveTo>
                      <a:cubicBezTo>
                        <a:pt x="205" y="361"/>
                        <a:pt x="191" y="345"/>
                        <a:pt x="198" y="353"/>
                      </a:cubicBezTo>
                      <a:close/>
                      <a:moveTo>
                        <a:pt x="212" y="354"/>
                      </a:moveTo>
                      <a:lnTo>
                        <a:pt x="278" y="101"/>
                      </a:lnTo>
                      <a:lnTo>
                        <a:pt x="275" y="105"/>
                      </a:lnTo>
                      <a:lnTo>
                        <a:pt x="147" y="101"/>
                      </a:lnTo>
                      <a:lnTo>
                        <a:pt x="212" y="354"/>
                      </a:lnTo>
                      <a:close/>
                      <a:moveTo>
                        <a:pt x="299" y="91"/>
                      </a:moveTo>
                      <a:lnTo>
                        <a:pt x="426" y="91"/>
                      </a:lnTo>
                      <a:lnTo>
                        <a:pt x="352" y="1"/>
                      </a:lnTo>
                      <a:lnTo>
                        <a:pt x="299" y="91"/>
                      </a:lnTo>
                      <a:close/>
                      <a:moveTo>
                        <a:pt x="0" y="89"/>
                      </a:moveTo>
                      <a:lnTo>
                        <a:pt x="125" y="91"/>
                      </a:lnTo>
                      <a:lnTo>
                        <a:pt x="74" y="0"/>
                      </a:lnTo>
                      <a:lnTo>
                        <a:pt x="0" y="89"/>
                      </a:lnTo>
                      <a:close/>
                      <a:moveTo>
                        <a:pt x="148" y="91"/>
                      </a:moveTo>
                      <a:lnTo>
                        <a:pt x="276" y="90"/>
                      </a:lnTo>
                      <a:lnTo>
                        <a:pt x="211" y="2"/>
                      </a:lnTo>
                      <a:lnTo>
                        <a:pt x="148" y="91"/>
                      </a:lnTo>
                      <a:close/>
                      <a:moveTo>
                        <a:pt x="138" y="93"/>
                      </a:moveTo>
                      <a:lnTo>
                        <a:pt x="202" y="1"/>
                      </a:lnTo>
                      <a:lnTo>
                        <a:pt x="83" y="2"/>
                      </a:lnTo>
                      <a:lnTo>
                        <a:pt x="138" y="93"/>
                      </a:lnTo>
                      <a:close/>
                      <a:moveTo>
                        <a:pt x="289" y="93"/>
                      </a:moveTo>
                      <a:lnTo>
                        <a:pt x="340" y="1"/>
                      </a:lnTo>
                      <a:lnTo>
                        <a:pt x="225" y="3"/>
                      </a:lnTo>
                      <a:lnTo>
                        <a:pt x="289" y="93"/>
                      </a:ln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cxnSp>
          <p:nvCxnSpPr>
            <p:cNvPr id="4" name="直接连接符 3">
              <a:extLst>
                <a:ext uri="{FF2B5EF4-FFF2-40B4-BE49-F238E27FC236}">
                  <a16:creationId xmlns="" xmlns:a16="http://schemas.microsoft.com/office/drawing/2014/main" id="{6FD08865-C378-4B20-8EA7-0F026FB4E179}"/>
                </a:ext>
              </a:extLst>
            </p:cNvPr>
            <p:cNvCxnSpPr/>
            <p:nvPr/>
          </p:nvCxnSpPr>
          <p:spPr>
            <a:xfrm>
              <a:off x="1762699" y="1002621"/>
              <a:ext cx="10429301" cy="0"/>
            </a:xfrm>
            <a:prstGeom prst="line">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
        <p:nvSpPr>
          <p:cNvPr id="3" name="TextBox 2"/>
          <p:cNvSpPr txBox="1"/>
          <p:nvPr/>
        </p:nvSpPr>
        <p:spPr>
          <a:xfrm>
            <a:off x="6659246" y="319757"/>
            <a:ext cx="733892" cy="307777"/>
          </a:xfrm>
          <a:prstGeom prst="rect">
            <a:avLst/>
          </a:prstGeom>
          <a:noFill/>
        </p:spPr>
        <p:txBody>
          <a:bodyPr wrap="square" rtlCol="0">
            <a:spAutoFit/>
          </a:bodyPr>
          <a:lstStyle/>
          <a:p>
            <a:r>
              <a:rPr lang="zh-CN" altLang="en-US" sz="1400" b="1" dirty="0" smtClean="0"/>
              <a:t>智能</a:t>
            </a:r>
            <a:endParaRPr lang="zh-CN" altLang="en-US" sz="1400" b="1" dirty="0"/>
          </a:p>
        </p:txBody>
      </p:sp>
      <p:sp>
        <p:nvSpPr>
          <p:cNvPr id="35" name="TextBox 34"/>
          <p:cNvSpPr txBox="1"/>
          <p:nvPr/>
        </p:nvSpPr>
        <p:spPr>
          <a:xfrm>
            <a:off x="7545538" y="319757"/>
            <a:ext cx="733892" cy="307777"/>
          </a:xfrm>
          <a:prstGeom prst="rect">
            <a:avLst/>
          </a:prstGeom>
          <a:noFill/>
        </p:spPr>
        <p:txBody>
          <a:bodyPr wrap="square" rtlCol="0">
            <a:spAutoFit/>
          </a:bodyPr>
          <a:lstStyle/>
          <a:p>
            <a:r>
              <a:rPr lang="zh-CN" altLang="en-US" sz="1400" b="1" dirty="0"/>
              <a:t>高效</a:t>
            </a:r>
          </a:p>
        </p:txBody>
      </p:sp>
      <p:sp>
        <p:nvSpPr>
          <p:cNvPr id="36" name="TextBox 35"/>
          <p:cNvSpPr txBox="1"/>
          <p:nvPr/>
        </p:nvSpPr>
        <p:spPr>
          <a:xfrm>
            <a:off x="8414842" y="329733"/>
            <a:ext cx="733892" cy="307777"/>
          </a:xfrm>
          <a:prstGeom prst="rect">
            <a:avLst/>
          </a:prstGeom>
          <a:noFill/>
        </p:spPr>
        <p:txBody>
          <a:bodyPr wrap="square" rtlCol="0">
            <a:spAutoFit/>
          </a:bodyPr>
          <a:lstStyle/>
          <a:p>
            <a:r>
              <a:rPr lang="zh-CN" altLang="en-US" sz="1400" b="1" dirty="0" smtClean="0"/>
              <a:t>成本</a:t>
            </a:r>
            <a:endParaRPr lang="zh-CN" altLang="en-US" sz="1400" b="1" dirty="0"/>
          </a:p>
        </p:txBody>
      </p:sp>
      <p:sp>
        <p:nvSpPr>
          <p:cNvPr id="6" name="矩形 5"/>
          <p:cNvSpPr/>
          <p:nvPr/>
        </p:nvSpPr>
        <p:spPr>
          <a:xfrm>
            <a:off x="1257300" y="139096"/>
            <a:ext cx="3451586" cy="461665"/>
          </a:xfrm>
          <a:prstGeom prst="rect">
            <a:avLst/>
          </a:prstGeom>
        </p:spPr>
        <p:txBody>
          <a:bodyPr wrap="none">
            <a:spAutoFit/>
          </a:bodyPr>
          <a:lstStyle/>
          <a:p>
            <a:r>
              <a:rPr lang="zh-CN" altLang="en-US" sz="2400" dirty="0" smtClean="0"/>
              <a:t>五</a:t>
            </a:r>
            <a:r>
              <a:rPr lang="zh-CN" altLang="zh-CN" sz="2400" dirty="0" smtClean="0"/>
              <a:t>、</a:t>
            </a:r>
            <a:r>
              <a:rPr lang="en-US" altLang="zh-CN" sz="2400" dirty="0"/>
              <a:t>BDS</a:t>
            </a:r>
            <a:r>
              <a:rPr lang="zh-CN" altLang="zh-CN" sz="2400" dirty="0"/>
              <a:t>的应用与产业化</a:t>
            </a:r>
          </a:p>
        </p:txBody>
      </p:sp>
      <p:sp>
        <p:nvSpPr>
          <p:cNvPr id="7" name="矩形 6"/>
          <p:cNvSpPr/>
          <p:nvPr/>
        </p:nvSpPr>
        <p:spPr>
          <a:xfrm>
            <a:off x="3842842" y="987574"/>
            <a:ext cx="4572000" cy="3785652"/>
          </a:xfrm>
          <a:prstGeom prst="rect">
            <a:avLst/>
          </a:prstGeom>
        </p:spPr>
        <p:txBody>
          <a:bodyPr>
            <a:spAutoFit/>
          </a:bodyPr>
          <a:lstStyle/>
          <a:p>
            <a:pPr>
              <a:lnSpc>
                <a:spcPct val="150000"/>
              </a:lnSpc>
            </a:pPr>
            <a:r>
              <a:rPr lang="en-US" altLang="zh-CN" sz="2000" dirty="0"/>
              <a:t>2.</a:t>
            </a:r>
            <a:r>
              <a:rPr lang="zh-CN" altLang="zh-CN" sz="2000" dirty="0"/>
              <a:t>农林渔业方面</a:t>
            </a:r>
          </a:p>
          <a:p>
            <a:pPr>
              <a:lnSpc>
                <a:spcPct val="150000"/>
              </a:lnSpc>
            </a:pPr>
            <a:r>
              <a:rPr lang="zh-CN" altLang="zh-CN" sz="2000" dirty="0" smtClean="0"/>
              <a:t>主要</a:t>
            </a:r>
            <a:r>
              <a:rPr lang="zh-CN" altLang="zh-CN" sz="2000" dirty="0"/>
              <a:t>包括农田信息采集、土壤养分及分布调查、农作物施肥、农作物病虫害防治、特种作物种植区监控、以及农业机械无人驾驶、农田起垄播种、无人机植保等应用，其中农业机械无人驾驶、农田起垄播种、无人机植保等应用对高精度北斗服务需求强烈。</a:t>
            </a:r>
          </a:p>
        </p:txBody>
      </p:sp>
      <p:pic>
        <p:nvPicPr>
          <p:cNvPr id="24578" name="Picture 2" descr="https://img1.baidu.com/it/u=1711761252,974950149&amp;fm=253&amp;fmt=auto&amp;app=138&amp;f=JPEG?w=747&amp;h=500"/>
          <p:cNvPicPr>
            <a:picLocks noChangeAspect="1" noChangeArrowheads="1"/>
          </p:cNvPicPr>
          <p:nvPr/>
        </p:nvPicPr>
        <p:blipFill rotWithShape="1">
          <a:blip r:embed="rId3">
            <a:extLst>
              <a:ext uri="{28A0092B-C50C-407E-A947-70E740481C1C}">
                <a14:useLocalDpi xmlns:a14="http://schemas.microsoft.com/office/drawing/2010/main" val="0"/>
              </a:ext>
            </a:extLst>
          </a:blip>
          <a:srcRect b="11277"/>
          <a:stretch/>
        </p:blipFill>
        <p:spPr bwMode="auto">
          <a:xfrm>
            <a:off x="151453" y="1843206"/>
            <a:ext cx="3580999" cy="212661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0844102"/>
      </p:ext>
    </p:extLst>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 xmlns:a16="http://schemas.microsoft.com/office/drawing/2014/main" id="{1495F301-5D58-44A0-870C-E58C0EABD36A}"/>
              </a:ext>
            </a:extLst>
          </p:cNvPr>
          <p:cNvGrpSpPr/>
          <p:nvPr/>
        </p:nvGrpSpPr>
        <p:grpSpPr>
          <a:xfrm>
            <a:off x="-10552" y="-10550"/>
            <a:ext cx="9154552" cy="762516"/>
            <a:chOff x="-14069" y="-14067"/>
            <a:chExt cx="12206069" cy="1016688"/>
          </a:xfrm>
        </p:grpSpPr>
        <p:grpSp>
          <p:nvGrpSpPr>
            <p:cNvPr id="16" name="组合 15"/>
            <p:cNvGrpSpPr/>
            <p:nvPr/>
          </p:nvGrpSpPr>
          <p:grpSpPr>
            <a:xfrm>
              <a:off x="-14069" y="-14067"/>
              <a:ext cx="1690469" cy="1016688"/>
              <a:chOff x="-14069" y="-14068"/>
              <a:chExt cx="8860302" cy="6886134"/>
            </a:xfrm>
          </p:grpSpPr>
          <p:sp>
            <p:nvSpPr>
              <p:cNvPr id="17" name="直角三角形 16"/>
              <p:cNvSpPr/>
              <p:nvPr/>
            </p:nvSpPr>
            <p:spPr>
              <a:xfrm rot="5400000">
                <a:off x="-1740877" y="1740877"/>
                <a:ext cx="6858000" cy="3376246"/>
              </a:xfrm>
              <a:prstGeom prst="r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任意多边形 17"/>
              <p:cNvSpPr/>
              <p:nvPr/>
            </p:nvSpPr>
            <p:spPr>
              <a:xfrm>
                <a:off x="-14069" y="-2"/>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FDB4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2712719" y="-14068"/>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E635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 name="组合 1">
              <a:extLst>
                <a:ext uri="{FF2B5EF4-FFF2-40B4-BE49-F238E27FC236}">
                  <a16:creationId xmlns="" xmlns:a16="http://schemas.microsoft.com/office/drawing/2014/main" id="{F16F4591-60E9-4C9B-AF90-257FD1CF5AAD}"/>
                </a:ext>
              </a:extLst>
            </p:cNvPr>
            <p:cNvGrpSpPr/>
            <p:nvPr/>
          </p:nvGrpSpPr>
          <p:grpSpPr>
            <a:xfrm>
              <a:off x="8510887" y="453634"/>
              <a:ext cx="2671958" cy="382389"/>
              <a:chOff x="8519749" y="577955"/>
              <a:chExt cx="2671958" cy="382389"/>
            </a:xfrm>
          </p:grpSpPr>
          <p:grpSp>
            <p:nvGrpSpPr>
              <p:cNvPr id="22" name="组合 21">
                <a:extLst>
                  <a:ext uri="{FF2B5EF4-FFF2-40B4-BE49-F238E27FC236}">
                    <a16:creationId xmlns="" xmlns:a16="http://schemas.microsoft.com/office/drawing/2014/main" id="{3572C76C-95D1-4FF5-BB80-B735C985DE2B}"/>
                  </a:ext>
                </a:extLst>
              </p:cNvPr>
              <p:cNvGrpSpPr/>
              <p:nvPr/>
            </p:nvGrpSpPr>
            <p:grpSpPr>
              <a:xfrm>
                <a:off x="8519749" y="577955"/>
                <a:ext cx="368108" cy="382389"/>
                <a:chOff x="8181567" y="391614"/>
                <a:chExt cx="420096" cy="437973"/>
              </a:xfrm>
            </p:grpSpPr>
            <p:sp>
              <p:nvSpPr>
                <p:cNvPr id="23" name="Oval 11">
                  <a:extLst>
                    <a:ext uri="{FF2B5EF4-FFF2-40B4-BE49-F238E27FC236}">
                      <a16:creationId xmlns="" xmlns:a16="http://schemas.microsoft.com/office/drawing/2014/main" id="{B2E6A8A3-322E-4A52-8E71-C45B316F5C18}"/>
                    </a:ext>
                  </a:extLst>
                </p:cNvPr>
                <p:cNvSpPr/>
                <p:nvPr/>
              </p:nvSpPr>
              <p:spPr>
                <a:xfrm>
                  <a:off x="8181567" y="391614"/>
                  <a:ext cx="420096" cy="437973"/>
                </a:xfrm>
                <a:prstGeom prst="ellipse">
                  <a:avLst/>
                </a:prstGeom>
                <a:solidFill>
                  <a:srgbClr val="E6353F"/>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24" name="Freeform 14">
                  <a:extLst>
                    <a:ext uri="{FF2B5EF4-FFF2-40B4-BE49-F238E27FC236}">
                      <a16:creationId xmlns="" xmlns:a16="http://schemas.microsoft.com/office/drawing/2014/main" id="{205D0928-C677-4B0B-ABE9-E66BCB8A8319}"/>
                    </a:ext>
                  </a:extLst>
                </p:cNvPr>
                <p:cNvSpPr>
                  <a:spLocks noEditPoints="1"/>
                </p:cNvSpPr>
                <p:nvPr/>
              </p:nvSpPr>
              <p:spPr>
                <a:xfrm>
                  <a:off x="8254350" y="468227"/>
                  <a:ext cx="321776" cy="268147"/>
                </a:xfrm>
                <a:custGeom>
                  <a:avLst/>
                  <a:gdLst/>
                  <a:ahLst/>
                  <a:cxnLst>
                    <a:cxn ang="0">
                      <a:pos x="248143" y="256622"/>
                    </a:cxn>
                    <a:cxn ang="0">
                      <a:pos x="0" y="256622"/>
                    </a:cxn>
                    <a:cxn ang="0">
                      <a:pos x="128858" y="99115"/>
                    </a:cxn>
                    <a:cxn ang="0">
                      <a:pos x="123703" y="94505"/>
                    </a:cxn>
                    <a:cxn ang="0">
                      <a:pos x="234889" y="110639"/>
                    </a:cxn>
                    <a:cxn ang="0">
                      <a:pos x="13254" y="90663"/>
                    </a:cxn>
                    <a:cxn ang="0">
                      <a:pos x="88360" y="194387"/>
                    </a:cxn>
                    <a:cxn ang="0">
                      <a:pos x="41971" y="163654"/>
                    </a:cxn>
                    <a:cxn ang="0">
                      <a:pos x="41971" y="173642"/>
                    </a:cxn>
                    <a:cxn ang="0">
                      <a:pos x="134012" y="142909"/>
                    </a:cxn>
                    <a:cxn ang="0">
                      <a:pos x="41971" y="142909"/>
                    </a:cxn>
                    <a:cxn ang="0">
                      <a:pos x="134012" y="133689"/>
                    </a:cxn>
                    <a:cxn ang="0">
                      <a:pos x="237834" y="112176"/>
                    </a:cxn>
                    <a:cxn ang="0">
                      <a:pos x="237834" y="112176"/>
                    </a:cxn>
                    <a:cxn ang="0">
                      <a:pos x="238571" y="16903"/>
                    </a:cxn>
                    <a:cxn ang="0">
                      <a:pos x="145793" y="60698"/>
                    </a:cxn>
                    <a:cxn ang="0">
                      <a:pos x="251825" y="66845"/>
                    </a:cxn>
                    <a:cxn ang="0">
                      <a:pos x="161256" y="46100"/>
                    </a:cxn>
                    <a:cxn ang="0">
                      <a:pos x="254770" y="116786"/>
                    </a:cxn>
                    <a:cxn ang="0">
                      <a:pos x="291586" y="69918"/>
                    </a:cxn>
                    <a:cxn ang="0">
                      <a:pos x="301159" y="80675"/>
                    </a:cxn>
                    <a:cxn ang="0">
                      <a:pos x="296004" y="68381"/>
                    </a:cxn>
                    <a:cxn ang="0">
                      <a:pos x="293795" y="131384"/>
                    </a:cxn>
                    <a:cxn ang="0">
                      <a:pos x="293059" y="143678"/>
                    </a:cxn>
                    <a:cxn ang="0">
                      <a:pos x="303368" y="143678"/>
                    </a:cxn>
                    <a:cxn ang="0">
                      <a:pos x="302631" y="131384"/>
                    </a:cxn>
                    <a:cxn ang="0">
                      <a:pos x="301159" y="102956"/>
                    </a:cxn>
                    <a:cxn ang="0">
                      <a:pos x="148002" y="144446"/>
                    </a:cxn>
                    <a:cxn ang="0">
                      <a:pos x="161992" y="201302"/>
                    </a:cxn>
                    <a:cxn ang="0">
                      <a:pos x="167883" y="196692"/>
                    </a:cxn>
                    <a:cxn ang="0">
                      <a:pos x="170092" y="189777"/>
                    </a:cxn>
                    <a:cxn ang="0">
                      <a:pos x="176719" y="194387"/>
                    </a:cxn>
                    <a:cxn ang="0">
                      <a:pos x="181137" y="205144"/>
                    </a:cxn>
                    <a:cxn ang="0">
                      <a:pos x="187028" y="209754"/>
                    </a:cxn>
                    <a:cxn ang="0">
                      <a:pos x="196600" y="208217"/>
                    </a:cxn>
                    <a:cxn ang="0">
                      <a:pos x="195127" y="202839"/>
                    </a:cxn>
                    <a:cxn ang="0">
                      <a:pos x="189973" y="192082"/>
                    </a:cxn>
                    <a:cxn ang="0">
                      <a:pos x="183346" y="187472"/>
                    </a:cxn>
                    <a:cxn ang="0">
                      <a:pos x="199545" y="178252"/>
                    </a:cxn>
                    <a:cxn ang="0">
                      <a:pos x="192918" y="175947"/>
                    </a:cxn>
                    <a:cxn ang="0">
                      <a:pos x="188500" y="169801"/>
                    </a:cxn>
                    <a:cxn ang="0">
                      <a:pos x="181873" y="168264"/>
                    </a:cxn>
                    <a:cxn ang="0">
                      <a:pos x="177455" y="162118"/>
                    </a:cxn>
                    <a:cxn ang="0">
                      <a:pos x="170828" y="159813"/>
                    </a:cxn>
                    <a:cxn ang="0">
                      <a:pos x="166410" y="154434"/>
                    </a:cxn>
                    <a:cxn ang="0">
                      <a:pos x="159047" y="152129"/>
                    </a:cxn>
                    <a:cxn ang="0">
                      <a:pos x="154629" y="145983"/>
                    </a:cxn>
                    <a:cxn ang="0">
                      <a:pos x="29453" y="108334"/>
                    </a:cxn>
                    <a:cxn ang="0">
                      <a:pos x="29453" y="224352"/>
                    </a:cxn>
                  </a:cxnLst>
                  <a:rect l="0" t="0" r="0" b="0"/>
                  <a:pathLst>
                    <a:path w="437" h="349">
                      <a:moveTo>
                        <a:pt x="0" y="322"/>
                      </a:moveTo>
                      <a:lnTo>
                        <a:pt x="337" y="322"/>
                      </a:lnTo>
                      <a:lnTo>
                        <a:pt x="337" y="334"/>
                      </a:lnTo>
                      <a:cubicBezTo>
                        <a:pt x="337" y="342"/>
                        <a:pt x="331" y="349"/>
                        <a:pt x="323" y="349"/>
                      </a:cubicBezTo>
                      <a:lnTo>
                        <a:pt x="14" y="349"/>
                      </a:lnTo>
                      <a:cubicBezTo>
                        <a:pt x="6" y="349"/>
                        <a:pt x="0" y="342"/>
                        <a:pt x="0" y="334"/>
                      </a:cubicBezTo>
                      <a:lnTo>
                        <a:pt x="0" y="322"/>
                      </a:lnTo>
                      <a:close/>
                      <a:moveTo>
                        <a:pt x="168" y="123"/>
                      </a:moveTo>
                      <a:cubicBezTo>
                        <a:pt x="172" y="123"/>
                        <a:pt x="175" y="126"/>
                        <a:pt x="175" y="129"/>
                      </a:cubicBezTo>
                      <a:cubicBezTo>
                        <a:pt x="175" y="133"/>
                        <a:pt x="172" y="135"/>
                        <a:pt x="168" y="135"/>
                      </a:cubicBezTo>
                      <a:cubicBezTo>
                        <a:pt x="165" y="135"/>
                        <a:pt x="162" y="133"/>
                        <a:pt x="162" y="129"/>
                      </a:cubicBezTo>
                      <a:cubicBezTo>
                        <a:pt x="162" y="126"/>
                        <a:pt x="165" y="123"/>
                        <a:pt x="168" y="123"/>
                      </a:cubicBezTo>
                      <a:close/>
                      <a:moveTo>
                        <a:pt x="18" y="118"/>
                      </a:moveTo>
                      <a:lnTo>
                        <a:pt x="208" y="118"/>
                      </a:lnTo>
                      <a:cubicBezTo>
                        <a:pt x="246" y="120"/>
                        <a:pt x="283" y="128"/>
                        <a:pt x="319" y="144"/>
                      </a:cubicBezTo>
                      <a:lnTo>
                        <a:pt x="319" y="315"/>
                      </a:lnTo>
                      <a:lnTo>
                        <a:pt x="18" y="315"/>
                      </a:lnTo>
                      <a:lnTo>
                        <a:pt x="18" y="118"/>
                      </a:lnTo>
                      <a:close/>
                      <a:moveTo>
                        <a:pt x="57" y="239"/>
                      </a:moveTo>
                      <a:lnTo>
                        <a:pt x="120" y="239"/>
                      </a:lnTo>
                      <a:lnTo>
                        <a:pt x="120" y="253"/>
                      </a:lnTo>
                      <a:lnTo>
                        <a:pt x="57" y="253"/>
                      </a:lnTo>
                      <a:lnTo>
                        <a:pt x="57" y="239"/>
                      </a:lnTo>
                      <a:close/>
                      <a:moveTo>
                        <a:pt x="57" y="213"/>
                      </a:moveTo>
                      <a:lnTo>
                        <a:pt x="182" y="213"/>
                      </a:lnTo>
                      <a:lnTo>
                        <a:pt x="182" y="226"/>
                      </a:lnTo>
                      <a:lnTo>
                        <a:pt x="57" y="226"/>
                      </a:lnTo>
                      <a:lnTo>
                        <a:pt x="57" y="213"/>
                      </a:lnTo>
                      <a:close/>
                      <a:moveTo>
                        <a:pt x="57" y="186"/>
                      </a:moveTo>
                      <a:lnTo>
                        <a:pt x="182" y="186"/>
                      </a:lnTo>
                      <a:lnTo>
                        <a:pt x="182" y="200"/>
                      </a:lnTo>
                      <a:lnTo>
                        <a:pt x="57" y="200"/>
                      </a:lnTo>
                      <a:lnTo>
                        <a:pt x="57" y="186"/>
                      </a:lnTo>
                      <a:close/>
                      <a:moveTo>
                        <a:pt x="57" y="160"/>
                      </a:moveTo>
                      <a:lnTo>
                        <a:pt x="182" y="160"/>
                      </a:lnTo>
                      <a:lnTo>
                        <a:pt x="182" y="174"/>
                      </a:lnTo>
                      <a:lnTo>
                        <a:pt x="57" y="174"/>
                      </a:lnTo>
                      <a:lnTo>
                        <a:pt x="57" y="160"/>
                      </a:lnTo>
                      <a:close/>
                      <a:moveTo>
                        <a:pt x="323" y="146"/>
                      </a:moveTo>
                      <a:cubicBezTo>
                        <a:pt x="328" y="148"/>
                        <a:pt x="339" y="154"/>
                        <a:pt x="342" y="156"/>
                      </a:cubicBezTo>
                      <a:cubicBezTo>
                        <a:pt x="350" y="161"/>
                        <a:pt x="330" y="164"/>
                        <a:pt x="323" y="165"/>
                      </a:cubicBezTo>
                      <a:lnTo>
                        <a:pt x="323" y="146"/>
                      </a:lnTo>
                      <a:close/>
                      <a:moveTo>
                        <a:pt x="396" y="91"/>
                      </a:moveTo>
                      <a:cubicBezTo>
                        <a:pt x="377" y="71"/>
                        <a:pt x="359" y="50"/>
                        <a:pt x="341" y="30"/>
                      </a:cubicBezTo>
                      <a:cubicBezTo>
                        <a:pt x="335" y="23"/>
                        <a:pt x="332" y="23"/>
                        <a:pt x="324" y="22"/>
                      </a:cubicBezTo>
                      <a:lnTo>
                        <a:pt x="133" y="1"/>
                      </a:lnTo>
                      <a:cubicBezTo>
                        <a:pt x="129" y="0"/>
                        <a:pt x="128" y="3"/>
                        <a:pt x="130" y="6"/>
                      </a:cubicBezTo>
                      <a:lnTo>
                        <a:pt x="198" y="79"/>
                      </a:lnTo>
                      <a:cubicBezTo>
                        <a:pt x="209" y="57"/>
                        <a:pt x="217" y="46"/>
                        <a:pt x="251" y="50"/>
                      </a:cubicBezTo>
                      <a:cubicBezTo>
                        <a:pt x="275" y="53"/>
                        <a:pt x="292" y="58"/>
                        <a:pt x="314" y="66"/>
                      </a:cubicBezTo>
                      <a:cubicBezTo>
                        <a:pt x="328" y="72"/>
                        <a:pt x="335" y="76"/>
                        <a:pt x="342" y="87"/>
                      </a:cubicBezTo>
                      <a:cubicBezTo>
                        <a:pt x="336" y="80"/>
                        <a:pt x="327" y="75"/>
                        <a:pt x="317" y="71"/>
                      </a:cubicBezTo>
                      <a:cubicBezTo>
                        <a:pt x="297" y="63"/>
                        <a:pt x="275" y="58"/>
                        <a:pt x="253" y="55"/>
                      </a:cubicBezTo>
                      <a:cubicBezTo>
                        <a:pt x="240" y="54"/>
                        <a:pt x="227" y="54"/>
                        <a:pt x="219" y="60"/>
                      </a:cubicBezTo>
                      <a:cubicBezTo>
                        <a:pt x="211" y="66"/>
                        <a:pt x="199" y="93"/>
                        <a:pt x="194" y="103"/>
                      </a:cubicBezTo>
                      <a:cubicBezTo>
                        <a:pt x="191" y="110"/>
                        <a:pt x="195" y="112"/>
                        <a:pt x="200" y="112"/>
                      </a:cubicBezTo>
                      <a:cubicBezTo>
                        <a:pt x="251" y="115"/>
                        <a:pt x="301" y="128"/>
                        <a:pt x="346" y="152"/>
                      </a:cubicBezTo>
                      <a:lnTo>
                        <a:pt x="347" y="126"/>
                      </a:lnTo>
                      <a:cubicBezTo>
                        <a:pt x="363" y="128"/>
                        <a:pt x="379" y="130"/>
                        <a:pt x="396" y="133"/>
                      </a:cubicBezTo>
                      <a:lnTo>
                        <a:pt x="396" y="91"/>
                      </a:lnTo>
                      <a:close/>
                      <a:moveTo>
                        <a:pt x="433" y="138"/>
                      </a:moveTo>
                      <a:cubicBezTo>
                        <a:pt x="435" y="138"/>
                        <a:pt x="437" y="135"/>
                        <a:pt x="435" y="133"/>
                      </a:cubicBezTo>
                      <a:cubicBezTo>
                        <a:pt x="426" y="124"/>
                        <a:pt x="417" y="114"/>
                        <a:pt x="409" y="105"/>
                      </a:cubicBezTo>
                      <a:lnTo>
                        <a:pt x="409" y="93"/>
                      </a:lnTo>
                      <a:cubicBezTo>
                        <a:pt x="409" y="91"/>
                        <a:pt x="407" y="90"/>
                        <a:pt x="405" y="90"/>
                      </a:cubicBezTo>
                      <a:lnTo>
                        <a:pt x="402" y="89"/>
                      </a:lnTo>
                      <a:lnTo>
                        <a:pt x="402" y="163"/>
                      </a:lnTo>
                      <a:cubicBezTo>
                        <a:pt x="400" y="163"/>
                        <a:pt x="400" y="164"/>
                        <a:pt x="400" y="165"/>
                      </a:cubicBezTo>
                      <a:lnTo>
                        <a:pt x="399" y="171"/>
                      </a:lnTo>
                      <a:cubicBezTo>
                        <a:pt x="399" y="173"/>
                        <a:pt x="400" y="174"/>
                        <a:pt x="400" y="176"/>
                      </a:cubicBezTo>
                      <a:lnTo>
                        <a:pt x="400" y="182"/>
                      </a:lnTo>
                      <a:cubicBezTo>
                        <a:pt x="400" y="184"/>
                        <a:pt x="399" y="185"/>
                        <a:pt x="398" y="187"/>
                      </a:cubicBezTo>
                      <a:lnTo>
                        <a:pt x="393" y="231"/>
                      </a:lnTo>
                      <a:cubicBezTo>
                        <a:pt x="396" y="236"/>
                        <a:pt x="414" y="236"/>
                        <a:pt x="417" y="231"/>
                      </a:cubicBezTo>
                      <a:lnTo>
                        <a:pt x="412" y="187"/>
                      </a:lnTo>
                      <a:cubicBezTo>
                        <a:pt x="412" y="185"/>
                        <a:pt x="411" y="184"/>
                        <a:pt x="411" y="182"/>
                      </a:cubicBezTo>
                      <a:lnTo>
                        <a:pt x="410" y="176"/>
                      </a:lnTo>
                      <a:cubicBezTo>
                        <a:pt x="410" y="174"/>
                        <a:pt x="412" y="174"/>
                        <a:pt x="411" y="171"/>
                      </a:cubicBezTo>
                      <a:lnTo>
                        <a:pt x="411" y="165"/>
                      </a:lnTo>
                      <a:cubicBezTo>
                        <a:pt x="411" y="164"/>
                        <a:pt x="410" y="163"/>
                        <a:pt x="409" y="163"/>
                      </a:cubicBezTo>
                      <a:lnTo>
                        <a:pt x="409" y="134"/>
                      </a:lnTo>
                      <a:cubicBezTo>
                        <a:pt x="417" y="135"/>
                        <a:pt x="425" y="137"/>
                        <a:pt x="433" y="138"/>
                      </a:cubicBezTo>
                      <a:close/>
                      <a:moveTo>
                        <a:pt x="206" y="187"/>
                      </a:moveTo>
                      <a:lnTo>
                        <a:pt x="201" y="188"/>
                      </a:lnTo>
                      <a:lnTo>
                        <a:pt x="217" y="267"/>
                      </a:lnTo>
                      <a:lnTo>
                        <a:pt x="221" y="266"/>
                      </a:lnTo>
                      <a:lnTo>
                        <a:pt x="220" y="262"/>
                      </a:lnTo>
                      <a:lnTo>
                        <a:pt x="224" y="261"/>
                      </a:lnTo>
                      <a:lnTo>
                        <a:pt x="224" y="257"/>
                      </a:lnTo>
                      <a:lnTo>
                        <a:pt x="228" y="256"/>
                      </a:lnTo>
                      <a:lnTo>
                        <a:pt x="227" y="252"/>
                      </a:lnTo>
                      <a:lnTo>
                        <a:pt x="231" y="251"/>
                      </a:lnTo>
                      <a:lnTo>
                        <a:pt x="231" y="247"/>
                      </a:lnTo>
                      <a:lnTo>
                        <a:pt x="235" y="246"/>
                      </a:lnTo>
                      <a:lnTo>
                        <a:pt x="236" y="253"/>
                      </a:lnTo>
                      <a:lnTo>
                        <a:pt x="240" y="253"/>
                      </a:lnTo>
                      <a:lnTo>
                        <a:pt x="241" y="260"/>
                      </a:lnTo>
                      <a:lnTo>
                        <a:pt x="245" y="260"/>
                      </a:lnTo>
                      <a:lnTo>
                        <a:pt x="246" y="267"/>
                      </a:lnTo>
                      <a:lnTo>
                        <a:pt x="250" y="266"/>
                      </a:lnTo>
                      <a:lnTo>
                        <a:pt x="251" y="274"/>
                      </a:lnTo>
                      <a:lnTo>
                        <a:pt x="254" y="273"/>
                      </a:lnTo>
                      <a:lnTo>
                        <a:pt x="255" y="277"/>
                      </a:lnTo>
                      <a:lnTo>
                        <a:pt x="267" y="275"/>
                      </a:lnTo>
                      <a:lnTo>
                        <a:pt x="267" y="271"/>
                      </a:lnTo>
                      <a:lnTo>
                        <a:pt x="270" y="271"/>
                      </a:lnTo>
                      <a:lnTo>
                        <a:pt x="268" y="263"/>
                      </a:lnTo>
                      <a:lnTo>
                        <a:pt x="265" y="264"/>
                      </a:lnTo>
                      <a:lnTo>
                        <a:pt x="263" y="257"/>
                      </a:lnTo>
                      <a:lnTo>
                        <a:pt x="259" y="257"/>
                      </a:lnTo>
                      <a:lnTo>
                        <a:pt x="258" y="250"/>
                      </a:lnTo>
                      <a:lnTo>
                        <a:pt x="254" y="251"/>
                      </a:lnTo>
                      <a:lnTo>
                        <a:pt x="253" y="243"/>
                      </a:lnTo>
                      <a:lnTo>
                        <a:pt x="249" y="244"/>
                      </a:lnTo>
                      <a:lnTo>
                        <a:pt x="248" y="240"/>
                      </a:lnTo>
                      <a:lnTo>
                        <a:pt x="272" y="235"/>
                      </a:lnTo>
                      <a:lnTo>
                        <a:pt x="271" y="232"/>
                      </a:lnTo>
                      <a:lnTo>
                        <a:pt x="267" y="233"/>
                      </a:lnTo>
                      <a:lnTo>
                        <a:pt x="267" y="228"/>
                      </a:lnTo>
                      <a:lnTo>
                        <a:pt x="262" y="229"/>
                      </a:lnTo>
                      <a:lnTo>
                        <a:pt x="262" y="225"/>
                      </a:lnTo>
                      <a:lnTo>
                        <a:pt x="257" y="226"/>
                      </a:lnTo>
                      <a:lnTo>
                        <a:pt x="256" y="221"/>
                      </a:lnTo>
                      <a:lnTo>
                        <a:pt x="252" y="222"/>
                      </a:lnTo>
                      <a:lnTo>
                        <a:pt x="251" y="218"/>
                      </a:lnTo>
                      <a:lnTo>
                        <a:pt x="247" y="219"/>
                      </a:lnTo>
                      <a:lnTo>
                        <a:pt x="246" y="215"/>
                      </a:lnTo>
                      <a:lnTo>
                        <a:pt x="242" y="215"/>
                      </a:lnTo>
                      <a:lnTo>
                        <a:pt x="241" y="211"/>
                      </a:lnTo>
                      <a:lnTo>
                        <a:pt x="237" y="212"/>
                      </a:lnTo>
                      <a:lnTo>
                        <a:pt x="236" y="208"/>
                      </a:lnTo>
                      <a:lnTo>
                        <a:pt x="232" y="208"/>
                      </a:lnTo>
                      <a:lnTo>
                        <a:pt x="231" y="204"/>
                      </a:lnTo>
                      <a:lnTo>
                        <a:pt x="227" y="205"/>
                      </a:lnTo>
                      <a:lnTo>
                        <a:pt x="226" y="201"/>
                      </a:lnTo>
                      <a:lnTo>
                        <a:pt x="221" y="202"/>
                      </a:lnTo>
                      <a:lnTo>
                        <a:pt x="221" y="197"/>
                      </a:lnTo>
                      <a:lnTo>
                        <a:pt x="216" y="198"/>
                      </a:lnTo>
                      <a:lnTo>
                        <a:pt x="215" y="194"/>
                      </a:lnTo>
                      <a:lnTo>
                        <a:pt x="211" y="195"/>
                      </a:lnTo>
                      <a:lnTo>
                        <a:pt x="210" y="190"/>
                      </a:lnTo>
                      <a:lnTo>
                        <a:pt x="207" y="191"/>
                      </a:lnTo>
                      <a:lnTo>
                        <a:pt x="206" y="187"/>
                      </a:lnTo>
                      <a:close/>
                      <a:moveTo>
                        <a:pt x="40" y="141"/>
                      </a:moveTo>
                      <a:lnTo>
                        <a:pt x="297" y="141"/>
                      </a:lnTo>
                      <a:lnTo>
                        <a:pt x="297" y="292"/>
                      </a:lnTo>
                      <a:lnTo>
                        <a:pt x="40" y="292"/>
                      </a:lnTo>
                      <a:lnTo>
                        <a:pt x="40" y="141"/>
                      </a:ln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nvGrpSpPr>
              <p:cNvPr id="25" name="组合 24">
                <a:extLst>
                  <a:ext uri="{FF2B5EF4-FFF2-40B4-BE49-F238E27FC236}">
                    <a16:creationId xmlns="" xmlns:a16="http://schemas.microsoft.com/office/drawing/2014/main" id="{EDE772D3-C617-4E93-B7A3-A606D04292F8}"/>
                  </a:ext>
                </a:extLst>
              </p:cNvPr>
              <p:cNvGrpSpPr/>
              <p:nvPr/>
            </p:nvGrpSpPr>
            <p:grpSpPr>
              <a:xfrm>
                <a:off x="10823599" y="577955"/>
                <a:ext cx="368108" cy="382389"/>
                <a:chOff x="10486350" y="391614"/>
                <a:chExt cx="421373" cy="437973"/>
              </a:xfrm>
            </p:grpSpPr>
            <p:sp>
              <p:nvSpPr>
                <p:cNvPr id="26" name="Oval 13">
                  <a:extLst>
                    <a:ext uri="{FF2B5EF4-FFF2-40B4-BE49-F238E27FC236}">
                      <a16:creationId xmlns="" xmlns:a16="http://schemas.microsoft.com/office/drawing/2014/main" id="{2F189F4C-BA54-45A4-9862-7045F21F7A3B}"/>
                    </a:ext>
                  </a:extLst>
                </p:cNvPr>
                <p:cNvSpPr/>
                <p:nvPr/>
              </p:nvSpPr>
              <p:spPr>
                <a:xfrm>
                  <a:off x="10486350" y="391614"/>
                  <a:ext cx="421373" cy="437973"/>
                </a:xfrm>
                <a:prstGeom prst="ellipse">
                  <a:avLst/>
                </a:prstGeom>
                <a:solidFill>
                  <a:srgbClr val="858585"/>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27" name="Freeform 15">
                  <a:extLst>
                    <a:ext uri="{FF2B5EF4-FFF2-40B4-BE49-F238E27FC236}">
                      <a16:creationId xmlns="" xmlns:a16="http://schemas.microsoft.com/office/drawing/2014/main" id="{17E2950D-1240-486B-84EF-65DB9100A6D5}"/>
                    </a:ext>
                  </a:extLst>
                </p:cNvPr>
                <p:cNvSpPr>
                  <a:spLocks noEditPoints="1"/>
                </p:cNvSpPr>
                <p:nvPr/>
              </p:nvSpPr>
              <p:spPr>
                <a:xfrm>
                  <a:off x="10532318" y="455458"/>
                  <a:ext cx="334545" cy="293685"/>
                </a:xfrm>
                <a:custGeom>
                  <a:avLst/>
                  <a:gdLst/>
                  <a:ahLst/>
                  <a:cxnLst>
                    <a:cxn ang="0">
                      <a:pos x="234329" y="182499"/>
                    </a:cxn>
                    <a:cxn ang="0">
                      <a:pos x="184958" y="182499"/>
                    </a:cxn>
                    <a:cxn ang="0">
                      <a:pos x="184958" y="233874"/>
                    </a:cxn>
                    <a:cxn ang="0">
                      <a:pos x="148850" y="233874"/>
                    </a:cxn>
                    <a:cxn ang="0">
                      <a:pos x="148850" y="182499"/>
                    </a:cxn>
                    <a:cxn ang="0">
                      <a:pos x="99479" y="182499"/>
                    </a:cxn>
                    <a:cxn ang="0">
                      <a:pos x="99479" y="144925"/>
                    </a:cxn>
                    <a:cxn ang="0">
                      <a:pos x="148850" y="144925"/>
                    </a:cxn>
                    <a:cxn ang="0">
                      <a:pos x="148850" y="93550"/>
                    </a:cxn>
                    <a:cxn ang="0">
                      <a:pos x="184958" y="93550"/>
                    </a:cxn>
                    <a:cxn ang="0">
                      <a:pos x="184958" y="144925"/>
                    </a:cxn>
                    <a:cxn ang="0">
                      <a:pos x="234329" y="144925"/>
                    </a:cxn>
                    <a:cxn ang="0">
                      <a:pos x="234329" y="182499"/>
                    </a:cxn>
                    <a:cxn ang="0">
                      <a:pos x="307280" y="94317"/>
                    </a:cxn>
                    <a:cxn ang="0">
                      <a:pos x="167273" y="69779"/>
                    </a:cxn>
                    <a:cxn ang="0">
                      <a:pos x="27265" y="94317"/>
                    </a:cxn>
                    <a:cxn ang="0">
                      <a:pos x="167273" y="293685"/>
                    </a:cxn>
                    <a:cxn ang="0">
                      <a:pos x="307280" y="94317"/>
                    </a:cxn>
                  </a:cxnLst>
                  <a:rect l="0" t="0" r="0" b="0"/>
                  <a:pathLst>
                    <a:path w="454" h="383">
                      <a:moveTo>
                        <a:pt x="318" y="238"/>
                      </a:moveTo>
                      <a:lnTo>
                        <a:pt x="251" y="238"/>
                      </a:lnTo>
                      <a:lnTo>
                        <a:pt x="251" y="305"/>
                      </a:lnTo>
                      <a:lnTo>
                        <a:pt x="202" y="305"/>
                      </a:lnTo>
                      <a:lnTo>
                        <a:pt x="202" y="238"/>
                      </a:lnTo>
                      <a:lnTo>
                        <a:pt x="135" y="238"/>
                      </a:lnTo>
                      <a:lnTo>
                        <a:pt x="135" y="189"/>
                      </a:lnTo>
                      <a:lnTo>
                        <a:pt x="202" y="189"/>
                      </a:lnTo>
                      <a:lnTo>
                        <a:pt x="202" y="122"/>
                      </a:lnTo>
                      <a:lnTo>
                        <a:pt x="251" y="122"/>
                      </a:lnTo>
                      <a:lnTo>
                        <a:pt x="251" y="189"/>
                      </a:lnTo>
                      <a:lnTo>
                        <a:pt x="318" y="189"/>
                      </a:lnTo>
                      <a:lnTo>
                        <a:pt x="318" y="238"/>
                      </a:lnTo>
                      <a:close/>
                      <a:moveTo>
                        <a:pt x="417" y="123"/>
                      </a:moveTo>
                      <a:cubicBezTo>
                        <a:pt x="384" y="0"/>
                        <a:pt x="249" y="77"/>
                        <a:pt x="227" y="91"/>
                      </a:cubicBezTo>
                      <a:cubicBezTo>
                        <a:pt x="204" y="77"/>
                        <a:pt x="69" y="1"/>
                        <a:pt x="37" y="123"/>
                      </a:cubicBezTo>
                      <a:cubicBezTo>
                        <a:pt x="0" y="265"/>
                        <a:pt x="226" y="382"/>
                        <a:pt x="227" y="383"/>
                      </a:cubicBezTo>
                      <a:cubicBezTo>
                        <a:pt x="227" y="383"/>
                        <a:pt x="454" y="263"/>
                        <a:pt x="417" y="123"/>
                      </a:cubicBez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nvGrpSpPr>
              <p:cNvPr id="31" name="组合 30">
                <a:extLst>
                  <a:ext uri="{FF2B5EF4-FFF2-40B4-BE49-F238E27FC236}">
                    <a16:creationId xmlns="" xmlns:a16="http://schemas.microsoft.com/office/drawing/2014/main" id="{96699630-266A-4CAD-B49F-9B7E0B518B31}"/>
                  </a:ext>
                </a:extLst>
              </p:cNvPr>
              <p:cNvGrpSpPr/>
              <p:nvPr/>
            </p:nvGrpSpPr>
            <p:grpSpPr>
              <a:xfrm>
                <a:off x="9676434" y="577955"/>
                <a:ext cx="366522" cy="382389"/>
                <a:chOff x="9338428" y="391614"/>
                <a:chExt cx="420096" cy="437973"/>
              </a:xfrm>
            </p:grpSpPr>
            <p:sp>
              <p:nvSpPr>
                <p:cNvPr id="32" name="Oval 12">
                  <a:extLst>
                    <a:ext uri="{FF2B5EF4-FFF2-40B4-BE49-F238E27FC236}">
                      <a16:creationId xmlns="" xmlns:a16="http://schemas.microsoft.com/office/drawing/2014/main" id="{F38E3F48-55B1-421F-9CC0-A9C79CF923E7}"/>
                    </a:ext>
                  </a:extLst>
                </p:cNvPr>
                <p:cNvSpPr/>
                <p:nvPr/>
              </p:nvSpPr>
              <p:spPr>
                <a:xfrm>
                  <a:off x="9338428" y="391614"/>
                  <a:ext cx="420096" cy="437973"/>
                </a:xfrm>
                <a:prstGeom prst="ellipse">
                  <a:avLst/>
                </a:prstGeom>
                <a:solidFill>
                  <a:srgbClr val="FDB402"/>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33" name="Freeform 19">
                  <a:extLst>
                    <a:ext uri="{FF2B5EF4-FFF2-40B4-BE49-F238E27FC236}">
                      <a16:creationId xmlns="" xmlns:a16="http://schemas.microsoft.com/office/drawing/2014/main" id="{F9E38022-4EEC-44AD-914E-E332446E739C}"/>
                    </a:ext>
                  </a:extLst>
                </p:cNvPr>
                <p:cNvSpPr>
                  <a:spLocks noEditPoints="1"/>
                </p:cNvSpPr>
                <p:nvPr/>
              </p:nvSpPr>
              <p:spPr>
                <a:xfrm>
                  <a:off x="9398442" y="495042"/>
                  <a:ext cx="315391" cy="277085"/>
                </a:xfrm>
                <a:custGeom>
                  <a:avLst/>
                  <a:gdLst/>
                  <a:ahLst/>
                  <a:cxnLst>
                    <a:cxn ang="0">
                      <a:pos x="165064" y="270177"/>
                    </a:cxn>
                    <a:cxn ang="0">
                      <a:pos x="307285" y="80593"/>
                    </a:cxn>
                    <a:cxn ang="0">
                      <a:pos x="298442" y="76755"/>
                    </a:cxn>
                    <a:cxn ang="0">
                      <a:pos x="212226" y="77522"/>
                    </a:cxn>
                    <a:cxn ang="0">
                      <a:pos x="165064" y="270177"/>
                    </a:cxn>
                    <a:cxn ang="0">
                      <a:pos x="310233" y="80593"/>
                    </a:cxn>
                    <a:cxn ang="0">
                      <a:pos x="310233" y="80593"/>
                    </a:cxn>
                    <a:cxn ang="0">
                      <a:pos x="5158" y="79057"/>
                    </a:cxn>
                    <a:cxn ang="0">
                      <a:pos x="146642" y="267107"/>
                    </a:cxn>
                    <a:cxn ang="0">
                      <a:pos x="100955" y="76755"/>
                    </a:cxn>
                    <a:cxn ang="0">
                      <a:pos x="16949" y="77522"/>
                    </a:cxn>
                    <a:cxn ang="0">
                      <a:pos x="5158" y="79057"/>
                    </a:cxn>
                    <a:cxn ang="0">
                      <a:pos x="145905" y="270945"/>
                    </a:cxn>
                    <a:cxn ang="0">
                      <a:pos x="145905" y="270945"/>
                    </a:cxn>
                    <a:cxn ang="0">
                      <a:pos x="156222" y="271712"/>
                    </a:cxn>
                    <a:cxn ang="0">
                      <a:pos x="204857" y="77522"/>
                    </a:cxn>
                    <a:cxn ang="0">
                      <a:pos x="202646" y="80593"/>
                    </a:cxn>
                    <a:cxn ang="0">
                      <a:pos x="108324" y="77522"/>
                    </a:cxn>
                    <a:cxn ang="0">
                      <a:pos x="156222" y="271712"/>
                    </a:cxn>
                    <a:cxn ang="0">
                      <a:pos x="220332" y="69847"/>
                    </a:cxn>
                    <a:cxn ang="0">
                      <a:pos x="313917" y="69847"/>
                    </a:cxn>
                    <a:cxn ang="0">
                      <a:pos x="259387" y="768"/>
                    </a:cxn>
                    <a:cxn ang="0">
                      <a:pos x="220332" y="69847"/>
                    </a:cxn>
                    <a:cxn ang="0">
                      <a:pos x="0" y="68312"/>
                    </a:cxn>
                    <a:cxn ang="0">
                      <a:pos x="92112" y="69847"/>
                    </a:cxn>
                    <a:cxn ang="0">
                      <a:pos x="54530" y="0"/>
                    </a:cxn>
                    <a:cxn ang="0">
                      <a:pos x="0" y="68312"/>
                    </a:cxn>
                    <a:cxn ang="0">
                      <a:pos x="109060" y="69847"/>
                    </a:cxn>
                    <a:cxn ang="0">
                      <a:pos x="203383" y="69079"/>
                    </a:cxn>
                    <a:cxn ang="0">
                      <a:pos x="155485" y="1535"/>
                    </a:cxn>
                    <a:cxn ang="0">
                      <a:pos x="109060" y="69847"/>
                    </a:cxn>
                    <a:cxn ang="0">
                      <a:pos x="101691" y="71382"/>
                    </a:cxn>
                    <a:cxn ang="0">
                      <a:pos x="148853" y="768"/>
                    </a:cxn>
                    <a:cxn ang="0">
                      <a:pos x="61162" y="1535"/>
                    </a:cxn>
                    <a:cxn ang="0">
                      <a:pos x="101691" y="71382"/>
                    </a:cxn>
                    <a:cxn ang="0">
                      <a:pos x="212963" y="71382"/>
                    </a:cxn>
                    <a:cxn ang="0">
                      <a:pos x="250544" y="768"/>
                    </a:cxn>
                    <a:cxn ang="0">
                      <a:pos x="165801" y="2303"/>
                    </a:cxn>
                    <a:cxn ang="0">
                      <a:pos x="212963" y="71382"/>
                    </a:cxn>
                  </a:cxnLst>
                  <a:rect l="0" t="0" r="0" b="0"/>
                  <a:pathLst>
                    <a:path w="428" h="361">
                      <a:moveTo>
                        <a:pt x="224" y="352"/>
                      </a:moveTo>
                      <a:lnTo>
                        <a:pt x="417" y="105"/>
                      </a:lnTo>
                      <a:cubicBezTo>
                        <a:pt x="412" y="102"/>
                        <a:pt x="413" y="100"/>
                        <a:pt x="405" y="100"/>
                      </a:cubicBezTo>
                      <a:lnTo>
                        <a:pt x="288" y="101"/>
                      </a:lnTo>
                      <a:lnTo>
                        <a:pt x="224" y="352"/>
                      </a:lnTo>
                      <a:close/>
                      <a:moveTo>
                        <a:pt x="421" y="105"/>
                      </a:moveTo>
                      <a:cubicBezTo>
                        <a:pt x="428" y="97"/>
                        <a:pt x="414" y="113"/>
                        <a:pt x="421" y="105"/>
                      </a:cubicBezTo>
                      <a:close/>
                      <a:moveTo>
                        <a:pt x="7" y="103"/>
                      </a:moveTo>
                      <a:lnTo>
                        <a:pt x="199" y="348"/>
                      </a:lnTo>
                      <a:lnTo>
                        <a:pt x="137" y="100"/>
                      </a:lnTo>
                      <a:lnTo>
                        <a:pt x="23" y="101"/>
                      </a:lnTo>
                      <a:lnTo>
                        <a:pt x="7" y="103"/>
                      </a:lnTo>
                      <a:close/>
                      <a:moveTo>
                        <a:pt x="198" y="353"/>
                      </a:moveTo>
                      <a:cubicBezTo>
                        <a:pt x="205" y="361"/>
                        <a:pt x="191" y="345"/>
                        <a:pt x="198" y="353"/>
                      </a:cubicBezTo>
                      <a:close/>
                      <a:moveTo>
                        <a:pt x="212" y="354"/>
                      </a:moveTo>
                      <a:lnTo>
                        <a:pt x="278" y="101"/>
                      </a:lnTo>
                      <a:lnTo>
                        <a:pt x="275" y="105"/>
                      </a:lnTo>
                      <a:lnTo>
                        <a:pt x="147" y="101"/>
                      </a:lnTo>
                      <a:lnTo>
                        <a:pt x="212" y="354"/>
                      </a:lnTo>
                      <a:close/>
                      <a:moveTo>
                        <a:pt x="299" y="91"/>
                      </a:moveTo>
                      <a:lnTo>
                        <a:pt x="426" y="91"/>
                      </a:lnTo>
                      <a:lnTo>
                        <a:pt x="352" y="1"/>
                      </a:lnTo>
                      <a:lnTo>
                        <a:pt x="299" y="91"/>
                      </a:lnTo>
                      <a:close/>
                      <a:moveTo>
                        <a:pt x="0" y="89"/>
                      </a:moveTo>
                      <a:lnTo>
                        <a:pt x="125" y="91"/>
                      </a:lnTo>
                      <a:lnTo>
                        <a:pt x="74" y="0"/>
                      </a:lnTo>
                      <a:lnTo>
                        <a:pt x="0" y="89"/>
                      </a:lnTo>
                      <a:close/>
                      <a:moveTo>
                        <a:pt x="148" y="91"/>
                      </a:moveTo>
                      <a:lnTo>
                        <a:pt x="276" y="90"/>
                      </a:lnTo>
                      <a:lnTo>
                        <a:pt x="211" y="2"/>
                      </a:lnTo>
                      <a:lnTo>
                        <a:pt x="148" y="91"/>
                      </a:lnTo>
                      <a:close/>
                      <a:moveTo>
                        <a:pt x="138" y="93"/>
                      </a:moveTo>
                      <a:lnTo>
                        <a:pt x="202" y="1"/>
                      </a:lnTo>
                      <a:lnTo>
                        <a:pt x="83" y="2"/>
                      </a:lnTo>
                      <a:lnTo>
                        <a:pt x="138" y="93"/>
                      </a:lnTo>
                      <a:close/>
                      <a:moveTo>
                        <a:pt x="289" y="93"/>
                      </a:moveTo>
                      <a:lnTo>
                        <a:pt x="340" y="1"/>
                      </a:lnTo>
                      <a:lnTo>
                        <a:pt x="225" y="3"/>
                      </a:lnTo>
                      <a:lnTo>
                        <a:pt x="289" y="93"/>
                      </a:ln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cxnSp>
          <p:nvCxnSpPr>
            <p:cNvPr id="4" name="直接连接符 3">
              <a:extLst>
                <a:ext uri="{FF2B5EF4-FFF2-40B4-BE49-F238E27FC236}">
                  <a16:creationId xmlns="" xmlns:a16="http://schemas.microsoft.com/office/drawing/2014/main" id="{6FD08865-C378-4B20-8EA7-0F026FB4E179}"/>
                </a:ext>
              </a:extLst>
            </p:cNvPr>
            <p:cNvCxnSpPr/>
            <p:nvPr/>
          </p:nvCxnSpPr>
          <p:spPr>
            <a:xfrm>
              <a:off x="1762699" y="1002621"/>
              <a:ext cx="10429301" cy="0"/>
            </a:xfrm>
            <a:prstGeom prst="line">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
        <p:nvSpPr>
          <p:cNvPr id="3" name="TextBox 2"/>
          <p:cNvSpPr txBox="1"/>
          <p:nvPr/>
        </p:nvSpPr>
        <p:spPr>
          <a:xfrm>
            <a:off x="6659246" y="319757"/>
            <a:ext cx="733892" cy="307777"/>
          </a:xfrm>
          <a:prstGeom prst="rect">
            <a:avLst/>
          </a:prstGeom>
          <a:noFill/>
        </p:spPr>
        <p:txBody>
          <a:bodyPr wrap="square" rtlCol="0">
            <a:spAutoFit/>
          </a:bodyPr>
          <a:lstStyle/>
          <a:p>
            <a:r>
              <a:rPr lang="zh-CN" altLang="en-US" sz="1400" b="1" dirty="0" smtClean="0"/>
              <a:t>智能</a:t>
            </a:r>
            <a:endParaRPr lang="zh-CN" altLang="en-US" sz="1400" b="1" dirty="0"/>
          </a:p>
        </p:txBody>
      </p:sp>
      <p:sp>
        <p:nvSpPr>
          <p:cNvPr id="35" name="TextBox 34"/>
          <p:cNvSpPr txBox="1"/>
          <p:nvPr/>
        </p:nvSpPr>
        <p:spPr>
          <a:xfrm>
            <a:off x="7545538" y="319757"/>
            <a:ext cx="733892" cy="307777"/>
          </a:xfrm>
          <a:prstGeom prst="rect">
            <a:avLst/>
          </a:prstGeom>
          <a:noFill/>
        </p:spPr>
        <p:txBody>
          <a:bodyPr wrap="square" rtlCol="0">
            <a:spAutoFit/>
          </a:bodyPr>
          <a:lstStyle/>
          <a:p>
            <a:r>
              <a:rPr lang="zh-CN" altLang="en-US" sz="1400" b="1" dirty="0"/>
              <a:t>高效</a:t>
            </a:r>
          </a:p>
        </p:txBody>
      </p:sp>
      <p:sp>
        <p:nvSpPr>
          <p:cNvPr id="36" name="TextBox 35"/>
          <p:cNvSpPr txBox="1"/>
          <p:nvPr/>
        </p:nvSpPr>
        <p:spPr>
          <a:xfrm>
            <a:off x="8414842" y="329733"/>
            <a:ext cx="733892" cy="307777"/>
          </a:xfrm>
          <a:prstGeom prst="rect">
            <a:avLst/>
          </a:prstGeom>
          <a:noFill/>
        </p:spPr>
        <p:txBody>
          <a:bodyPr wrap="square" rtlCol="0">
            <a:spAutoFit/>
          </a:bodyPr>
          <a:lstStyle/>
          <a:p>
            <a:r>
              <a:rPr lang="zh-CN" altLang="en-US" sz="1400" b="1" dirty="0" smtClean="0"/>
              <a:t>成本</a:t>
            </a:r>
            <a:endParaRPr lang="zh-CN" altLang="en-US" sz="1400" b="1" dirty="0"/>
          </a:p>
        </p:txBody>
      </p:sp>
      <p:sp>
        <p:nvSpPr>
          <p:cNvPr id="6" name="矩形 5"/>
          <p:cNvSpPr/>
          <p:nvPr/>
        </p:nvSpPr>
        <p:spPr>
          <a:xfrm>
            <a:off x="1257300" y="139096"/>
            <a:ext cx="3451586" cy="461665"/>
          </a:xfrm>
          <a:prstGeom prst="rect">
            <a:avLst/>
          </a:prstGeom>
        </p:spPr>
        <p:txBody>
          <a:bodyPr wrap="none">
            <a:spAutoFit/>
          </a:bodyPr>
          <a:lstStyle/>
          <a:p>
            <a:r>
              <a:rPr lang="zh-CN" altLang="en-US" sz="2400" dirty="0" smtClean="0"/>
              <a:t>五</a:t>
            </a:r>
            <a:r>
              <a:rPr lang="zh-CN" altLang="zh-CN" sz="2400" dirty="0" smtClean="0"/>
              <a:t>、</a:t>
            </a:r>
            <a:r>
              <a:rPr lang="en-US" altLang="zh-CN" sz="2400" dirty="0"/>
              <a:t>BDS</a:t>
            </a:r>
            <a:r>
              <a:rPr lang="zh-CN" altLang="zh-CN" sz="2400" dirty="0"/>
              <a:t>的应用与产业化</a:t>
            </a:r>
          </a:p>
        </p:txBody>
      </p:sp>
      <p:sp>
        <p:nvSpPr>
          <p:cNvPr id="7" name="矩形 6"/>
          <p:cNvSpPr/>
          <p:nvPr/>
        </p:nvSpPr>
        <p:spPr>
          <a:xfrm>
            <a:off x="3862179" y="1779662"/>
            <a:ext cx="4572000" cy="1938992"/>
          </a:xfrm>
          <a:prstGeom prst="rect">
            <a:avLst/>
          </a:prstGeom>
        </p:spPr>
        <p:txBody>
          <a:bodyPr>
            <a:spAutoFit/>
          </a:bodyPr>
          <a:lstStyle/>
          <a:p>
            <a:pPr>
              <a:lnSpc>
                <a:spcPct val="150000"/>
              </a:lnSpc>
            </a:pPr>
            <a:r>
              <a:rPr lang="en-US" altLang="zh-CN" sz="2000" dirty="0"/>
              <a:t>3.</a:t>
            </a:r>
            <a:r>
              <a:rPr lang="zh-CN" altLang="zh-CN" sz="2000" dirty="0"/>
              <a:t>水文监测方面，成功应用于多山地域水文测报信息的实时传输，提高灾情预报的准确性，为制定防洪抗旱调度方案提供重要支持。</a:t>
            </a:r>
          </a:p>
        </p:txBody>
      </p:sp>
      <p:pic>
        <p:nvPicPr>
          <p:cNvPr id="25602" name="Picture 2" descr="https://p2.itc.cn/images01/20200608/08cb6bb9d2e249d0a67597be47871649.jpe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33021" y="1540350"/>
            <a:ext cx="3543854" cy="241761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30013458"/>
      </p:ext>
    </p:extLst>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 xmlns:a16="http://schemas.microsoft.com/office/drawing/2014/main" id="{1495F301-5D58-44A0-870C-E58C0EABD36A}"/>
              </a:ext>
            </a:extLst>
          </p:cNvPr>
          <p:cNvGrpSpPr/>
          <p:nvPr/>
        </p:nvGrpSpPr>
        <p:grpSpPr>
          <a:xfrm>
            <a:off x="-10552" y="-10550"/>
            <a:ext cx="9154552" cy="762516"/>
            <a:chOff x="-14069" y="-14067"/>
            <a:chExt cx="12206069" cy="1016688"/>
          </a:xfrm>
        </p:grpSpPr>
        <p:grpSp>
          <p:nvGrpSpPr>
            <p:cNvPr id="16" name="组合 15"/>
            <p:cNvGrpSpPr/>
            <p:nvPr/>
          </p:nvGrpSpPr>
          <p:grpSpPr>
            <a:xfrm>
              <a:off x="-14069" y="-14067"/>
              <a:ext cx="1690469" cy="1016688"/>
              <a:chOff x="-14069" y="-14068"/>
              <a:chExt cx="8860302" cy="6886134"/>
            </a:xfrm>
          </p:grpSpPr>
          <p:sp>
            <p:nvSpPr>
              <p:cNvPr id="17" name="直角三角形 16"/>
              <p:cNvSpPr/>
              <p:nvPr/>
            </p:nvSpPr>
            <p:spPr>
              <a:xfrm rot="5400000">
                <a:off x="-1740877" y="1740877"/>
                <a:ext cx="6858000" cy="3376246"/>
              </a:xfrm>
              <a:prstGeom prst="r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任意多边形 17"/>
              <p:cNvSpPr/>
              <p:nvPr/>
            </p:nvSpPr>
            <p:spPr>
              <a:xfrm>
                <a:off x="-14069" y="-2"/>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FDB4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2712719" y="-14068"/>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E635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 name="组合 1">
              <a:extLst>
                <a:ext uri="{FF2B5EF4-FFF2-40B4-BE49-F238E27FC236}">
                  <a16:creationId xmlns="" xmlns:a16="http://schemas.microsoft.com/office/drawing/2014/main" id="{F16F4591-60E9-4C9B-AF90-257FD1CF5AAD}"/>
                </a:ext>
              </a:extLst>
            </p:cNvPr>
            <p:cNvGrpSpPr/>
            <p:nvPr/>
          </p:nvGrpSpPr>
          <p:grpSpPr>
            <a:xfrm>
              <a:off x="8510887" y="453634"/>
              <a:ext cx="2671958" cy="382389"/>
              <a:chOff x="8519749" y="577955"/>
              <a:chExt cx="2671958" cy="382389"/>
            </a:xfrm>
          </p:grpSpPr>
          <p:grpSp>
            <p:nvGrpSpPr>
              <p:cNvPr id="22" name="组合 21">
                <a:extLst>
                  <a:ext uri="{FF2B5EF4-FFF2-40B4-BE49-F238E27FC236}">
                    <a16:creationId xmlns="" xmlns:a16="http://schemas.microsoft.com/office/drawing/2014/main" id="{3572C76C-95D1-4FF5-BB80-B735C985DE2B}"/>
                  </a:ext>
                </a:extLst>
              </p:cNvPr>
              <p:cNvGrpSpPr/>
              <p:nvPr/>
            </p:nvGrpSpPr>
            <p:grpSpPr>
              <a:xfrm>
                <a:off x="8519749" y="577955"/>
                <a:ext cx="368108" cy="382389"/>
                <a:chOff x="8181567" y="391614"/>
                <a:chExt cx="420096" cy="437973"/>
              </a:xfrm>
            </p:grpSpPr>
            <p:sp>
              <p:nvSpPr>
                <p:cNvPr id="23" name="Oval 11">
                  <a:extLst>
                    <a:ext uri="{FF2B5EF4-FFF2-40B4-BE49-F238E27FC236}">
                      <a16:creationId xmlns="" xmlns:a16="http://schemas.microsoft.com/office/drawing/2014/main" id="{B2E6A8A3-322E-4A52-8E71-C45B316F5C18}"/>
                    </a:ext>
                  </a:extLst>
                </p:cNvPr>
                <p:cNvSpPr/>
                <p:nvPr/>
              </p:nvSpPr>
              <p:spPr>
                <a:xfrm>
                  <a:off x="8181567" y="391614"/>
                  <a:ext cx="420096" cy="437973"/>
                </a:xfrm>
                <a:prstGeom prst="ellipse">
                  <a:avLst/>
                </a:prstGeom>
                <a:solidFill>
                  <a:srgbClr val="E6353F"/>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24" name="Freeform 14">
                  <a:extLst>
                    <a:ext uri="{FF2B5EF4-FFF2-40B4-BE49-F238E27FC236}">
                      <a16:creationId xmlns="" xmlns:a16="http://schemas.microsoft.com/office/drawing/2014/main" id="{205D0928-C677-4B0B-ABE9-E66BCB8A8319}"/>
                    </a:ext>
                  </a:extLst>
                </p:cNvPr>
                <p:cNvSpPr>
                  <a:spLocks noEditPoints="1"/>
                </p:cNvSpPr>
                <p:nvPr/>
              </p:nvSpPr>
              <p:spPr>
                <a:xfrm>
                  <a:off x="8254350" y="468227"/>
                  <a:ext cx="321776" cy="268147"/>
                </a:xfrm>
                <a:custGeom>
                  <a:avLst/>
                  <a:gdLst/>
                  <a:ahLst/>
                  <a:cxnLst>
                    <a:cxn ang="0">
                      <a:pos x="248143" y="256622"/>
                    </a:cxn>
                    <a:cxn ang="0">
                      <a:pos x="0" y="256622"/>
                    </a:cxn>
                    <a:cxn ang="0">
                      <a:pos x="128858" y="99115"/>
                    </a:cxn>
                    <a:cxn ang="0">
                      <a:pos x="123703" y="94505"/>
                    </a:cxn>
                    <a:cxn ang="0">
                      <a:pos x="234889" y="110639"/>
                    </a:cxn>
                    <a:cxn ang="0">
                      <a:pos x="13254" y="90663"/>
                    </a:cxn>
                    <a:cxn ang="0">
                      <a:pos x="88360" y="194387"/>
                    </a:cxn>
                    <a:cxn ang="0">
                      <a:pos x="41971" y="163654"/>
                    </a:cxn>
                    <a:cxn ang="0">
                      <a:pos x="41971" y="173642"/>
                    </a:cxn>
                    <a:cxn ang="0">
                      <a:pos x="134012" y="142909"/>
                    </a:cxn>
                    <a:cxn ang="0">
                      <a:pos x="41971" y="142909"/>
                    </a:cxn>
                    <a:cxn ang="0">
                      <a:pos x="134012" y="133689"/>
                    </a:cxn>
                    <a:cxn ang="0">
                      <a:pos x="237834" y="112176"/>
                    </a:cxn>
                    <a:cxn ang="0">
                      <a:pos x="237834" y="112176"/>
                    </a:cxn>
                    <a:cxn ang="0">
                      <a:pos x="238571" y="16903"/>
                    </a:cxn>
                    <a:cxn ang="0">
                      <a:pos x="145793" y="60698"/>
                    </a:cxn>
                    <a:cxn ang="0">
                      <a:pos x="251825" y="66845"/>
                    </a:cxn>
                    <a:cxn ang="0">
                      <a:pos x="161256" y="46100"/>
                    </a:cxn>
                    <a:cxn ang="0">
                      <a:pos x="254770" y="116786"/>
                    </a:cxn>
                    <a:cxn ang="0">
                      <a:pos x="291586" y="69918"/>
                    </a:cxn>
                    <a:cxn ang="0">
                      <a:pos x="301159" y="80675"/>
                    </a:cxn>
                    <a:cxn ang="0">
                      <a:pos x="296004" y="68381"/>
                    </a:cxn>
                    <a:cxn ang="0">
                      <a:pos x="293795" y="131384"/>
                    </a:cxn>
                    <a:cxn ang="0">
                      <a:pos x="293059" y="143678"/>
                    </a:cxn>
                    <a:cxn ang="0">
                      <a:pos x="303368" y="143678"/>
                    </a:cxn>
                    <a:cxn ang="0">
                      <a:pos x="302631" y="131384"/>
                    </a:cxn>
                    <a:cxn ang="0">
                      <a:pos x="301159" y="102956"/>
                    </a:cxn>
                    <a:cxn ang="0">
                      <a:pos x="148002" y="144446"/>
                    </a:cxn>
                    <a:cxn ang="0">
                      <a:pos x="161992" y="201302"/>
                    </a:cxn>
                    <a:cxn ang="0">
                      <a:pos x="167883" y="196692"/>
                    </a:cxn>
                    <a:cxn ang="0">
                      <a:pos x="170092" y="189777"/>
                    </a:cxn>
                    <a:cxn ang="0">
                      <a:pos x="176719" y="194387"/>
                    </a:cxn>
                    <a:cxn ang="0">
                      <a:pos x="181137" y="205144"/>
                    </a:cxn>
                    <a:cxn ang="0">
                      <a:pos x="187028" y="209754"/>
                    </a:cxn>
                    <a:cxn ang="0">
                      <a:pos x="196600" y="208217"/>
                    </a:cxn>
                    <a:cxn ang="0">
                      <a:pos x="195127" y="202839"/>
                    </a:cxn>
                    <a:cxn ang="0">
                      <a:pos x="189973" y="192082"/>
                    </a:cxn>
                    <a:cxn ang="0">
                      <a:pos x="183346" y="187472"/>
                    </a:cxn>
                    <a:cxn ang="0">
                      <a:pos x="199545" y="178252"/>
                    </a:cxn>
                    <a:cxn ang="0">
                      <a:pos x="192918" y="175947"/>
                    </a:cxn>
                    <a:cxn ang="0">
                      <a:pos x="188500" y="169801"/>
                    </a:cxn>
                    <a:cxn ang="0">
                      <a:pos x="181873" y="168264"/>
                    </a:cxn>
                    <a:cxn ang="0">
                      <a:pos x="177455" y="162118"/>
                    </a:cxn>
                    <a:cxn ang="0">
                      <a:pos x="170828" y="159813"/>
                    </a:cxn>
                    <a:cxn ang="0">
                      <a:pos x="166410" y="154434"/>
                    </a:cxn>
                    <a:cxn ang="0">
                      <a:pos x="159047" y="152129"/>
                    </a:cxn>
                    <a:cxn ang="0">
                      <a:pos x="154629" y="145983"/>
                    </a:cxn>
                    <a:cxn ang="0">
                      <a:pos x="29453" y="108334"/>
                    </a:cxn>
                    <a:cxn ang="0">
                      <a:pos x="29453" y="224352"/>
                    </a:cxn>
                  </a:cxnLst>
                  <a:rect l="0" t="0" r="0" b="0"/>
                  <a:pathLst>
                    <a:path w="437" h="349">
                      <a:moveTo>
                        <a:pt x="0" y="322"/>
                      </a:moveTo>
                      <a:lnTo>
                        <a:pt x="337" y="322"/>
                      </a:lnTo>
                      <a:lnTo>
                        <a:pt x="337" y="334"/>
                      </a:lnTo>
                      <a:cubicBezTo>
                        <a:pt x="337" y="342"/>
                        <a:pt x="331" y="349"/>
                        <a:pt x="323" y="349"/>
                      </a:cubicBezTo>
                      <a:lnTo>
                        <a:pt x="14" y="349"/>
                      </a:lnTo>
                      <a:cubicBezTo>
                        <a:pt x="6" y="349"/>
                        <a:pt x="0" y="342"/>
                        <a:pt x="0" y="334"/>
                      </a:cubicBezTo>
                      <a:lnTo>
                        <a:pt x="0" y="322"/>
                      </a:lnTo>
                      <a:close/>
                      <a:moveTo>
                        <a:pt x="168" y="123"/>
                      </a:moveTo>
                      <a:cubicBezTo>
                        <a:pt x="172" y="123"/>
                        <a:pt x="175" y="126"/>
                        <a:pt x="175" y="129"/>
                      </a:cubicBezTo>
                      <a:cubicBezTo>
                        <a:pt x="175" y="133"/>
                        <a:pt x="172" y="135"/>
                        <a:pt x="168" y="135"/>
                      </a:cubicBezTo>
                      <a:cubicBezTo>
                        <a:pt x="165" y="135"/>
                        <a:pt x="162" y="133"/>
                        <a:pt x="162" y="129"/>
                      </a:cubicBezTo>
                      <a:cubicBezTo>
                        <a:pt x="162" y="126"/>
                        <a:pt x="165" y="123"/>
                        <a:pt x="168" y="123"/>
                      </a:cubicBezTo>
                      <a:close/>
                      <a:moveTo>
                        <a:pt x="18" y="118"/>
                      </a:moveTo>
                      <a:lnTo>
                        <a:pt x="208" y="118"/>
                      </a:lnTo>
                      <a:cubicBezTo>
                        <a:pt x="246" y="120"/>
                        <a:pt x="283" y="128"/>
                        <a:pt x="319" y="144"/>
                      </a:cubicBezTo>
                      <a:lnTo>
                        <a:pt x="319" y="315"/>
                      </a:lnTo>
                      <a:lnTo>
                        <a:pt x="18" y="315"/>
                      </a:lnTo>
                      <a:lnTo>
                        <a:pt x="18" y="118"/>
                      </a:lnTo>
                      <a:close/>
                      <a:moveTo>
                        <a:pt x="57" y="239"/>
                      </a:moveTo>
                      <a:lnTo>
                        <a:pt x="120" y="239"/>
                      </a:lnTo>
                      <a:lnTo>
                        <a:pt x="120" y="253"/>
                      </a:lnTo>
                      <a:lnTo>
                        <a:pt x="57" y="253"/>
                      </a:lnTo>
                      <a:lnTo>
                        <a:pt x="57" y="239"/>
                      </a:lnTo>
                      <a:close/>
                      <a:moveTo>
                        <a:pt x="57" y="213"/>
                      </a:moveTo>
                      <a:lnTo>
                        <a:pt x="182" y="213"/>
                      </a:lnTo>
                      <a:lnTo>
                        <a:pt x="182" y="226"/>
                      </a:lnTo>
                      <a:lnTo>
                        <a:pt x="57" y="226"/>
                      </a:lnTo>
                      <a:lnTo>
                        <a:pt x="57" y="213"/>
                      </a:lnTo>
                      <a:close/>
                      <a:moveTo>
                        <a:pt x="57" y="186"/>
                      </a:moveTo>
                      <a:lnTo>
                        <a:pt x="182" y="186"/>
                      </a:lnTo>
                      <a:lnTo>
                        <a:pt x="182" y="200"/>
                      </a:lnTo>
                      <a:lnTo>
                        <a:pt x="57" y="200"/>
                      </a:lnTo>
                      <a:lnTo>
                        <a:pt x="57" y="186"/>
                      </a:lnTo>
                      <a:close/>
                      <a:moveTo>
                        <a:pt x="57" y="160"/>
                      </a:moveTo>
                      <a:lnTo>
                        <a:pt x="182" y="160"/>
                      </a:lnTo>
                      <a:lnTo>
                        <a:pt x="182" y="174"/>
                      </a:lnTo>
                      <a:lnTo>
                        <a:pt x="57" y="174"/>
                      </a:lnTo>
                      <a:lnTo>
                        <a:pt x="57" y="160"/>
                      </a:lnTo>
                      <a:close/>
                      <a:moveTo>
                        <a:pt x="323" y="146"/>
                      </a:moveTo>
                      <a:cubicBezTo>
                        <a:pt x="328" y="148"/>
                        <a:pt x="339" y="154"/>
                        <a:pt x="342" y="156"/>
                      </a:cubicBezTo>
                      <a:cubicBezTo>
                        <a:pt x="350" y="161"/>
                        <a:pt x="330" y="164"/>
                        <a:pt x="323" y="165"/>
                      </a:cubicBezTo>
                      <a:lnTo>
                        <a:pt x="323" y="146"/>
                      </a:lnTo>
                      <a:close/>
                      <a:moveTo>
                        <a:pt x="396" y="91"/>
                      </a:moveTo>
                      <a:cubicBezTo>
                        <a:pt x="377" y="71"/>
                        <a:pt x="359" y="50"/>
                        <a:pt x="341" y="30"/>
                      </a:cubicBezTo>
                      <a:cubicBezTo>
                        <a:pt x="335" y="23"/>
                        <a:pt x="332" y="23"/>
                        <a:pt x="324" y="22"/>
                      </a:cubicBezTo>
                      <a:lnTo>
                        <a:pt x="133" y="1"/>
                      </a:lnTo>
                      <a:cubicBezTo>
                        <a:pt x="129" y="0"/>
                        <a:pt x="128" y="3"/>
                        <a:pt x="130" y="6"/>
                      </a:cubicBezTo>
                      <a:lnTo>
                        <a:pt x="198" y="79"/>
                      </a:lnTo>
                      <a:cubicBezTo>
                        <a:pt x="209" y="57"/>
                        <a:pt x="217" y="46"/>
                        <a:pt x="251" y="50"/>
                      </a:cubicBezTo>
                      <a:cubicBezTo>
                        <a:pt x="275" y="53"/>
                        <a:pt x="292" y="58"/>
                        <a:pt x="314" y="66"/>
                      </a:cubicBezTo>
                      <a:cubicBezTo>
                        <a:pt x="328" y="72"/>
                        <a:pt x="335" y="76"/>
                        <a:pt x="342" y="87"/>
                      </a:cubicBezTo>
                      <a:cubicBezTo>
                        <a:pt x="336" y="80"/>
                        <a:pt x="327" y="75"/>
                        <a:pt x="317" y="71"/>
                      </a:cubicBezTo>
                      <a:cubicBezTo>
                        <a:pt x="297" y="63"/>
                        <a:pt x="275" y="58"/>
                        <a:pt x="253" y="55"/>
                      </a:cubicBezTo>
                      <a:cubicBezTo>
                        <a:pt x="240" y="54"/>
                        <a:pt x="227" y="54"/>
                        <a:pt x="219" y="60"/>
                      </a:cubicBezTo>
                      <a:cubicBezTo>
                        <a:pt x="211" y="66"/>
                        <a:pt x="199" y="93"/>
                        <a:pt x="194" y="103"/>
                      </a:cubicBezTo>
                      <a:cubicBezTo>
                        <a:pt x="191" y="110"/>
                        <a:pt x="195" y="112"/>
                        <a:pt x="200" y="112"/>
                      </a:cubicBezTo>
                      <a:cubicBezTo>
                        <a:pt x="251" y="115"/>
                        <a:pt x="301" y="128"/>
                        <a:pt x="346" y="152"/>
                      </a:cubicBezTo>
                      <a:lnTo>
                        <a:pt x="347" y="126"/>
                      </a:lnTo>
                      <a:cubicBezTo>
                        <a:pt x="363" y="128"/>
                        <a:pt x="379" y="130"/>
                        <a:pt x="396" y="133"/>
                      </a:cubicBezTo>
                      <a:lnTo>
                        <a:pt x="396" y="91"/>
                      </a:lnTo>
                      <a:close/>
                      <a:moveTo>
                        <a:pt x="433" y="138"/>
                      </a:moveTo>
                      <a:cubicBezTo>
                        <a:pt x="435" y="138"/>
                        <a:pt x="437" y="135"/>
                        <a:pt x="435" y="133"/>
                      </a:cubicBezTo>
                      <a:cubicBezTo>
                        <a:pt x="426" y="124"/>
                        <a:pt x="417" y="114"/>
                        <a:pt x="409" y="105"/>
                      </a:cubicBezTo>
                      <a:lnTo>
                        <a:pt x="409" y="93"/>
                      </a:lnTo>
                      <a:cubicBezTo>
                        <a:pt x="409" y="91"/>
                        <a:pt x="407" y="90"/>
                        <a:pt x="405" y="90"/>
                      </a:cubicBezTo>
                      <a:lnTo>
                        <a:pt x="402" y="89"/>
                      </a:lnTo>
                      <a:lnTo>
                        <a:pt x="402" y="163"/>
                      </a:lnTo>
                      <a:cubicBezTo>
                        <a:pt x="400" y="163"/>
                        <a:pt x="400" y="164"/>
                        <a:pt x="400" y="165"/>
                      </a:cubicBezTo>
                      <a:lnTo>
                        <a:pt x="399" y="171"/>
                      </a:lnTo>
                      <a:cubicBezTo>
                        <a:pt x="399" y="173"/>
                        <a:pt x="400" y="174"/>
                        <a:pt x="400" y="176"/>
                      </a:cubicBezTo>
                      <a:lnTo>
                        <a:pt x="400" y="182"/>
                      </a:lnTo>
                      <a:cubicBezTo>
                        <a:pt x="400" y="184"/>
                        <a:pt x="399" y="185"/>
                        <a:pt x="398" y="187"/>
                      </a:cubicBezTo>
                      <a:lnTo>
                        <a:pt x="393" y="231"/>
                      </a:lnTo>
                      <a:cubicBezTo>
                        <a:pt x="396" y="236"/>
                        <a:pt x="414" y="236"/>
                        <a:pt x="417" y="231"/>
                      </a:cubicBezTo>
                      <a:lnTo>
                        <a:pt x="412" y="187"/>
                      </a:lnTo>
                      <a:cubicBezTo>
                        <a:pt x="412" y="185"/>
                        <a:pt x="411" y="184"/>
                        <a:pt x="411" y="182"/>
                      </a:cubicBezTo>
                      <a:lnTo>
                        <a:pt x="410" y="176"/>
                      </a:lnTo>
                      <a:cubicBezTo>
                        <a:pt x="410" y="174"/>
                        <a:pt x="412" y="174"/>
                        <a:pt x="411" y="171"/>
                      </a:cubicBezTo>
                      <a:lnTo>
                        <a:pt x="411" y="165"/>
                      </a:lnTo>
                      <a:cubicBezTo>
                        <a:pt x="411" y="164"/>
                        <a:pt x="410" y="163"/>
                        <a:pt x="409" y="163"/>
                      </a:cubicBezTo>
                      <a:lnTo>
                        <a:pt x="409" y="134"/>
                      </a:lnTo>
                      <a:cubicBezTo>
                        <a:pt x="417" y="135"/>
                        <a:pt x="425" y="137"/>
                        <a:pt x="433" y="138"/>
                      </a:cubicBezTo>
                      <a:close/>
                      <a:moveTo>
                        <a:pt x="206" y="187"/>
                      </a:moveTo>
                      <a:lnTo>
                        <a:pt x="201" y="188"/>
                      </a:lnTo>
                      <a:lnTo>
                        <a:pt x="217" y="267"/>
                      </a:lnTo>
                      <a:lnTo>
                        <a:pt x="221" y="266"/>
                      </a:lnTo>
                      <a:lnTo>
                        <a:pt x="220" y="262"/>
                      </a:lnTo>
                      <a:lnTo>
                        <a:pt x="224" y="261"/>
                      </a:lnTo>
                      <a:lnTo>
                        <a:pt x="224" y="257"/>
                      </a:lnTo>
                      <a:lnTo>
                        <a:pt x="228" y="256"/>
                      </a:lnTo>
                      <a:lnTo>
                        <a:pt x="227" y="252"/>
                      </a:lnTo>
                      <a:lnTo>
                        <a:pt x="231" y="251"/>
                      </a:lnTo>
                      <a:lnTo>
                        <a:pt x="231" y="247"/>
                      </a:lnTo>
                      <a:lnTo>
                        <a:pt x="235" y="246"/>
                      </a:lnTo>
                      <a:lnTo>
                        <a:pt x="236" y="253"/>
                      </a:lnTo>
                      <a:lnTo>
                        <a:pt x="240" y="253"/>
                      </a:lnTo>
                      <a:lnTo>
                        <a:pt x="241" y="260"/>
                      </a:lnTo>
                      <a:lnTo>
                        <a:pt x="245" y="260"/>
                      </a:lnTo>
                      <a:lnTo>
                        <a:pt x="246" y="267"/>
                      </a:lnTo>
                      <a:lnTo>
                        <a:pt x="250" y="266"/>
                      </a:lnTo>
                      <a:lnTo>
                        <a:pt x="251" y="274"/>
                      </a:lnTo>
                      <a:lnTo>
                        <a:pt x="254" y="273"/>
                      </a:lnTo>
                      <a:lnTo>
                        <a:pt x="255" y="277"/>
                      </a:lnTo>
                      <a:lnTo>
                        <a:pt x="267" y="275"/>
                      </a:lnTo>
                      <a:lnTo>
                        <a:pt x="267" y="271"/>
                      </a:lnTo>
                      <a:lnTo>
                        <a:pt x="270" y="271"/>
                      </a:lnTo>
                      <a:lnTo>
                        <a:pt x="268" y="263"/>
                      </a:lnTo>
                      <a:lnTo>
                        <a:pt x="265" y="264"/>
                      </a:lnTo>
                      <a:lnTo>
                        <a:pt x="263" y="257"/>
                      </a:lnTo>
                      <a:lnTo>
                        <a:pt x="259" y="257"/>
                      </a:lnTo>
                      <a:lnTo>
                        <a:pt x="258" y="250"/>
                      </a:lnTo>
                      <a:lnTo>
                        <a:pt x="254" y="251"/>
                      </a:lnTo>
                      <a:lnTo>
                        <a:pt x="253" y="243"/>
                      </a:lnTo>
                      <a:lnTo>
                        <a:pt x="249" y="244"/>
                      </a:lnTo>
                      <a:lnTo>
                        <a:pt x="248" y="240"/>
                      </a:lnTo>
                      <a:lnTo>
                        <a:pt x="272" y="235"/>
                      </a:lnTo>
                      <a:lnTo>
                        <a:pt x="271" y="232"/>
                      </a:lnTo>
                      <a:lnTo>
                        <a:pt x="267" y="233"/>
                      </a:lnTo>
                      <a:lnTo>
                        <a:pt x="267" y="228"/>
                      </a:lnTo>
                      <a:lnTo>
                        <a:pt x="262" y="229"/>
                      </a:lnTo>
                      <a:lnTo>
                        <a:pt x="262" y="225"/>
                      </a:lnTo>
                      <a:lnTo>
                        <a:pt x="257" y="226"/>
                      </a:lnTo>
                      <a:lnTo>
                        <a:pt x="256" y="221"/>
                      </a:lnTo>
                      <a:lnTo>
                        <a:pt x="252" y="222"/>
                      </a:lnTo>
                      <a:lnTo>
                        <a:pt x="251" y="218"/>
                      </a:lnTo>
                      <a:lnTo>
                        <a:pt x="247" y="219"/>
                      </a:lnTo>
                      <a:lnTo>
                        <a:pt x="246" y="215"/>
                      </a:lnTo>
                      <a:lnTo>
                        <a:pt x="242" y="215"/>
                      </a:lnTo>
                      <a:lnTo>
                        <a:pt x="241" y="211"/>
                      </a:lnTo>
                      <a:lnTo>
                        <a:pt x="237" y="212"/>
                      </a:lnTo>
                      <a:lnTo>
                        <a:pt x="236" y="208"/>
                      </a:lnTo>
                      <a:lnTo>
                        <a:pt x="232" y="208"/>
                      </a:lnTo>
                      <a:lnTo>
                        <a:pt x="231" y="204"/>
                      </a:lnTo>
                      <a:lnTo>
                        <a:pt x="227" y="205"/>
                      </a:lnTo>
                      <a:lnTo>
                        <a:pt x="226" y="201"/>
                      </a:lnTo>
                      <a:lnTo>
                        <a:pt x="221" y="202"/>
                      </a:lnTo>
                      <a:lnTo>
                        <a:pt x="221" y="197"/>
                      </a:lnTo>
                      <a:lnTo>
                        <a:pt x="216" y="198"/>
                      </a:lnTo>
                      <a:lnTo>
                        <a:pt x="215" y="194"/>
                      </a:lnTo>
                      <a:lnTo>
                        <a:pt x="211" y="195"/>
                      </a:lnTo>
                      <a:lnTo>
                        <a:pt x="210" y="190"/>
                      </a:lnTo>
                      <a:lnTo>
                        <a:pt x="207" y="191"/>
                      </a:lnTo>
                      <a:lnTo>
                        <a:pt x="206" y="187"/>
                      </a:lnTo>
                      <a:close/>
                      <a:moveTo>
                        <a:pt x="40" y="141"/>
                      </a:moveTo>
                      <a:lnTo>
                        <a:pt x="297" y="141"/>
                      </a:lnTo>
                      <a:lnTo>
                        <a:pt x="297" y="292"/>
                      </a:lnTo>
                      <a:lnTo>
                        <a:pt x="40" y="292"/>
                      </a:lnTo>
                      <a:lnTo>
                        <a:pt x="40" y="141"/>
                      </a:ln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nvGrpSpPr>
              <p:cNvPr id="25" name="组合 24">
                <a:extLst>
                  <a:ext uri="{FF2B5EF4-FFF2-40B4-BE49-F238E27FC236}">
                    <a16:creationId xmlns="" xmlns:a16="http://schemas.microsoft.com/office/drawing/2014/main" id="{EDE772D3-C617-4E93-B7A3-A606D04292F8}"/>
                  </a:ext>
                </a:extLst>
              </p:cNvPr>
              <p:cNvGrpSpPr/>
              <p:nvPr/>
            </p:nvGrpSpPr>
            <p:grpSpPr>
              <a:xfrm>
                <a:off x="10823599" y="577955"/>
                <a:ext cx="368108" cy="382389"/>
                <a:chOff x="10486350" y="391614"/>
                <a:chExt cx="421373" cy="437973"/>
              </a:xfrm>
            </p:grpSpPr>
            <p:sp>
              <p:nvSpPr>
                <p:cNvPr id="26" name="Oval 13">
                  <a:extLst>
                    <a:ext uri="{FF2B5EF4-FFF2-40B4-BE49-F238E27FC236}">
                      <a16:creationId xmlns="" xmlns:a16="http://schemas.microsoft.com/office/drawing/2014/main" id="{2F189F4C-BA54-45A4-9862-7045F21F7A3B}"/>
                    </a:ext>
                  </a:extLst>
                </p:cNvPr>
                <p:cNvSpPr/>
                <p:nvPr/>
              </p:nvSpPr>
              <p:spPr>
                <a:xfrm>
                  <a:off x="10486350" y="391614"/>
                  <a:ext cx="421373" cy="437973"/>
                </a:xfrm>
                <a:prstGeom prst="ellipse">
                  <a:avLst/>
                </a:prstGeom>
                <a:solidFill>
                  <a:srgbClr val="858585"/>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27" name="Freeform 15">
                  <a:extLst>
                    <a:ext uri="{FF2B5EF4-FFF2-40B4-BE49-F238E27FC236}">
                      <a16:creationId xmlns="" xmlns:a16="http://schemas.microsoft.com/office/drawing/2014/main" id="{17E2950D-1240-486B-84EF-65DB9100A6D5}"/>
                    </a:ext>
                  </a:extLst>
                </p:cNvPr>
                <p:cNvSpPr>
                  <a:spLocks noEditPoints="1"/>
                </p:cNvSpPr>
                <p:nvPr/>
              </p:nvSpPr>
              <p:spPr>
                <a:xfrm>
                  <a:off x="10532318" y="455458"/>
                  <a:ext cx="334545" cy="293685"/>
                </a:xfrm>
                <a:custGeom>
                  <a:avLst/>
                  <a:gdLst/>
                  <a:ahLst/>
                  <a:cxnLst>
                    <a:cxn ang="0">
                      <a:pos x="234329" y="182499"/>
                    </a:cxn>
                    <a:cxn ang="0">
                      <a:pos x="184958" y="182499"/>
                    </a:cxn>
                    <a:cxn ang="0">
                      <a:pos x="184958" y="233874"/>
                    </a:cxn>
                    <a:cxn ang="0">
                      <a:pos x="148850" y="233874"/>
                    </a:cxn>
                    <a:cxn ang="0">
                      <a:pos x="148850" y="182499"/>
                    </a:cxn>
                    <a:cxn ang="0">
                      <a:pos x="99479" y="182499"/>
                    </a:cxn>
                    <a:cxn ang="0">
                      <a:pos x="99479" y="144925"/>
                    </a:cxn>
                    <a:cxn ang="0">
                      <a:pos x="148850" y="144925"/>
                    </a:cxn>
                    <a:cxn ang="0">
                      <a:pos x="148850" y="93550"/>
                    </a:cxn>
                    <a:cxn ang="0">
                      <a:pos x="184958" y="93550"/>
                    </a:cxn>
                    <a:cxn ang="0">
                      <a:pos x="184958" y="144925"/>
                    </a:cxn>
                    <a:cxn ang="0">
                      <a:pos x="234329" y="144925"/>
                    </a:cxn>
                    <a:cxn ang="0">
                      <a:pos x="234329" y="182499"/>
                    </a:cxn>
                    <a:cxn ang="0">
                      <a:pos x="307280" y="94317"/>
                    </a:cxn>
                    <a:cxn ang="0">
                      <a:pos x="167273" y="69779"/>
                    </a:cxn>
                    <a:cxn ang="0">
                      <a:pos x="27265" y="94317"/>
                    </a:cxn>
                    <a:cxn ang="0">
                      <a:pos x="167273" y="293685"/>
                    </a:cxn>
                    <a:cxn ang="0">
                      <a:pos x="307280" y="94317"/>
                    </a:cxn>
                  </a:cxnLst>
                  <a:rect l="0" t="0" r="0" b="0"/>
                  <a:pathLst>
                    <a:path w="454" h="383">
                      <a:moveTo>
                        <a:pt x="318" y="238"/>
                      </a:moveTo>
                      <a:lnTo>
                        <a:pt x="251" y="238"/>
                      </a:lnTo>
                      <a:lnTo>
                        <a:pt x="251" y="305"/>
                      </a:lnTo>
                      <a:lnTo>
                        <a:pt x="202" y="305"/>
                      </a:lnTo>
                      <a:lnTo>
                        <a:pt x="202" y="238"/>
                      </a:lnTo>
                      <a:lnTo>
                        <a:pt x="135" y="238"/>
                      </a:lnTo>
                      <a:lnTo>
                        <a:pt x="135" y="189"/>
                      </a:lnTo>
                      <a:lnTo>
                        <a:pt x="202" y="189"/>
                      </a:lnTo>
                      <a:lnTo>
                        <a:pt x="202" y="122"/>
                      </a:lnTo>
                      <a:lnTo>
                        <a:pt x="251" y="122"/>
                      </a:lnTo>
                      <a:lnTo>
                        <a:pt x="251" y="189"/>
                      </a:lnTo>
                      <a:lnTo>
                        <a:pt x="318" y="189"/>
                      </a:lnTo>
                      <a:lnTo>
                        <a:pt x="318" y="238"/>
                      </a:lnTo>
                      <a:close/>
                      <a:moveTo>
                        <a:pt x="417" y="123"/>
                      </a:moveTo>
                      <a:cubicBezTo>
                        <a:pt x="384" y="0"/>
                        <a:pt x="249" y="77"/>
                        <a:pt x="227" y="91"/>
                      </a:cubicBezTo>
                      <a:cubicBezTo>
                        <a:pt x="204" y="77"/>
                        <a:pt x="69" y="1"/>
                        <a:pt x="37" y="123"/>
                      </a:cubicBezTo>
                      <a:cubicBezTo>
                        <a:pt x="0" y="265"/>
                        <a:pt x="226" y="382"/>
                        <a:pt x="227" y="383"/>
                      </a:cubicBezTo>
                      <a:cubicBezTo>
                        <a:pt x="227" y="383"/>
                        <a:pt x="454" y="263"/>
                        <a:pt x="417" y="123"/>
                      </a:cubicBez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nvGrpSpPr>
              <p:cNvPr id="31" name="组合 30">
                <a:extLst>
                  <a:ext uri="{FF2B5EF4-FFF2-40B4-BE49-F238E27FC236}">
                    <a16:creationId xmlns="" xmlns:a16="http://schemas.microsoft.com/office/drawing/2014/main" id="{96699630-266A-4CAD-B49F-9B7E0B518B31}"/>
                  </a:ext>
                </a:extLst>
              </p:cNvPr>
              <p:cNvGrpSpPr/>
              <p:nvPr/>
            </p:nvGrpSpPr>
            <p:grpSpPr>
              <a:xfrm>
                <a:off x="9676434" y="577955"/>
                <a:ext cx="366522" cy="382389"/>
                <a:chOff x="9338428" y="391614"/>
                <a:chExt cx="420096" cy="437973"/>
              </a:xfrm>
            </p:grpSpPr>
            <p:sp>
              <p:nvSpPr>
                <p:cNvPr id="32" name="Oval 12">
                  <a:extLst>
                    <a:ext uri="{FF2B5EF4-FFF2-40B4-BE49-F238E27FC236}">
                      <a16:creationId xmlns="" xmlns:a16="http://schemas.microsoft.com/office/drawing/2014/main" id="{F38E3F48-55B1-421F-9CC0-A9C79CF923E7}"/>
                    </a:ext>
                  </a:extLst>
                </p:cNvPr>
                <p:cNvSpPr/>
                <p:nvPr/>
              </p:nvSpPr>
              <p:spPr>
                <a:xfrm>
                  <a:off x="9338428" y="391614"/>
                  <a:ext cx="420096" cy="437973"/>
                </a:xfrm>
                <a:prstGeom prst="ellipse">
                  <a:avLst/>
                </a:prstGeom>
                <a:solidFill>
                  <a:srgbClr val="FDB402"/>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33" name="Freeform 19">
                  <a:extLst>
                    <a:ext uri="{FF2B5EF4-FFF2-40B4-BE49-F238E27FC236}">
                      <a16:creationId xmlns="" xmlns:a16="http://schemas.microsoft.com/office/drawing/2014/main" id="{F9E38022-4EEC-44AD-914E-E332446E739C}"/>
                    </a:ext>
                  </a:extLst>
                </p:cNvPr>
                <p:cNvSpPr>
                  <a:spLocks noEditPoints="1"/>
                </p:cNvSpPr>
                <p:nvPr/>
              </p:nvSpPr>
              <p:spPr>
                <a:xfrm>
                  <a:off x="9398442" y="495042"/>
                  <a:ext cx="315391" cy="277085"/>
                </a:xfrm>
                <a:custGeom>
                  <a:avLst/>
                  <a:gdLst/>
                  <a:ahLst/>
                  <a:cxnLst>
                    <a:cxn ang="0">
                      <a:pos x="165064" y="270177"/>
                    </a:cxn>
                    <a:cxn ang="0">
                      <a:pos x="307285" y="80593"/>
                    </a:cxn>
                    <a:cxn ang="0">
                      <a:pos x="298442" y="76755"/>
                    </a:cxn>
                    <a:cxn ang="0">
                      <a:pos x="212226" y="77522"/>
                    </a:cxn>
                    <a:cxn ang="0">
                      <a:pos x="165064" y="270177"/>
                    </a:cxn>
                    <a:cxn ang="0">
                      <a:pos x="310233" y="80593"/>
                    </a:cxn>
                    <a:cxn ang="0">
                      <a:pos x="310233" y="80593"/>
                    </a:cxn>
                    <a:cxn ang="0">
                      <a:pos x="5158" y="79057"/>
                    </a:cxn>
                    <a:cxn ang="0">
                      <a:pos x="146642" y="267107"/>
                    </a:cxn>
                    <a:cxn ang="0">
                      <a:pos x="100955" y="76755"/>
                    </a:cxn>
                    <a:cxn ang="0">
                      <a:pos x="16949" y="77522"/>
                    </a:cxn>
                    <a:cxn ang="0">
                      <a:pos x="5158" y="79057"/>
                    </a:cxn>
                    <a:cxn ang="0">
                      <a:pos x="145905" y="270945"/>
                    </a:cxn>
                    <a:cxn ang="0">
                      <a:pos x="145905" y="270945"/>
                    </a:cxn>
                    <a:cxn ang="0">
                      <a:pos x="156222" y="271712"/>
                    </a:cxn>
                    <a:cxn ang="0">
                      <a:pos x="204857" y="77522"/>
                    </a:cxn>
                    <a:cxn ang="0">
                      <a:pos x="202646" y="80593"/>
                    </a:cxn>
                    <a:cxn ang="0">
                      <a:pos x="108324" y="77522"/>
                    </a:cxn>
                    <a:cxn ang="0">
                      <a:pos x="156222" y="271712"/>
                    </a:cxn>
                    <a:cxn ang="0">
                      <a:pos x="220332" y="69847"/>
                    </a:cxn>
                    <a:cxn ang="0">
                      <a:pos x="313917" y="69847"/>
                    </a:cxn>
                    <a:cxn ang="0">
                      <a:pos x="259387" y="768"/>
                    </a:cxn>
                    <a:cxn ang="0">
                      <a:pos x="220332" y="69847"/>
                    </a:cxn>
                    <a:cxn ang="0">
                      <a:pos x="0" y="68312"/>
                    </a:cxn>
                    <a:cxn ang="0">
                      <a:pos x="92112" y="69847"/>
                    </a:cxn>
                    <a:cxn ang="0">
                      <a:pos x="54530" y="0"/>
                    </a:cxn>
                    <a:cxn ang="0">
                      <a:pos x="0" y="68312"/>
                    </a:cxn>
                    <a:cxn ang="0">
                      <a:pos x="109060" y="69847"/>
                    </a:cxn>
                    <a:cxn ang="0">
                      <a:pos x="203383" y="69079"/>
                    </a:cxn>
                    <a:cxn ang="0">
                      <a:pos x="155485" y="1535"/>
                    </a:cxn>
                    <a:cxn ang="0">
                      <a:pos x="109060" y="69847"/>
                    </a:cxn>
                    <a:cxn ang="0">
                      <a:pos x="101691" y="71382"/>
                    </a:cxn>
                    <a:cxn ang="0">
                      <a:pos x="148853" y="768"/>
                    </a:cxn>
                    <a:cxn ang="0">
                      <a:pos x="61162" y="1535"/>
                    </a:cxn>
                    <a:cxn ang="0">
                      <a:pos x="101691" y="71382"/>
                    </a:cxn>
                    <a:cxn ang="0">
                      <a:pos x="212963" y="71382"/>
                    </a:cxn>
                    <a:cxn ang="0">
                      <a:pos x="250544" y="768"/>
                    </a:cxn>
                    <a:cxn ang="0">
                      <a:pos x="165801" y="2303"/>
                    </a:cxn>
                    <a:cxn ang="0">
                      <a:pos x="212963" y="71382"/>
                    </a:cxn>
                  </a:cxnLst>
                  <a:rect l="0" t="0" r="0" b="0"/>
                  <a:pathLst>
                    <a:path w="428" h="361">
                      <a:moveTo>
                        <a:pt x="224" y="352"/>
                      </a:moveTo>
                      <a:lnTo>
                        <a:pt x="417" y="105"/>
                      </a:lnTo>
                      <a:cubicBezTo>
                        <a:pt x="412" y="102"/>
                        <a:pt x="413" y="100"/>
                        <a:pt x="405" y="100"/>
                      </a:cubicBezTo>
                      <a:lnTo>
                        <a:pt x="288" y="101"/>
                      </a:lnTo>
                      <a:lnTo>
                        <a:pt x="224" y="352"/>
                      </a:lnTo>
                      <a:close/>
                      <a:moveTo>
                        <a:pt x="421" y="105"/>
                      </a:moveTo>
                      <a:cubicBezTo>
                        <a:pt x="428" y="97"/>
                        <a:pt x="414" y="113"/>
                        <a:pt x="421" y="105"/>
                      </a:cubicBezTo>
                      <a:close/>
                      <a:moveTo>
                        <a:pt x="7" y="103"/>
                      </a:moveTo>
                      <a:lnTo>
                        <a:pt x="199" y="348"/>
                      </a:lnTo>
                      <a:lnTo>
                        <a:pt x="137" y="100"/>
                      </a:lnTo>
                      <a:lnTo>
                        <a:pt x="23" y="101"/>
                      </a:lnTo>
                      <a:lnTo>
                        <a:pt x="7" y="103"/>
                      </a:lnTo>
                      <a:close/>
                      <a:moveTo>
                        <a:pt x="198" y="353"/>
                      </a:moveTo>
                      <a:cubicBezTo>
                        <a:pt x="205" y="361"/>
                        <a:pt x="191" y="345"/>
                        <a:pt x="198" y="353"/>
                      </a:cubicBezTo>
                      <a:close/>
                      <a:moveTo>
                        <a:pt x="212" y="354"/>
                      </a:moveTo>
                      <a:lnTo>
                        <a:pt x="278" y="101"/>
                      </a:lnTo>
                      <a:lnTo>
                        <a:pt x="275" y="105"/>
                      </a:lnTo>
                      <a:lnTo>
                        <a:pt x="147" y="101"/>
                      </a:lnTo>
                      <a:lnTo>
                        <a:pt x="212" y="354"/>
                      </a:lnTo>
                      <a:close/>
                      <a:moveTo>
                        <a:pt x="299" y="91"/>
                      </a:moveTo>
                      <a:lnTo>
                        <a:pt x="426" y="91"/>
                      </a:lnTo>
                      <a:lnTo>
                        <a:pt x="352" y="1"/>
                      </a:lnTo>
                      <a:lnTo>
                        <a:pt x="299" y="91"/>
                      </a:lnTo>
                      <a:close/>
                      <a:moveTo>
                        <a:pt x="0" y="89"/>
                      </a:moveTo>
                      <a:lnTo>
                        <a:pt x="125" y="91"/>
                      </a:lnTo>
                      <a:lnTo>
                        <a:pt x="74" y="0"/>
                      </a:lnTo>
                      <a:lnTo>
                        <a:pt x="0" y="89"/>
                      </a:lnTo>
                      <a:close/>
                      <a:moveTo>
                        <a:pt x="148" y="91"/>
                      </a:moveTo>
                      <a:lnTo>
                        <a:pt x="276" y="90"/>
                      </a:lnTo>
                      <a:lnTo>
                        <a:pt x="211" y="2"/>
                      </a:lnTo>
                      <a:lnTo>
                        <a:pt x="148" y="91"/>
                      </a:lnTo>
                      <a:close/>
                      <a:moveTo>
                        <a:pt x="138" y="93"/>
                      </a:moveTo>
                      <a:lnTo>
                        <a:pt x="202" y="1"/>
                      </a:lnTo>
                      <a:lnTo>
                        <a:pt x="83" y="2"/>
                      </a:lnTo>
                      <a:lnTo>
                        <a:pt x="138" y="93"/>
                      </a:lnTo>
                      <a:close/>
                      <a:moveTo>
                        <a:pt x="289" y="93"/>
                      </a:moveTo>
                      <a:lnTo>
                        <a:pt x="340" y="1"/>
                      </a:lnTo>
                      <a:lnTo>
                        <a:pt x="225" y="3"/>
                      </a:lnTo>
                      <a:lnTo>
                        <a:pt x="289" y="93"/>
                      </a:ln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cxnSp>
          <p:nvCxnSpPr>
            <p:cNvPr id="4" name="直接连接符 3">
              <a:extLst>
                <a:ext uri="{FF2B5EF4-FFF2-40B4-BE49-F238E27FC236}">
                  <a16:creationId xmlns="" xmlns:a16="http://schemas.microsoft.com/office/drawing/2014/main" id="{6FD08865-C378-4B20-8EA7-0F026FB4E179}"/>
                </a:ext>
              </a:extLst>
            </p:cNvPr>
            <p:cNvCxnSpPr/>
            <p:nvPr/>
          </p:nvCxnSpPr>
          <p:spPr>
            <a:xfrm>
              <a:off x="1762699" y="1002621"/>
              <a:ext cx="10429301" cy="0"/>
            </a:xfrm>
            <a:prstGeom prst="line">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
        <p:nvSpPr>
          <p:cNvPr id="3" name="TextBox 2"/>
          <p:cNvSpPr txBox="1"/>
          <p:nvPr/>
        </p:nvSpPr>
        <p:spPr>
          <a:xfrm>
            <a:off x="6659246" y="319757"/>
            <a:ext cx="733892" cy="307777"/>
          </a:xfrm>
          <a:prstGeom prst="rect">
            <a:avLst/>
          </a:prstGeom>
          <a:noFill/>
        </p:spPr>
        <p:txBody>
          <a:bodyPr wrap="square" rtlCol="0">
            <a:spAutoFit/>
          </a:bodyPr>
          <a:lstStyle/>
          <a:p>
            <a:r>
              <a:rPr lang="zh-CN" altLang="en-US" sz="1400" b="1" dirty="0" smtClean="0"/>
              <a:t>智能</a:t>
            </a:r>
            <a:endParaRPr lang="zh-CN" altLang="en-US" sz="1400" b="1" dirty="0"/>
          </a:p>
        </p:txBody>
      </p:sp>
      <p:sp>
        <p:nvSpPr>
          <p:cNvPr id="35" name="TextBox 34"/>
          <p:cNvSpPr txBox="1"/>
          <p:nvPr/>
        </p:nvSpPr>
        <p:spPr>
          <a:xfrm>
            <a:off x="7545538" y="319757"/>
            <a:ext cx="733892" cy="307777"/>
          </a:xfrm>
          <a:prstGeom prst="rect">
            <a:avLst/>
          </a:prstGeom>
          <a:noFill/>
        </p:spPr>
        <p:txBody>
          <a:bodyPr wrap="square" rtlCol="0">
            <a:spAutoFit/>
          </a:bodyPr>
          <a:lstStyle/>
          <a:p>
            <a:r>
              <a:rPr lang="zh-CN" altLang="en-US" sz="1400" b="1" dirty="0"/>
              <a:t>高效</a:t>
            </a:r>
          </a:p>
        </p:txBody>
      </p:sp>
      <p:sp>
        <p:nvSpPr>
          <p:cNvPr id="36" name="TextBox 35"/>
          <p:cNvSpPr txBox="1"/>
          <p:nvPr/>
        </p:nvSpPr>
        <p:spPr>
          <a:xfrm>
            <a:off x="8414842" y="329733"/>
            <a:ext cx="733892" cy="307777"/>
          </a:xfrm>
          <a:prstGeom prst="rect">
            <a:avLst/>
          </a:prstGeom>
          <a:noFill/>
        </p:spPr>
        <p:txBody>
          <a:bodyPr wrap="square" rtlCol="0">
            <a:spAutoFit/>
          </a:bodyPr>
          <a:lstStyle/>
          <a:p>
            <a:r>
              <a:rPr lang="zh-CN" altLang="en-US" sz="1400" b="1" dirty="0" smtClean="0"/>
              <a:t>成本</a:t>
            </a:r>
            <a:endParaRPr lang="zh-CN" altLang="en-US" sz="1400" b="1" dirty="0"/>
          </a:p>
        </p:txBody>
      </p:sp>
      <p:sp>
        <p:nvSpPr>
          <p:cNvPr id="6" name="矩形 5"/>
          <p:cNvSpPr/>
          <p:nvPr/>
        </p:nvSpPr>
        <p:spPr>
          <a:xfrm>
            <a:off x="1475656" y="116851"/>
            <a:ext cx="2714205" cy="461665"/>
          </a:xfrm>
          <a:prstGeom prst="rect">
            <a:avLst/>
          </a:prstGeom>
        </p:spPr>
        <p:txBody>
          <a:bodyPr wrap="none">
            <a:spAutoFit/>
          </a:bodyPr>
          <a:lstStyle/>
          <a:p>
            <a:r>
              <a:rPr lang="zh-CN" altLang="zh-CN" sz="2400" dirty="0"/>
              <a:t>一、</a:t>
            </a:r>
            <a:r>
              <a:rPr lang="en-US" altLang="zh-CN" sz="2400" dirty="0"/>
              <a:t>BDS</a:t>
            </a:r>
            <a:r>
              <a:rPr lang="zh-CN" altLang="zh-CN" sz="2400" dirty="0"/>
              <a:t>与</a:t>
            </a:r>
            <a:r>
              <a:rPr lang="en-US" altLang="zh-CN" sz="2400" dirty="0"/>
              <a:t>GPS</a:t>
            </a:r>
            <a:r>
              <a:rPr lang="zh-CN" altLang="zh-CN" sz="2400" dirty="0"/>
              <a:t>简介</a:t>
            </a:r>
          </a:p>
        </p:txBody>
      </p:sp>
      <p:sp>
        <p:nvSpPr>
          <p:cNvPr id="7" name="矩形 6"/>
          <p:cNvSpPr/>
          <p:nvPr/>
        </p:nvSpPr>
        <p:spPr>
          <a:xfrm>
            <a:off x="4211959" y="1419622"/>
            <a:ext cx="4683971" cy="2862322"/>
          </a:xfrm>
          <a:prstGeom prst="rect">
            <a:avLst/>
          </a:prstGeom>
        </p:spPr>
        <p:txBody>
          <a:bodyPr wrap="square">
            <a:spAutoFit/>
          </a:bodyPr>
          <a:lstStyle/>
          <a:p>
            <a:pPr>
              <a:lnSpc>
                <a:spcPct val="150000"/>
              </a:lnSpc>
            </a:pPr>
            <a:r>
              <a:rPr lang="zh-CN" altLang="zh-CN" sz="2000" dirty="0"/>
              <a:t>北斗卫星导航系统（以下简称北斗系统）是中国着眼于国家安全和经济社会发展需要，自主建设、独立运行的卫星导航系统，是为全球用户提供全天候、全天时、高精度的定位、导航和授时服务的国家重要空间基础设施。</a:t>
            </a:r>
            <a:endParaRPr lang="zh-CN" altLang="en-US" sz="2000" dirty="0"/>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0499" y="1563638"/>
            <a:ext cx="3860459" cy="284180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533651878"/>
      </p:ext>
    </p:extLst>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 xmlns:a16="http://schemas.microsoft.com/office/drawing/2014/main" id="{1495F301-5D58-44A0-870C-E58C0EABD36A}"/>
              </a:ext>
            </a:extLst>
          </p:cNvPr>
          <p:cNvGrpSpPr/>
          <p:nvPr/>
        </p:nvGrpSpPr>
        <p:grpSpPr>
          <a:xfrm>
            <a:off x="-10552" y="-10550"/>
            <a:ext cx="9154552" cy="762516"/>
            <a:chOff x="-14069" y="-14067"/>
            <a:chExt cx="12206069" cy="1016688"/>
          </a:xfrm>
        </p:grpSpPr>
        <p:grpSp>
          <p:nvGrpSpPr>
            <p:cNvPr id="16" name="组合 15"/>
            <p:cNvGrpSpPr/>
            <p:nvPr/>
          </p:nvGrpSpPr>
          <p:grpSpPr>
            <a:xfrm>
              <a:off x="-14069" y="-14067"/>
              <a:ext cx="1690469" cy="1016688"/>
              <a:chOff x="-14069" y="-14068"/>
              <a:chExt cx="8860302" cy="6886134"/>
            </a:xfrm>
          </p:grpSpPr>
          <p:sp>
            <p:nvSpPr>
              <p:cNvPr id="17" name="直角三角形 16"/>
              <p:cNvSpPr/>
              <p:nvPr/>
            </p:nvSpPr>
            <p:spPr>
              <a:xfrm rot="5400000">
                <a:off x="-1740877" y="1740877"/>
                <a:ext cx="6858000" cy="3376246"/>
              </a:xfrm>
              <a:prstGeom prst="r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任意多边形 17"/>
              <p:cNvSpPr/>
              <p:nvPr/>
            </p:nvSpPr>
            <p:spPr>
              <a:xfrm>
                <a:off x="-14069" y="-2"/>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FDB4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2712719" y="-14068"/>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E635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 name="组合 1">
              <a:extLst>
                <a:ext uri="{FF2B5EF4-FFF2-40B4-BE49-F238E27FC236}">
                  <a16:creationId xmlns="" xmlns:a16="http://schemas.microsoft.com/office/drawing/2014/main" id="{F16F4591-60E9-4C9B-AF90-257FD1CF5AAD}"/>
                </a:ext>
              </a:extLst>
            </p:cNvPr>
            <p:cNvGrpSpPr/>
            <p:nvPr/>
          </p:nvGrpSpPr>
          <p:grpSpPr>
            <a:xfrm>
              <a:off x="8510887" y="453634"/>
              <a:ext cx="2671958" cy="382389"/>
              <a:chOff x="8519749" y="577955"/>
              <a:chExt cx="2671958" cy="382389"/>
            </a:xfrm>
          </p:grpSpPr>
          <p:grpSp>
            <p:nvGrpSpPr>
              <p:cNvPr id="22" name="组合 21">
                <a:extLst>
                  <a:ext uri="{FF2B5EF4-FFF2-40B4-BE49-F238E27FC236}">
                    <a16:creationId xmlns="" xmlns:a16="http://schemas.microsoft.com/office/drawing/2014/main" id="{3572C76C-95D1-4FF5-BB80-B735C985DE2B}"/>
                  </a:ext>
                </a:extLst>
              </p:cNvPr>
              <p:cNvGrpSpPr/>
              <p:nvPr/>
            </p:nvGrpSpPr>
            <p:grpSpPr>
              <a:xfrm>
                <a:off x="8519749" y="577955"/>
                <a:ext cx="368108" cy="382389"/>
                <a:chOff x="8181567" y="391614"/>
                <a:chExt cx="420096" cy="437973"/>
              </a:xfrm>
            </p:grpSpPr>
            <p:sp>
              <p:nvSpPr>
                <p:cNvPr id="23" name="Oval 11">
                  <a:extLst>
                    <a:ext uri="{FF2B5EF4-FFF2-40B4-BE49-F238E27FC236}">
                      <a16:creationId xmlns="" xmlns:a16="http://schemas.microsoft.com/office/drawing/2014/main" id="{B2E6A8A3-322E-4A52-8E71-C45B316F5C18}"/>
                    </a:ext>
                  </a:extLst>
                </p:cNvPr>
                <p:cNvSpPr/>
                <p:nvPr/>
              </p:nvSpPr>
              <p:spPr>
                <a:xfrm>
                  <a:off x="8181567" y="391614"/>
                  <a:ext cx="420096" cy="437973"/>
                </a:xfrm>
                <a:prstGeom prst="ellipse">
                  <a:avLst/>
                </a:prstGeom>
                <a:solidFill>
                  <a:srgbClr val="E6353F"/>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24" name="Freeform 14">
                  <a:extLst>
                    <a:ext uri="{FF2B5EF4-FFF2-40B4-BE49-F238E27FC236}">
                      <a16:creationId xmlns="" xmlns:a16="http://schemas.microsoft.com/office/drawing/2014/main" id="{205D0928-C677-4B0B-ABE9-E66BCB8A8319}"/>
                    </a:ext>
                  </a:extLst>
                </p:cNvPr>
                <p:cNvSpPr>
                  <a:spLocks noEditPoints="1"/>
                </p:cNvSpPr>
                <p:nvPr/>
              </p:nvSpPr>
              <p:spPr>
                <a:xfrm>
                  <a:off x="8254350" y="468227"/>
                  <a:ext cx="321776" cy="268147"/>
                </a:xfrm>
                <a:custGeom>
                  <a:avLst/>
                  <a:gdLst/>
                  <a:ahLst/>
                  <a:cxnLst>
                    <a:cxn ang="0">
                      <a:pos x="248143" y="256622"/>
                    </a:cxn>
                    <a:cxn ang="0">
                      <a:pos x="0" y="256622"/>
                    </a:cxn>
                    <a:cxn ang="0">
                      <a:pos x="128858" y="99115"/>
                    </a:cxn>
                    <a:cxn ang="0">
                      <a:pos x="123703" y="94505"/>
                    </a:cxn>
                    <a:cxn ang="0">
                      <a:pos x="234889" y="110639"/>
                    </a:cxn>
                    <a:cxn ang="0">
                      <a:pos x="13254" y="90663"/>
                    </a:cxn>
                    <a:cxn ang="0">
                      <a:pos x="88360" y="194387"/>
                    </a:cxn>
                    <a:cxn ang="0">
                      <a:pos x="41971" y="163654"/>
                    </a:cxn>
                    <a:cxn ang="0">
                      <a:pos x="41971" y="173642"/>
                    </a:cxn>
                    <a:cxn ang="0">
                      <a:pos x="134012" y="142909"/>
                    </a:cxn>
                    <a:cxn ang="0">
                      <a:pos x="41971" y="142909"/>
                    </a:cxn>
                    <a:cxn ang="0">
                      <a:pos x="134012" y="133689"/>
                    </a:cxn>
                    <a:cxn ang="0">
                      <a:pos x="237834" y="112176"/>
                    </a:cxn>
                    <a:cxn ang="0">
                      <a:pos x="237834" y="112176"/>
                    </a:cxn>
                    <a:cxn ang="0">
                      <a:pos x="238571" y="16903"/>
                    </a:cxn>
                    <a:cxn ang="0">
                      <a:pos x="145793" y="60698"/>
                    </a:cxn>
                    <a:cxn ang="0">
                      <a:pos x="251825" y="66845"/>
                    </a:cxn>
                    <a:cxn ang="0">
                      <a:pos x="161256" y="46100"/>
                    </a:cxn>
                    <a:cxn ang="0">
                      <a:pos x="254770" y="116786"/>
                    </a:cxn>
                    <a:cxn ang="0">
                      <a:pos x="291586" y="69918"/>
                    </a:cxn>
                    <a:cxn ang="0">
                      <a:pos x="301159" y="80675"/>
                    </a:cxn>
                    <a:cxn ang="0">
                      <a:pos x="296004" y="68381"/>
                    </a:cxn>
                    <a:cxn ang="0">
                      <a:pos x="293795" y="131384"/>
                    </a:cxn>
                    <a:cxn ang="0">
                      <a:pos x="293059" y="143678"/>
                    </a:cxn>
                    <a:cxn ang="0">
                      <a:pos x="303368" y="143678"/>
                    </a:cxn>
                    <a:cxn ang="0">
                      <a:pos x="302631" y="131384"/>
                    </a:cxn>
                    <a:cxn ang="0">
                      <a:pos x="301159" y="102956"/>
                    </a:cxn>
                    <a:cxn ang="0">
                      <a:pos x="148002" y="144446"/>
                    </a:cxn>
                    <a:cxn ang="0">
                      <a:pos x="161992" y="201302"/>
                    </a:cxn>
                    <a:cxn ang="0">
                      <a:pos x="167883" y="196692"/>
                    </a:cxn>
                    <a:cxn ang="0">
                      <a:pos x="170092" y="189777"/>
                    </a:cxn>
                    <a:cxn ang="0">
                      <a:pos x="176719" y="194387"/>
                    </a:cxn>
                    <a:cxn ang="0">
                      <a:pos x="181137" y="205144"/>
                    </a:cxn>
                    <a:cxn ang="0">
                      <a:pos x="187028" y="209754"/>
                    </a:cxn>
                    <a:cxn ang="0">
                      <a:pos x="196600" y="208217"/>
                    </a:cxn>
                    <a:cxn ang="0">
                      <a:pos x="195127" y="202839"/>
                    </a:cxn>
                    <a:cxn ang="0">
                      <a:pos x="189973" y="192082"/>
                    </a:cxn>
                    <a:cxn ang="0">
                      <a:pos x="183346" y="187472"/>
                    </a:cxn>
                    <a:cxn ang="0">
                      <a:pos x="199545" y="178252"/>
                    </a:cxn>
                    <a:cxn ang="0">
                      <a:pos x="192918" y="175947"/>
                    </a:cxn>
                    <a:cxn ang="0">
                      <a:pos x="188500" y="169801"/>
                    </a:cxn>
                    <a:cxn ang="0">
                      <a:pos x="181873" y="168264"/>
                    </a:cxn>
                    <a:cxn ang="0">
                      <a:pos x="177455" y="162118"/>
                    </a:cxn>
                    <a:cxn ang="0">
                      <a:pos x="170828" y="159813"/>
                    </a:cxn>
                    <a:cxn ang="0">
                      <a:pos x="166410" y="154434"/>
                    </a:cxn>
                    <a:cxn ang="0">
                      <a:pos x="159047" y="152129"/>
                    </a:cxn>
                    <a:cxn ang="0">
                      <a:pos x="154629" y="145983"/>
                    </a:cxn>
                    <a:cxn ang="0">
                      <a:pos x="29453" y="108334"/>
                    </a:cxn>
                    <a:cxn ang="0">
                      <a:pos x="29453" y="224352"/>
                    </a:cxn>
                  </a:cxnLst>
                  <a:rect l="0" t="0" r="0" b="0"/>
                  <a:pathLst>
                    <a:path w="437" h="349">
                      <a:moveTo>
                        <a:pt x="0" y="322"/>
                      </a:moveTo>
                      <a:lnTo>
                        <a:pt x="337" y="322"/>
                      </a:lnTo>
                      <a:lnTo>
                        <a:pt x="337" y="334"/>
                      </a:lnTo>
                      <a:cubicBezTo>
                        <a:pt x="337" y="342"/>
                        <a:pt x="331" y="349"/>
                        <a:pt x="323" y="349"/>
                      </a:cubicBezTo>
                      <a:lnTo>
                        <a:pt x="14" y="349"/>
                      </a:lnTo>
                      <a:cubicBezTo>
                        <a:pt x="6" y="349"/>
                        <a:pt x="0" y="342"/>
                        <a:pt x="0" y="334"/>
                      </a:cubicBezTo>
                      <a:lnTo>
                        <a:pt x="0" y="322"/>
                      </a:lnTo>
                      <a:close/>
                      <a:moveTo>
                        <a:pt x="168" y="123"/>
                      </a:moveTo>
                      <a:cubicBezTo>
                        <a:pt x="172" y="123"/>
                        <a:pt x="175" y="126"/>
                        <a:pt x="175" y="129"/>
                      </a:cubicBezTo>
                      <a:cubicBezTo>
                        <a:pt x="175" y="133"/>
                        <a:pt x="172" y="135"/>
                        <a:pt x="168" y="135"/>
                      </a:cubicBezTo>
                      <a:cubicBezTo>
                        <a:pt x="165" y="135"/>
                        <a:pt x="162" y="133"/>
                        <a:pt x="162" y="129"/>
                      </a:cubicBezTo>
                      <a:cubicBezTo>
                        <a:pt x="162" y="126"/>
                        <a:pt x="165" y="123"/>
                        <a:pt x="168" y="123"/>
                      </a:cubicBezTo>
                      <a:close/>
                      <a:moveTo>
                        <a:pt x="18" y="118"/>
                      </a:moveTo>
                      <a:lnTo>
                        <a:pt x="208" y="118"/>
                      </a:lnTo>
                      <a:cubicBezTo>
                        <a:pt x="246" y="120"/>
                        <a:pt x="283" y="128"/>
                        <a:pt x="319" y="144"/>
                      </a:cubicBezTo>
                      <a:lnTo>
                        <a:pt x="319" y="315"/>
                      </a:lnTo>
                      <a:lnTo>
                        <a:pt x="18" y="315"/>
                      </a:lnTo>
                      <a:lnTo>
                        <a:pt x="18" y="118"/>
                      </a:lnTo>
                      <a:close/>
                      <a:moveTo>
                        <a:pt x="57" y="239"/>
                      </a:moveTo>
                      <a:lnTo>
                        <a:pt x="120" y="239"/>
                      </a:lnTo>
                      <a:lnTo>
                        <a:pt x="120" y="253"/>
                      </a:lnTo>
                      <a:lnTo>
                        <a:pt x="57" y="253"/>
                      </a:lnTo>
                      <a:lnTo>
                        <a:pt x="57" y="239"/>
                      </a:lnTo>
                      <a:close/>
                      <a:moveTo>
                        <a:pt x="57" y="213"/>
                      </a:moveTo>
                      <a:lnTo>
                        <a:pt x="182" y="213"/>
                      </a:lnTo>
                      <a:lnTo>
                        <a:pt x="182" y="226"/>
                      </a:lnTo>
                      <a:lnTo>
                        <a:pt x="57" y="226"/>
                      </a:lnTo>
                      <a:lnTo>
                        <a:pt x="57" y="213"/>
                      </a:lnTo>
                      <a:close/>
                      <a:moveTo>
                        <a:pt x="57" y="186"/>
                      </a:moveTo>
                      <a:lnTo>
                        <a:pt x="182" y="186"/>
                      </a:lnTo>
                      <a:lnTo>
                        <a:pt x="182" y="200"/>
                      </a:lnTo>
                      <a:lnTo>
                        <a:pt x="57" y="200"/>
                      </a:lnTo>
                      <a:lnTo>
                        <a:pt x="57" y="186"/>
                      </a:lnTo>
                      <a:close/>
                      <a:moveTo>
                        <a:pt x="57" y="160"/>
                      </a:moveTo>
                      <a:lnTo>
                        <a:pt x="182" y="160"/>
                      </a:lnTo>
                      <a:lnTo>
                        <a:pt x="182" y="174"/>
                      </a:lnTo>
                      <a:lnTo>
                        <a:pt x="57" y="174"/>
                      </a:lnTo>
                      <a:lnTo>
                        <a:pt x="57" y="160"/>
                      </a:lnTo>
                      <a:close/>
                      <a:moveTo>
                        <a:pt x="323" y="146"/>
                      </a:moveTo>
                      <a:cubicBezTo>
                        <a:pt x="328" y="148"/>
                        <a:pt x="339" y="154"/>
                        <a:pt x="342" y="156"/>
                      </a:cubicBezTo>
                      <a:cubicBezTo>
                        <a:pt x="350" y="161"/>
                        <a:pt x="330" y="164"/>
                        <a:pt x="323" y="165"/>
                      </a:cubicBezTo>
                      <a:lnTo>
                        <a:pt x="323" y="146"/>
                      </a:lnTo>
                      <a:close/>
                      <a:moveTo>
                        <a:pt x="396" y="91"/>
                      </a:moveTo>
                      <a:cubicBezTo>
                        <a:pt x="377" y="71"/>
                        <a:pt x="359" y="50"/>
                        <a:pt x="341" y="30"/>
                      </a:cubicBezTo>
                      <a:cubicBezTo>
                        <a:pt x="335" y="23"/>
                        <a:pt x="332" y="23"/>
                        <a:pt x="324" y="22"/>
                      </a:cubicBezTo>
                      <a:lnTo>
                        <a:pt x="133" y="1"/>
                      </a:lnTo>
                      <a:cubicBezTo>
                        <a:pt x="129" y="0"/>
                        <a:pt x="128" y="3"/>
                        <a:pt x="130" y="6"/>
                      </a:cubicBezTo>
                      <a:lnTo>
                        <a:pt x="198" y="79"/>
                      </a:lnTo>
                      <a:cubicBezTo>
                        <a:pt x="209" y="57"/>
                        <a:pt x="217" y="46"/>
                        <a:pt x="251" y="50"/>
                      </a:cubicBezTo>
                      <a:cubicBezTo>
                        <a:pt x="275" y="53"/>
                        <a:pt x="292" y="58"/>
                        <a:pt x="314" y="66"/>
                      </a:cubicBezTo>
                      <a:cubicBezTo>
                        <a:pt x="328" y="72"/>
                        <a:pt x="335" y="76"/>
                        <a:pt x="342" y="87"/>
                      </a:cubicBezTo>
                      <a:cubicBezTo>
                        <a:pt x="336" y="80"/>
                        <a:pt x="327" y="75"/>
                        <a:pt x="317" y="71"/>
                      </a:cubicBezTo>
                      <a:cubicBezTo>
                        <a:pt x="297" y="63"/>
                        <a:pt x="275" y="58"/>
                        <a:pt x="253" y="55"/>
                      </a:cubicBezTo>
                      <a:cubicBezTo>
                        <a:pt x="240" y="54"/>
                        <a:pt x="227" y="54"/>
                        <a:pt x="219" y="60"/>
                      </a:cubicBezTo>
                      <a:cubicBezTo>
                        <a:pt x="211" y="66"/>
                        <a:pt x="199" y="93"/>
                        <a:pt x="194" y="103"/>
                      </a:cubicBezTo>
                      <a:cubicBezTo>
                        <a:pt x="191" y="110"/>
                        <a:pt x="195" y="112"/>
                        <a:pt x="200" y="112"/>
                      </a:cubicBezTo>
                      <a:cubicBezTo>
                        <a:pt x="251" y="115"/>
                        <a:pt x="301" y="128"/>
                        <a:pt x="346" y="152"/>
                      </a:cubicBezTo>
                      <a:lnTo>
                        <a:pt x="347" y="126"/>
                      </a:lnTo>
                      <a:cubicBezTo>
                        <a:pt x="363" y="128"/>
                        <a:pt x="379" y="130"/>
                        <a:pt x="396" y="133"/>
                      </a:cubicBezTo>
                      <a:lnTo>
                        <a:pt x="396" y="91"/>
                      </a:lnTo>
                      <a:close/>
                      <a:moveTo>
                        <a:pt x="433" y="138"/>
                      </a:moveTo>
                      <a:cubicBezTo>
                        <a:pt x="435" y="138"/>
                        <a:pt x="437" y="135"/>
                        <a:pt x="435" y="133"/>
                      </a:cubicBezTo>
                      <a:cubicBezTo>
                        <a:pt x="426" y="124"/>
                        <a:pt x="417" y="114"/>
                        <a:pt x="409" y="105"/>
                      </a:cubicBezTo>
                      <a:lnTo>
                        <a:pt x="409" y="93"/>
                      </a:lnTo>
                      <a:cubicBezTo>
                        <a:pt x="409" y="91"/>
                        <a:pt x="407" y="90"/>
                        <a:pt x="405" y="90"/>
                      </a:cubicBezTo>
                      <a:lnTo>
                        <a:pt x="402" y="89"/>
                      </a:lnTo>
                      <a:lnTo>
                        <a:pt x="402" y="163"/>
                      </a:lnTo>
                      <a:cubicBezTo>
                        <a:pt x="400" y="163"/>
                        <a:pt x="400" y="164"/>
                        <a:pt x="400" y="165"/>
                      </a:cubicBezTo>
                      <a:lnTo>
                        <a:pt x="399" y="171"/>
                      </a:lnTo>
                      <a:cubicBezTo>
                        <a:pt x="399" y="173"/>
                        <a:pt x="400" y="174"/>
                        <a:pt x="400" y="176"/>
                      </a:cubicBezTo>
                      <a:lnTo>
                        <a:pt x="400" y="182"/>
                      </a:lnTo>
                      <a:cubicBezTo>
                        <a:pt x="400" y="184"/>
                        <a:pt x="399" y="185"/>
                        <a:pt x="398" y="187"/>
                      </a:cubicBezTo>
                      <a:lnTo>
                        <a:pt x="393" y="231"/>
                      </a:lnTo>
                      <a:cubicBezTo>
                        <a:pt x="396" y="236"/>
                        <a:pt x="414" y="236"/>
                        <a:pt x="417" y="231"/>
                      </a:cubicBezTo>
                      <a:lnTo>
                        <a:pt x="412" y="187"/>
                      </a:lnTo>
                      <a:cubicBezTo>
                        <a:pt x="412" y="185"/>
                        <a:pt x="411" y="184"/>
                        <a:pt x="411" y="182"/>
                      </a:cubicBezTo>
                      <a:lnTo>
                        <a:pt x="410" y="176"/>
                      </a:lnTo>
                      <a:cubicBezTo>
                        <a:pt x="410" y="174"/>
                        <a:pt x="412" y="174"/>
                        <a:pt x="411" y="171"/>
                      </a:cubicBezTo>
                      <a:lnTo>
                        <a:pt x="411" y="165"/>
                      </a:lnTo>
                      <a:cubicBezTo>
                        <a:pt x="411" y="164"/>
                        <a:pt x="410" y="163"/>
                        <a:pt x="409" y="163"/>
                      </a:cubicBezTo>
                      <a:lnTo>
                        <a:pt x="409" y="134"/>
                      </a:lnTo>
                      <a:cubicBezTo>
                        <a:pt x="417" y="135"/>
                        <a:pt x="425" y="137"/>
                        <a:pt x="433" y="138"/>
                      </a:cubicBezTo>
                      <a:close/>
                      <a:moveTo>
                        <a:pt x="206" y="187"/>
                      </a:moveTo>
                      <a:lnTo>
                        <a:pt x="201" y="188"/>
                      </a:lnTo>
                      <a:lnTo>
                        <a:pt x="217" y="267"/>
                      </a:lnTo>
                      <a:lnTo>
                        <a:pt x="221" y="266"/>
                      </a:lnTo>
                      <a:lnTo>
                        <a:pt x="220" y="262"/>
                      </a:lnTo>
                      <a:lnTo>
                        <a:pt x="224" y="261"/>
                      </a:lnTo>
                      <a:lnTo>
                        <a:pt x="224" y="257"/>
                      </a:lnTo>
                      <a:lnTo>
                        <a:pt x="228" y="256"/>
                      </a:lnTo>
                      <a:lnTo>
                        <a:pt x="227" y="252"/>
                      </a:lnTo>
                      <a:lnTo>
                        <a:pt x="231" y="251"/>
                      </a:lnTo>
                      <a:lnTo>
                        <a:pt x="231" y="247"/>
                      </a:lnTo>
                      <a:lnTo>
                        <a:pt x="235" y="246"/>
                      </a:lnTo>
                      <a:lnTo>
                        <a:pt x="236" y="253"/>
                      </a:lnTo>
                      <a:lnTo>
                        <a:pt x="240" y="253"/>
                      </a:lnTo>
                      <a:lnTo>
                        <a:pt x="241" y="260"/>
                      </a:lnTo>
                      <a:lnTo>
                        <a:pt x="245" y="260"/>
                      </a:lnTo>
                      <a:lnTo>
                        <a:pt x="246" y="267"/>
                      </a:lnTo>
                      <a:lnTo>
                        <a:pt x="250" y="266"/>
                      </a:lnTo>
                      <a:lnTo>
                        <a:pt x="251" y="274"/>
                      </a:lnTo>
                      <a:lnTo>
                        <a:pt x="254" y="273"/>
                      </a:lnTo>
                      <a:lnTo>
                        <a:pt x="255" y="277"/>
                      </a:lnTo>
                      <a:lnTo>
                        <a:pt x="267" y="275"/>
                      </a:lnTo>
                      <a:lnTo>
                        <a:pt x="267" y="271"/>
                      </a:lnTo>
                      <a:lnTo>
                        <a:pt x="270" y="271"/>
                      </a:lnTo>
                      <a:lnTo>
                        <a:pt x="268" y="263"/>
                      </a:lnTo>
                      <a:lnTo>
                        <a:pt x="265" y="264"/>
                      </a:lnTo>
                      <a:lnTo>
                        <a:pt x="263" y="257"/>
                      </a:lnTo>
                      <a:lnTo>
                        <a:pt x="259" y="257"/>
                      </a:lnTo>
                      <a:lnTo>
                        <a:pt x="258" y="250"/>
                      </a:lnTo>
                      <a:lnTo>
                        <a:pt x="254" y="251"/>
                      </a:lnTo>
                      <a:lnTo>
                        <a:pt x="253" y="243"/>
                      </a:lnTo>
                      <a:lnTo>
                        <a:pt x="249" y="244"/>
                      </a:lnTo>
                      <a:lnTo>
                        <a:pt x="248" y="240"/>
                      </a:lnTo>
                      <a:lnTo>
                        <a:pt x="272" y="235"/>
                      </a:lnTo>
                      <a:lnTo>
                        <a:pt x="271" y="232"/>
                      </a:lnTo>
                      <a:lnTo>
                        <a:pt x="267" y="233"/>
                      </a:lnTo>
                      <a:lnTo>
                        <a:pt x="267" y="228"/>
                      </a:lnTo>
                      <a:lnTo>
                        <a:pt x="262" y="229"/>
                      </a:lnTo>
                      <a:lnTo>
                        <a:pt x="262" y="225"/>
                      </a:lnTo>
                      <a:lnTo>
                        <a:pt x="257" y="226"/>
                      </a:lnTo>
                      <a:lnTo>
                        <a:pt x="256" y="221"/>
                      </a:lnTo>
                      <a:lnTo>
                        <a:pt x="252" y="222"/>
                      </a:lnTo>
                      <a:lnTo>
                        <a:pt x="251" y="218"/>
                      </a:lnTo>
                      <a:lnTo>
                        <a:pt x="247" y="219"/>
                      </a:lnTo>
                      <a:lnTo>
                        <a:pt x="246" y="215"/>
                      </a:lnTo>
                      <a:lnTo>
                        <a:pt x="242" y="215"/>
                      </a:lnTo>
                      <a:lnTo>
                        <a:pt x="241" y="211"/>
                      </a:lnTo>
                      <a:lnTo>
                        <a:pt x="237" y="212"/>
                      </a:lnTo>
                      <a:lnTo>
                        <a:pt x="236" y="208"/>
                      </a:lnTo>
                      <a:lnTo>
                        <a:pt x="232" y="208"/>
                      </a:lnTo>
                      <a:lnTo>
                        <a:pt x="231" y="204"/>
                      </a:lnTo>
                      <a:lnTo>
                        <a:pt x="227" y="205"/>
                      </a:lnTo>
                      <a:lnTo>
                        <a:pt x="226" y="201"/>
                      </a:lnTo>
                      <a:lnTo>
                        <a:pt x="221" y="202"/>
                      </a:lnTo>
                      <a:lnTo>
                        <a:pt x="221" y="197"/>
                      </a:lnTo>
                      <a:lnTo>
                        <a:pt x="216" y="198"/>
                      </a:lnTo>
                      <a:lnTo>
                        <a:pt x="215" y="194"/>
                      </a:lnTo>
                      <a:lnTo>
                        <a:pt x="211" y="195"/>
                      </a:lnTo>
                      <a:lnTo>
                        <a:pt x="210" y="190"/>
                      </a:lnTo>
                      <a:lnTo>
                        <a:pt x="207" y="191"/>
                      </a:lnTo>
                      <a:lnTo>
                        <a:pt x="206" y="187"/>
                      </a:lnTo>
                      <a:close/>
                      <a:moveTo>
                        <a:pt x="40" y="141"/>
                      </a:moveTo>
                      <a:lnTo>
                        <a:pt x="297" y="141"/>
                      </a:lnTo>
                      <a:lnTo>
                        <a:pt x="297" y="292"/>
                      </a:lnTo>
                      <a:lnTo>
                        <a:pt x="40" y="292"/>
                      </a:lnTo>
                      <a:lnTo>
                        <a:pt x="40" y="141"/>
                      </a:ln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nvGrpSpPr>
              <p:cNvPr id="25" name="组合 24">
                <a:extLst>
                  <a:ext uri="{FF2B5EF4-FFF2-40B4-BE49-F238E27FC236}">
                    <a16:creationId xmlns="" xmlns:a16="http://schemas.microsoft.com/office/drawing/2014/main" id="{EDE772D3-C617-4E93-B7A3-A606D04292F8}"/>
                  </a:ext>
                </a:extLst>
              </p:cNvPr>
              <p:cNvGrpSpPr/>
              <p:nvPr/>
            </p:nvGrpSpPr>
            <p:grpSpPr>
              <a:xfrm>
                <a:off x="10823599" y="577955"/>
                <a:ext cx="368108" cy="382389"/>
                <a:chOff x="10486350" y="391614"/>
                <a:chExt cx="421373" cy="437973"/>
              </a:xfrm>
            </p:grpSpPr>
            <p:sp>
              <p:nvSpPr>
                <p:cNvPr id="26" name="Oval 13">
                  <a:extLst>
                    <a:ext uri="{FF2B5EF4-FFF2-40B4-BE49-F238E27FC236}">
                      <a16:creationId xmlns="" xmlns:a16="http://schemas.microsoft.com/office/drawing/2014/main" id="{2F189F4C-BA54-45A4-9862-7045F21F7A3B}"/>
                    </a:ext>
                  </a:extLst>
                </p:cNvPr>
                <p:cNvSpPr/>
                <p:nvPr/>
              </p:nvSpPr>
              <p:spPr>
                <a:xfrm>
                  <a:off x="10486350" y="391614"/>
                  <a:ext cx="421373" cy="437973"/>
                </a:xfrm>
                <a:prstGeom prst="ellipse">
                  <a:avLst/>
                </a:prstGeom>
                <a:solidFill>
                  <a:srgbClr val="858585"/>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27" name="Freeform 15">
                  <a:extLst>
                    <a:ext uri="{FF2B5EF4-FFF2-40B4-BE49-F238E27FC236}">
                      <a16:creationId xmlns="" xmlns:a16="http://schemas.microsoft.com/office/drawing/2014/main" id="{17E2950D-1240-486B-84EF-65DB9100A6D5}"/>
                    </a:ext>
                  </a:extLst>
                </p:cNvPr>
                <p:cNvSpPr>
                  <a:spLocks noEditPoints="1"/>
                </p:cNvSpPr>
                <p:nvPr/>
              </p:nvSpPr>
              <p:spPr>
                <a:xfrm>
                  <a:off x="10532318" y="455458"/>
                  <a:ext cx="334545" cy="293685"/>
                </a:xfrm>
                <a:custGeom>
                  <a:avLst/>
                  <a:gdLst/>
                  <a:ahLst/>
                  <a:cxnLst>
                    <a:cxn ang="0">
                      <a:pos x="234329" y="182499"/>
                    </a:cxn>
                    <a:cxn ang="0">
                      <a:pos x="184958" y="182499"/>
                    </a:cxn>
                    <a:cxn ang="0">
                      <a:pos x="184958" y="233874"/>
                    </a:cxn>
                    <a:cxn ang="0">
                      <a:pos x="148850" y="233874"/>
                    </a:cxn>
                    <a:cxn ang="0">
                      <a:pos x="148850" y="182499"/>
                    </a:cxn>
                    <a:cxn ang="0">
                      <a:pos x="99479" y="182499"/>
                    </a:cxn>
                    <a:cxn ang="0">
                      <a:pos x="99479" y="144925"/>
                    </a:cxn>
                    <a:cxn ang="0">
                      <a:pos x="148850" y="144925"/>
                    </a:cxn>
                    <a:cxn ang="0">
                      <a:pos x="148850" y="93550"/>
                    </a:cxn>
                    <a:cxn ang="0">
                      <a:pos x="184958" y="93550"/>
                    </a:cxn>
                    <a:cxn ang="0">
                      <a:pos x="184958" y="144925"/>
                    </a:cxn>
                    <a:cxn ang="0">
                      <a:pos x="234329" y="144925"/>
                    </a:cxn>
                    <a:cxn ang="0">
                      <a:pos x="234329" y="182499"/>
                    </a:cxn>
                    <a:cxn ang="0">
                      <a:pos x="307280" y="94317"/>
                    </a:cxn>
                    <a:cxn ang="0">
                      <a:pos x="167273" y="69779"/>
                    </a:cxn>
                    <a:cxn ang="0">
                      <a:pos x="27265" y="94317"/>
                    </a:cxn>
                    <a:cxn ang="0">
                      <a:pos x="167273" y="293685"/>
                    </a:cxn>
                    <a:cxn ang="0">
                      <a:pos x="307280" y="94317"/>
                    </a:cxn>
                  </a:cxnLst>
                  <a:rect l="0" t="0" r="0" b="0"/>
                  <a:pathLst>
                    <a:path w="454" h="383">
                      <a:moveTo>
                        <a:pt x="318" y="238"/>
                      </a:moveTo>
                      <a:lnTo>
                        <a:pt x="251" y="238"/>
                      </a:lnTo>
                      <a:lnTo>
                        <a:pt x="251" y="305"/>
                      </a:lnTo>
                      <a:lnTo>
                        <a:pt x="202" y="305"/>
                      </a:lnTo>
                      <a:lnTo>
                        <a:pt x="202" y="238"/>
                      </a:lnTo>
                      <a:lnTo>
                        <a:pt x="135" y="238"/>
                      </a:lnTo>
                      <a:lnTo>
                        <a:pt x="135" y="189"/>
                      </a:lnTo>
                      <a:lnTo>
                        <a:pt x="202" y="189"/>
                      </a:lnTo>
                      <a:lnTo>
                        <a:pt x="202" y="122"/>
                      </a:lnTo>
                      <a:lnTo>
                        <a:pt x="251" y="122"/>
                      </a:lnTo>
                      <a:lnTo>
                        <a:pt x="251" y="189"/>
                      </a:lnTo>
                      <a:lnTo>
                        <a:pt x="318" y="189"/>
                      </a:lnTo>
                      <a:lnTo>
                        <a:pt x="318" y="238"/>
                      </a:lnTo>
                      <a:close/>
                      <a:moveTo>
                        <a:pt x="417" y="123"/>
                      </a:moveTo>
                      <a:cubicBezTo>
                        <a:pt x="384" y="0"/>
                        <a:pt x="249" y="77"/>
                        <a:pt x="227" y="91"/>
                      </a:cubicBezTo>
                      <a:cubicBezTo>
                        <a:pt x="204" y="77"/>
                        <a:pt x="69" y="1"/>
                        <a:pt x="37" y="123"/>
                      </a:cubicBezTo>
                      <a:cubicBezTo>
                        <a:pt x="0" y="265"/>
                        <a:pt x="226" y="382"/>
                        <a:pt x="227" y="383"/>
                      </a:cubicBezTo>
                      <a:cubicBezTo>
                        <a:pt x="227" y="383"/>
                        <a:pt x="454" y="263"/>
                        <a:pt x="417" y="123"/>
                      </a:cubicBez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nvGrpSpPr>
              <p:cNvPr id="31" name="组合 30">
                <a:extLst>
                  <a:ext uri="{FF2B5EF4-FFF2-40B4-BE49-F238E27FC236}">
                    <a16:creationId xmlns="" xmlns:a16="http://schemas.microsoft.com/office/drawing/2014/main" id="{96699630-266A-4CAD-B49F-9B7E0B518B31}"/>
                  </a:ext>
                </a:extLst>
              </p:cNvPr>
              <p:cNvGrpSpPr/>
              <p:nvPr/>
            </p:nvGrpSpPr>
            <p:grpSpPr>
              <a:xfrm>
                <a:off x="9676434" y="577955"/>
                <a:ext cx="366522" cy="382389"/>
                <a:chOff x="9338428" y="391614"/>
                <a:chExt cx="420096" cy="437973"/>
              </a:xfrm>
            </p:grpSpPr>
            <p:sp>
              <p:nvSpPr>
                <p:cNvPr id="32" name="Oval 12">
                  <a:extLst>
                    <a:ext uri="{FF2B5EF4-FFF2-40B4-BE49-F238E27FC236}">
                      <a16:creationId xmlns="" xmlns:a16="http://schemas.microsoft.com/office/drawing/2014/main" id="{F38E3F48-55B1-421F-9CC0-A9C79CF923E7}"/>
                    </a:ext>
                  </a:extLst>
                </p:cNvPr>
                <p:cNvSpPr/>
                <p:nvPr/>
              </p:nvSpPr>
              <p:spPr>
                <a:xfrm>
                  <a:off x="9338428" y="391614"/>
                  <a:ext cx="420096" cy="437973"/>
                </a:xfrm>
                <a:prstGeom prst="ellipse">
                  <a:avLst/>
                </a:prstGeom>
                <a:solidFill>
                  <a:srgbClr val="FDB402"/>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33" name="Freeform 19">
                  <a:extLst>
                    <a:ext uri="{FF2B5EF4-FFF2-40B4-BE49-F238E27FC236}">
                      <a16:creationId xmlns="" xmlns:a16="http://schemas.microsoft.com/office/drawing/2014/main" id="{F9E38022-4EEC-44AD-914E-E332446E739C}"/>
                    </a:ext>
                  </a:extLst>
                </p:cNvPr>
                <p:cNvSpPr>
                  <a:spLocks noEditPoints="1"/>
                </p:cNvSpPr>
                <p:nvPr/>
              </p:nvSpPr>
              <p:spPr>
                <a:xfrm>
                  <a:off x="9398442" y="495042"/>
                  <a:ext cx="315391" cy="277085"/>
                </a:xfrm>
                <a:custGeom>
                  <a:avLst/>
                  <a:gdLst/>
                  <a:ahLst/>
                  <a:cxnLst>
                    <a:cxn ang="0">
                      <a:pos x="165064" y="270177"/>
                    </a:cxn>
                    <a:cxn ang="0">
                      <a:pos x="307285" y="80593"/>
                    </a:cxn>
                    <a:cxn ang="0">
                      <a:pos x="298442" y="76755"/>
                    </a:cxn>
                    <a:cxn ang="0">
                      <a:pos x="212226" y="77522"/>
                    </a:cxn>
                    <a:cxn ang="0">
                      <a:pos x="165064" y="270177"/>
                    </a:cxn>
                    <a:cxn ang="0">
                      <a:pos x="310233" y="80593"/>
                    </a:cxn>
                    <a:cxn ang="0">
                      <a:pos x="310233" y="80593"/>
                    </a:cxn>
                    <a:cxn ang="0">
                      <a:pos x="5158" y="79057"/>
                    </a:cxn>
                    <a:cxn ang="0">
                      <a:pos x="146642" y="267107"/>
                    </a:cxn>
                    <a:cxn ang="0">
                      <a:pos x="100955" y="76755"/>
                    </a:cxn>
                    <a:cxn ang="0">
                      <a:pos x="16949" y="77522"/>
                    </a:cxn>
                    <a:cxn ang="0">
                      <a:pos x="5158" y="79057"/>
                    </a:cxn>
                    <a:cxn ang="0">
                      <a:pos x="145905" y="270945"/>
                    </a:cxn>
                    <a:cxn ang="0">
                      <a:pos x="145905" y="270945"/>
                    </a:cxn>
                    <a:cxn ang="0">
                      <a:pos x="156222" y="271712"/>
                    </a:cxn>
                    <a:cxn ang="0">
                      <a:pos x="204857" y="77522"/>
                    </a:cxn>
                    <a:cxn ang="0">
                      <a:pos x="202646" y="80593"/>
                    </a:cxn>
                    <a:cxn ang="0">
                      <a:pos x="108324" y="77522"/>
                    </a:cxn>
                    <a:cxn ang="0">
                      <a:pos x="156222" y="271712"/>
                    </a:cxn>
                    <a:cxn ang="0">
                      <a:pos x="220332" y="69847"/>
                    </a:cxn>
                    <a:cxn ang="0">
                      <a:pos x="313917" y="69847"/>
                    </a:cxn>
                    <a:cxn ang="0">
                      <a:pos x="259387" y="768"/>
                    </a:cxn>
                    <a:cxn ang="0">
                      <a:pos x="220332" y="69847"/>
                    </a:cxn>
                    <a:cxn ang="0">
                      <a:pos x="0" y="68312"/>
                    </a:cxn>
                    <a:cxn ang="0">
                      <a:pos x="92112" y="69847"/>
                    </a:cxn>
                    <a:cxn ang="0">
                      <a:pos x="54530" y="0"/>
                    </a:cxn>
                    <a:cxn ang="0">
                      <a:pos x="0" y="68312"/>
                    </a:cxn>
                    <a:cxn ang="0">
                      <a:pos x="109060" y="69847"/>
                    </a:cxn>
                    <a:cxn ang="0">
                      <a:pos x="203383" y="69079"/>
                    </a:cxn>
                    <a:cxn ang="0">
                      <a:pos x="155485" y="1535"/>
                    </a:cxn>
                    <a:cxn ang="0">
                      <a:pos x="109060" y="69847"/>
                    </a:cxn>
                    <a:cxn ang="0">
                      <a:pos x="101691" y="71382"/>
                    </a:cxn>
                    <a:cxn ang="0">
                      <a:pos x="148853" y="768"/>
                    </a:cxn>
                    <a:cxn ang="0">
                      <a:pos x="61162" y="1535"/>
                    </a:cxn>
                    <a:cxn ang="0">
                      <a:pos x="101691" y="71382"/>
                    </a:cxn>
                    <a:cxn ang="0">
                      <a:pos x="212963" y="71382"/>
                    </a:cxn>
                    <a:cxn ang="0">
                      <a:pos x="250544" y="768"/>
                    </a:cxn>
                    <a:cxn ang="0">
                      <a:pos x="165801" y="2303"/>
                    </a:cxn>
                    <a:cxn ang="0">
                      <a:pos x="212963" y="71382"/>
                    </a:cxn>
                  </a:cxnLst>
                  <a:rect l="0" t="0" r="0" b="0"/>
                  <a:pathLst>
                    <a:path w="428" h="361">
                      <a:moveTo>
                        <a:pt x="224" y="352"/>
                      </a:moveTo>
                      <a:lnTo>
                        <a:pt x="417" y="105"/>
                      </a:lnTo>
                      <a:cubicBezTo>
                        <a:pt x="412" y="102"/>
                        <a:pt x="413" y="100"/>
                        <a:pt x="405" y="100"/>
                      </a:cubicBezTo>
                      <a:lnTo>
                        <a:pt x="288" y="101"/>
                      </a:lnTo>
                      <a:lnTo>
                        <a:pt x="224" y="352"/>
                      </a:lnTo>
                      <a:close/>
                      <a:moveTo>
                        <a:pt x="421" y="105"/>
                      </a:moveTo>
                      <a:cubicBezTo>
                        <a:pt x="428" y="97"/>
                        <a:pt x="414" y="113"/>
                        <a:pt x="421" y="105"/>
                      </a:cubicBezTo>
                      <a:close/>
                      <a:moveTo>
                        <a:pt x="7" y="103"/>
                      </a:moveTo>
                      <a:lnTo>
                        <a:pt x="199" y="348"/>
                      </a:lnTo>
                      <a:lnTo>
                        <a:pt x="137" y="100"/>
                      </a:lnTo>
                      <a:lnTo>
                        <a:pt x="23" y="101"/>
                      </a:lnTo>
                      <a:lnTo>
                        <a:pt x="7" y="103"/>
                      </a:lnTo>
                      <a:close/>
                      <a:moveTo>
                        <a:pt x="198" y="353"/>
                      </a:moveTo>
                      <a:cubicBezTo>
                        <a:pt x="205" y="361"/>
                        <a:pt x="191" y="345"/>
                        <a:pt x="198" y="353"/>
                      </a:cubicBezTo>
                      <a:close/>
                      <a:moveTo>
                        <a:pt x="212" y="354"/>
                      </a:moveTo>
                      <a:lnTo>
                        <a:pt x="278" y="101"/>
                      </a:lnTo>
                      <a:lnTo>
                        <a:pt x="275" y="105"/>
                      </a:lnTo>
                      <a:lnTo>
                        <a:pt x="147" y="101"/>
                      </a:lnTo>
                      <a:lnTo>
                        <a:pt x="212" y="354"/>
                      </a:lnTo>
                      <a:close/>
                      <a:moveTo>
                        <a:pt x="299" y="91"/>
                      </a:moveTo>
                      <a:lnTo>
                        <a:pt x="426" y="91"/>
                      </a:lnTo>
                      <a:lnTo>
                        <a:pt x="352" y="1"/>
                      </a:lnTo>
                      <a:lnTo>
                        <a:pt x="299" y="91"/>
                      </a:lnTo>
                      <a:close/>
                      <a:moveTo>
                        <a:pt x="0" y="89"/>
                      </a:moveTo>
                      <a:lnTo>
                        <a:pt x="125" y="91"/>
                      </a:lnTo>
                      <a:lnTo>
                        <a:pt x="74" y="0"/>
                      </a:lnTo>
                      <a:lnTo>
                        <a:pt x="0" y="89"/>
                      </a:lnTo>
                      <a:close/>
                      <a:moveTo>
                        <a:pt x="148" y="91"/>
                      </a:moveTo>
                      <a:lnTo>
                        <a:pt x="276" y="90"/>
                      </a:lnTo>
                      <a:lnTo>
                        <a:pt x="211" y="2"/>
                      </a:lnTo>
                      <a:lnTo>
                        <a:pt x="148" y="91"/>
                      </a:lnTo>
                      <a:close/>
                      <a:moveTo>
                        <a:pt x="138" y="93"/>
                      </a:moveTo>
                      <a:lnTo>
                        <a:pt x="202" y="1"/>
                      </a:lnTo>
                      <a:lnTo>
                        <a:pt x="83" y="2"/>
                      </a:lnTo>
                      <a:lnTo>
                        <a:pt x="138" y="93"/>
                      </a:lnTo>
                      <a:close/>
                      <a:moveTo>
                        <a:pt x="289" y="93"/>
                      </a:moveTo>
                      <a:lnTo>
                        <a:pt x="340" y="1"/>
                      </a:lnTo>
                      <a:lnTo>
                        <a:pt x="225" y="3"/>
                      </a:lnTo>
                      <a:lnTo>
                        <a:pt x="289" y="93"/>
                      </a:ln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cxnSp>
          <p:nvCxnSpPr>
            <p:cNvPr id="4" name="直接连接符 3">
              <a:extLst>
                <a:ext uri="{FF2B5EF4-FFF2-40B4-BE49-F238E27FC236}">
                  <a16:creationId xmlns="" xmlns:a16="http://schemas.microsoft.com/office/drawing/2014/main" id="{6FD08865-C378-4B20-8EA7-0F026FB4E179}"/>
                </a:ext>
              </a:extLst>
            </p:cNvPr>
            <p:cNvCxnSpPr/>
            <p:nvPr/>
          </p:nvCxnSpPr>
          <p:spPr>
            <a:xfrm>
              <a:off x="1762699" y="1002621"/>
              <a:ext cx="10429301" cy="0"/>
            </a:xfrm>
            <a:prstGeom prst="line">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
        <p:nvSpPr>
          <p:cNvPr id="3" name="TextBox 2"/>
          <p:cNvSpPr txBox="1"/>
          <p:nvPr/>
        </p:nvSpPr>
        <p:spPr>
          <a:xfrm>
            <a:off x="6659246" y="319757"/>
            <a:ext cx="733892" cy="307777"/>
          </a:xfrm>
          <a:prstGeom prst="rect">
            <a:avLst/>
          </a:prstGeom>
          <a:noFill/>
        </p:spPr>
        <p:txBody>
          <a:bodyPr wrap="square" rtlCol="0">
            <a:spAutoFit/>
          </a:bodyPr>
          <a:lstStyle/>
          <a:p>
            <a:r>
              <a:rPr lang="zh-CN" altLang="en-US" sz="1400" b="1" dirty="0" smtClean="0"/>
              <a:t>智能</a:t>
            </a:r>
            <a:endParaRPr lang="zh-CN" altLang="en-US" sz="1400" b="1" dirty="0"/>
          </a:p>
        </p:txBody>
      </p:sp>
      <p:sp>
        <p:nvSpPr>
          <p:cNvPr id="35" name="TextBox 34"/>
          <p:cNvSpPr txBox="1"/>
          <p:nvPr/>
        </p:nvSpPr>
        <p:spPr>
          <a:xfrm>
            <a:off x="7545538" y="319757"/>
            <a:ext cx="733892" cy="307777"/>
          </a:xfrm>
          <a:prstGeom prst="rect">
            <a:avLst/>
          </a:prstGeom>
          <a:noFill/>
        </p:spPr>
        <p:txBody>
          <a:bodyPr wrap="square" rtlCol="0">
            <a:spAutoFit/>
          </a:bodyPr>
          <a:lstStyle/>
          <a:p>
            <a:r>
              <a:rPr lang="zh-CN" altLang="en-US" sz="1400" b="1" dirty="0"/>
              <a:t>高效</a:t>
            </a:r>
          </a:p>
        </p:txBody>
      </p:sp>
      <p:sp>
        <p:nvSpPr>
          <p:cNvPr id="36" name="TextBox 35"/>
          <p:cNvSpPr txBox="1"/>
          <p:nvPr/>
        </p:nvSpPr>
        <p:spPr>
          <a:xfrm>
            <a:off x="8414842" y="329733"/>
            <a:ext cx="733892" cy="307777"/>
          </a:xfrm>
          <a:prstGeom prst="rect">
            <a:avLst/>
          </a:prstGeom>
          <a:noFill/>
        </p:spPr>
        <p:txBody>
          <a:bodyPr wrap="square" rtlCol="0">
            <a:spAutoFit/>
          </a:bodyPr>
          <a:lstStyle/>
          <a:p>
            <a:r>
              <a:rPr lang="zh-CN" altLang="en-US" sz="1400" b="1" dirty="0" smtClean="0"/>
              <a:t>成本</a:t>
            </a:r>
            <a:endParaRPr lang="zh-CN" altLang="en-US" sz="1400" b="1" dirty="0"/>
          </a:p>
        </p:txBody>
      </p:sp>
      <p:sp>
        <p:nvSpPr>
          <p:cNvPr id="6" name="矩形 5"/>
          <p:cNvSpPr/>
          <p:nvPr/>
        </p:nvSpPr>
        <p:spPr>
          <a:xfrm>
            <a:off x="1257300" y="139096"/>
            <a:ext cx="3451586" cy="461665"/>
          </a:xfrm>
          <a:prstGeom prst="rect">
            <a:avLst/>
          </a:prstGeom>
        </p:spPr>
        <p:txBody>
          <a:bodyPr wrap="none">
            <a:spAutoFit/>
          </a:bodyPr>
          <a:lstStyle/>
          <a:p>
            <a:r>
              <a:rPr lang="zh-CN" altLang="en-US" sz="2400" dirty="0" smtClean="0"/>
              <a:t>五</a:t>
            </a:r>
            <a:r>
              <a:rPr lang="zh-CN" altLang="zh-CN" sz="2400" dirty="0" smtClean="0"/>
              <a:t>、</a:t>
            </a:r>
            <a:r>
              <a:rPr lang="en-US" altLang="zh-CN" sz="2400" dirty="0"/>
              <a:t>BDS</a:t>
            </a:r>
            <a:r>
              <a:rPr lang="zh-CN" altLang="zh-CN" sz="2400" dirty="0"/>
              <a:t>的应用与产业化</a:t>
            </a:r>
          </a:p>
        </p:txBody>
      </p:sp>
      <p:sp>
        <p:nvSpPr>
          <p:cNvPr id="7" name="矩形 6"/>
          <p:cNvSpPr/>
          <p:nvPr/>
        </p:nvSpPr>
        <p:spPr>
          <a:xfrm>
            <a:off x="3842842" y="1707654"/>
            <a:ext cx="4572000" cy="2400657"/>
          </a:xfrm>
          <a:prstGeom prst="rect">
            <a:avLst/>
          </a:prstGeom>
        </p:spPr>
        <p:txBody>
          <a:bodyPr>
            <a:spAutoFit/>
          </a:bodyPr>
          <a:lstStyle/>
          <a:p>
            <a:pPr>
              <a:lnSpc>
                <a:spcPct val="150000"/>
              </a:lnSpc>
            </a:pPr>
            <a:r>
              <a:rPr lang="en-US" altLang="zh-CN" sz="2000" dirty="0"/>
              <a:t>4.</a:t>
            </a:r>
            <a:r>
              <a:rPr lang="zh-CN" altLang="zh-CN" sz="2000" dirty="0"/>
              <a:t>气象测报方面</a:t>
            </a:r>
          </a:p>
          <a:p>
            <a:pPr>
              <a:lnSpc>
                <a:spcPct val="150000"/>
              </a:lnSpc>
            </a:pPr>
            <a:r>
              <a:rPr lang="zh-CN" altLang="zh-CN" sz="2000" dirty="0"/>
              <a:t>研制一系列气象测报型北斗终端设备，形成系统应用解决方案，提高了国内高空气象探空系统的观测精度、自动化水平和应急观测能力。</a:t>
            </a:r>
          </a:p>
        </p:txBody>
      </p:sp>
      <p:pic>
        <p:nvPicPr>
          <p:cNvPr id="26626" name="Picture 2" descr="https://n.sinaimg.cn/spider2020625/293/w1140h753/20200625/c4f5-ivmqpci6118731.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07663" y="1827862"/>
            <a:ext cx="3270482" cy="21602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21878675"/>
      </p:ext>
    </p:extLst>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 xmlns:a16="http://schemas.microsoft.com/office/drawing/2014/main" id="{1495F301-5D58-44A0-870C-E58C0EABD36A}"/>
              </a:ext>
            </a:extLst>
          </p:cNvPr>
          <p:cNvGrpSpPr/>
          <p:nvPr/>
        </p:nvGrpSpPr>
        <p:grpSpPr>
          <a:xfrm>
            <a:off x="-10552" y="-10550"/>
            <a:ext cx="9154552" cy="762516"/>
            <a:chOff x="-14069" y="-14067"/>
            <a:chExt cx="12206069" cy="1016688"/>
          </a:xfrm>
        </p:grpSpPr>
        <p:grpSp>
          <p:nvGrpSpPr>
            <p:cNvPr id="16" name="组合 15"/>
            <p:cNvGrpSpPr/>
            <p:nvPr/>
          </p:nvGrpSpPr>
          <p:grpSpPr>
            <a:xfrm>
              <a:off x="-14069" y="-14067"/>
              <a:ext cx="1690469" cy="1016688"/>
              <a:chOff x="-14069" y="-14068"/>
              <a:chExt cx="8860302" cy="6886134"/>
            </a:xfrm>
          </p:grpSpPr>
          <p:sp>
            <p:nvSpPr>
              <p:cNvPr id="17" name="直角三角形 16"/>
              <p:cNvSpPr/>
              <p:nvPr/>
            </p:nvSpPr>
            <p:spPr>
              <a:xfrm rot="5400000">
                <a:off x="-1740877" y="1740877"/>
                <a:ext cx="6858000" cy="3376246"/>
              </a:xfrm>
              <a:prstGeom prst="r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任意多边形 17"/>
              <p:cNvSpPr/>
              <p:nvPr/>
            </p:nvSpPr>
            <p:spPr>
              <a:xfrm>
                <a:off x="-14069" y="-2"/>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FDB4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2712719" y="-14068"/>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E635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 name="组合 1">
              <a:extLst>
                <a:ext uri="{FF2B5EF4-FFF2-40B4-BE49-F238E27FC236}">
                  <a16:creationId xmlns="" xmlns:a16="http://schemas.microsoft.com/office/drawing/2014/main" id="{F16F4591-60E9-4C9B-AF90-257FD1CF5AAD}"/>
                </a:ext>
              </a:extLst>
            </p:cNvPr>
            <p:cNvGrpSpPr/>
            <p:nvPr/>
          </p:nvGrpSpPr>
          <p:grpSpPr>
            <a:xfrm>
              <a:off x="8510887" y="453634"/>
              <a:ext cx="2671958" cy="382389"/>
              <a:chOff x="8519749" y="577955"/>
              <a:chExt cx="2671958" cy="382389"/>
            </a:xfrm>
          </p:grpSpPr>
          <p:grpSp>
            <p:nvGrpSpPr>
              <p:cNvPr id="22" name="组合 21">
                <a:extLst>
                  <a:ext uri="{FF2B5EF4-FFF2-40B4-BE49-F238E27FC236}">
                    <a16:creationId xmlns="" xmlns:a16="http://schemas.microsoft.com/office/drawing/2014/main" id="{3572C76C-95D1-4FF5-BB80-B735C985DE2B}"/>
                  </a:ext>
                </a:extLst>
              </p:cNvPr>
              <p:cNvGrpSpPr/>
              <p:nvPr/>
            </p:nvGrpSpPr>
            <p:grpSpPr>
              <a:xfrm>
                <a:off x="8519749" y="577955"/>
                <a:ext cx="368108" cy="382389"/>
                <a:chOff x="8181567" y="391614"/>
                <a:chExt cx="420096" cy="437973"/>
              </a:xfrm>
            </p:grpSpPr>
            <p:sp>
              <p:nvSpPr>
                <p:cNvPr id="23" name="Oval 11">
                  <a:extLst>
                    <a:ext uri="{FF2B5EF4-FFF2-40B4-BE49-F238E27FC236}">
                      <a16:creationId xmlns="" xmlns:a16="http://schemas.microsoft.com/office/drawing/2014/main" id="{B2E6A8A3-322E-4A52-8E71-C45B316F5C18}"/>
                    </a:ext>
                  </a:extLst>
                </p:cNvPr>
                <p:cNvSpPr/>
                <p:nvPr/>
              </p:nvSpPr>
              <p:spPr>
                <a:xfrm>
                  <a:off x="8181567" y="391614"/>
                  <a:ext cx="420096" cy="437973"/>
                </a:xfrm>
                <a:prstGeom prst="ellipse">
                  <a:avLst/>
                </a:prstGeom>
                <a:solidFill>
                  <a:srgbClr val="E6353F"/>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24" name="Freeform 14">
                  <a:extLst>
                    <a:ext uri="{FF2B5EF4-FFF2-40B4-BE49-F238E27FC236}">
                      <a16:creationId xmlns="" xmlns:a16="http://schemas.microsoft.com/office/drawing/2014/main" id="{205D0928-C677-4B0B-ABE9-E66BCB8A8319}"/>
                    </a:ext>
                  </a:extLst>
                </p:cNvPr>
                <p:cNvSpPr>
                  <a:spLocks noEditPoints="1"/>
                </p:cNvSpPr>
                <p:nvPr/>
              </p:nvSpPr>
              <p:spPr>
                <a:xfrm>
                  <a:off x="8254350" y="468227"/>
                  <a:ext cx="321776" cy="268147"/>
                </a:xfrm>
                <a:custGeom>
                  <a:avLst/>
                  <a:gdLst/>
                  <a:ahLst/>
                  <a:cxnLst>
                    <a:cxn ang="0">
                      <a:pos x="248143" y="256622"/>
                    </a:cxn>
                    <a:cxn ang="0">
                      <a:pos x="0" y="256622"/>
                    </a:cxn>
                    <a:cxn ang="0">
                      <a:pos x="128858" y="99115"/>
                    </a:cxn>
                    <a:cxn ang="0">
                      <a:pos x="123703" y="94505"/>
                    </a:cxn>
                    <a:cxn ang="0">
                      <a:pos x="234889" y="110639"/>
                    </a:cxn>
                    <a:cxn ang="0">
                      <a:pos x="13254" y="90663"/>
                    </a:cxn>
                    <a:cxn ang="0">
                      <a:pos x="88360" y="194387"/>
                    </a:cxn>
                    <a:cxn ang="0">
                      <a:pos x="41971" y="163654"/>
                    </a:cxn>
                    <a:cxn ang="0">
                      <a:pos x="41971" y="173642"/>
                    </a:cxn>
                    <a:cxn ang="0">
                      <a:pos x="134012" y="142909"/>
                    </a:cxn>
                    <a:cxn ang="0">
                      <a:pos x="41971" y="142909"/>
                    </a:cxn>
                    <a:cxn ang="0">
                      <a:pos x="134012" y="133689"/>
                    </a:cxn>
                    <a:cxn ang="0">
                      <a:pos x="237834" y="112176"/>
                    </a:cxn>
                    <a:cxn ang="0">
                      <a:pos x="237834" y="112176"/>
                    </a:cxn>
                    <a:cxn ang="0">
                      <a:pos x="238571" y="16903"/>
                    </a:cxn>
                    <a:cxn ang="0">
                      <a:pos x="145793" y="60698"/>
                    </a:cxn>
                    <a:cxn ang="0">
                      <a:pos x="251825" y="66845"/>
                    </a:cxn>
                    <a:cxn ang="0">
                      <a:pos x="161256" y="46100"/>
                    </a:cxn>
                    <a:cxn ang="0">
                      <a:pos x="254770" y="116786"/>
                    </a:cxn>
                    <a:cxn ang="0">
                      <a:pos x="291586" y="69918"/>
                    </a:cxn>
                    <a:cxn ang="0">
                      <a:pos x="301159" y="80675"/>
                    </a:cxn>
                    <a:cxn ang="0">
                      <a:pos x="296004" y="68381"/>
                    </a:cxn>
                    <a:cxn ang="0">
                      <a:pos x="293795" y="131384"/>
                    </a:cxn>
                    <a:cxn ang="0">
                      <a:pos x="293059" y="143678"/>
                    </a:cxn>
                    <a:cxn ang="0">
                      <a:pos x="303368" y="143678"/>
                    </a:cxn>
                    <a:cxn ang="0">
                      <a:pos x="302631" y="131384"/>
                    </a:cxn>
                    <a:cxn ang="0">
                      <a:pos x="301159" y="102956"/>
                    </a:cxn>
                    <a:cxn ang="0">
                      <a:pos x="148002" y="144446"/>
                    </a:cxn>
                    <a:cxn ang="0">
                      <a:pos x="161992" y="201302"/>
                    </a:cxn>
                    <a:cxn ang="0">
                      <a:pos x="167883" y="196692"/>
                    </a:cxn>
                    <a:cxn ang="0">
                      <a:pos x="170092" y="189777"/>
                    </a:cxn>
                    <a:cxn ang="0">
                      <a:pos x="176719" y="194387"/>
                    </a:cxn>
                    <a:cxn ang="0">
                      <a:pos x="181137" y="205144"/>
                    </a:cxn>
                    <a:cxn ang="0">
                      <a:pos x="187028" y="209754"/>
                    </a:cxn>
                    <a:cxn ang="0">
                      <a:pos x="196600" y="208217"/>
                    </a:cxn>
                    <a:cxn ang="0">
                      <a:pos x="195127" y="202839"/>
                    </a:cxn>
                    <a:cxn ang="0">
                      <a:pos x="189973" y="192082"/>
                    </a:cxn>
                    <a:cxn ang="0">
                      <a:pos x="183346" y="187472"/>
                    </a:cxn>
                    <a:cxn ang="0">
                      <a:pos x="199545" y="178252"/>
                    </a:cxn>
                    <a:cxn ang="0">
                      <a:pos x="192918" y="175947"/>
                    </a:cxn>
                    <a:cxn ang="0">
                      <a:pos x="188500" y="169801"/>
                    </a:cxn>
                    <a:cxn ang="0">
                      <a:pos x="181873" y="168264"/>
                    </a:cxn>
                    <a:cxn ang="0">
                      <a:pos x="177455" y="162118"/>
                    </a:cxn>
                    <a:cxn ang="0">
                      <a:pos x="170828" y="159813"/>
                    </a:cxn>
                    <a:cxn ang="0">
                      <a:pos x="166410" y="154434"/>
                    </a:cxn>
                    <a:cxn ang="0">
                      <a:pos x="159047" y="152129"/>
                    </a:cxn>
                    <a:cxn ang="0">
                      <a:pos x="154629" y="145983"/>
                    </a:cxn>
                    <a:cxn ang="0">
                      <a:pos x="29453" y="108334"/>
                    </a:cxn>
                    <a:cxn ang="0">
                      <a:pos x="29453" y="224352"/>
                    </a:cxn>
                  </a:cxnLst>
                  <a:rect l="0" t="0" r="0" b="0"/>
                  <a:pathLst>
                    <a:path w="437" h="349">
                      <a:moveTo>
                        <a:pt x="0" y="322"/>
                      </a:moveTo>
                      <a:lnTo>
                        <a:pt x="337" y="322"/>
                      </a:lnTo>
                      <a:lnTo>
                        <a:pt x="337" y="334"/>
                      </a:lnTo>
                      <a:cubicBezTo>
                        <a:pt x="337" y="342"/>
                        <a:pt x="331" y="349"/>
                        <a:pt x="323" y="349"/>
                      </a:cubicBezTo>
                      <a:lnTo>
                        <a:pt x="14" y="349"/>
                      </a:lnTo>
                      <a:cubicBezTo>
                        <a:pt x="6" y="349"/>
                        <a:pt x="0" y="342"/>
                        <a:pt x="0" y="334"/>
                      </a:cubicBezTo>
                      <a:lnTo>
                        <a:pt x="0" y="322"/>
                      </a:lnTo>
                      <a:close/>
                      <a:moveTo>
                        <a:pt x="168" y="123"/>
                      </a:moveTo>
                      <a:cubicBezTo>
                        <a:pt x="172" y="123"/>
                        <a:pt x="175" y="126"/>
                        <a:pt x="175" y="129"/>
                      </a:cubicBezTo>
                      <a:cubicBezTo>
                        <a:pt x="175" y="133"/>
                        <a:pt x="172" y="135"/>
                        <a:pt x="168" y="135"/>
                      </a:cubicBezTo>
                      <a:cubicBezTo>
                        <a:pt x="165" y="135"/>
                        <a:pt x="162" y="133"/>
                        <a:pt x="162" y="129"/>
                      </a:cubicBezTo>
                      <a:cubicBezTo>
                        <a:pt x="162" y="126"/>
                        <a:pt x="165" y="123"/>
                        <a:pt x="168" y="123"/>
                      </a:cubicBezTo>
                      <a:close/>
                      <a:moveTo>
                        <a:pt x="18" y="118"/>
                      </a:moveTo>
                      <a:lnTo>
                        <a:pt x="208" y="118"/>
                      </a:lnTo>
                      <a:cubicBezTo>
                        <a:pt x="246" y="120"/>
                        <a:pt x="283" y="128"/>
                        <a:pt x="319" y="144"/>
                      </a:cubicBezTo>
                      <a:lnTo>
                        <a:pt x="319" y="315"/>
                      </a:lnTo>
                      <a:lnTo>
                        <a:pt x="18" y="315"/>
                      </a:lnTo>
                      <a:lnTo>
                        <a:pt x="18" y="118"/>
                      </a:lnTo>
                      <a:close/>
                      <a:moveTo>
                        <a:pt x="57" y="239"/>
                      </a:moveTo>
                      <a:lnTo>
                        <a:pt x="120" y="239"/>
                      </a:lnTo>
                      <a:lnTo>
                        <a:pt x="120" y="253"/>
                      </a:lnTo>
                      <a:lnTo>
                        <a:pt x="57" y="253"/>
                      </a:lnTo>
                      <a:lnTo>
                        <a:pt x="57" y="239"/>
                      </a:lnTo>
                      <a:close/>
                      <a:moveTo>
                        <a:pt x="57" y="213"/>
                      </a:moveTo>
                      <a:lnTo>
                        <a:pt x="182" y="213"/>
                      </a:lnTo>
                      <a:lnTo>
                        <a:pt x="182" y="226"/>
                      </a:lnTo>
                      <a:lnTo>
                        <a:pt x="57" y="226"/>
                      </a:lnTo>
                      <a:lnTo>
                        <a:pt x="57" y="213"/>
                      </a:lnTo>
                      <a:close/>
                      <a:moveTo>
                        <a:pt x="57" y="186"/>
                      </a:moveTo>
                      <a:lnTo>
                        <a:pt x="182" y="186"/>
                      </a:lnTo>
                      <a:lnTo>
                        <a:pt x="182" y="200"/>
                      </a:lnTo>
                      <a:lnTo>
                        <a:pt x="57" y="200"/>
                      </a:lnTo>
                      <a:lnTo>
                        <a:pt x="57" y="186"/>
                      </a:lnTo>
                      <a:close/>
                      <a:moveTo>
                        <a:pt x="57" y="160"/>
                      </a:moveTo>
                      <a:lnTo>
                        <a:pt x="182" y="160"/>
                      </a:lnTo>
                      <a:lnTo>
                        <a:pt x="182" y="174"/>
                      </a:lnTo>
                      <a:lnTo>
                        <a:pt x="57" y="174"/>
                      </a:lnTo>
                      <a:lnTo>
                        <a:pt x="57" y="160"/>
                      </a:lnTo>
                      <a:close/>
                      <a:moveTo>
                        <a:pt x="323" y="146"/>
                      </a:moveTo>
                      <a:cubicBezTo>
                        <a:pt x="328" y="148"/>
                        <a:pt x="339" y="154"/>
                        <a:pt x="342" y="156"/>
                      </a:cubicBezTo>
                      <a:cubicBezTo>
                        <a:pt x="350" y="161"/>
                        <a:pt x="330" y="164"/>
                        <a:pt x="323" y="165"/>
                      </a:cubicBezTo>
                      <a:lnTo>
                        <a:pt x="323" y="146"/>
                      </a:lnTo>
                      <a:close/>
                      <a:moveTo>
                        <a:pt x="396" y="91"/>
                      </a:moveTo>
                      <a:cubicBezTo>
                        <a:pt x="377" y="71"/>
                        <a:pt x="359" y="50"/>
                        <a:pt x="341" y="30"/>
                      </a:cubicBezTo>
                      <a:cubicBezTo>
                        <a:pt x="335" y="23"/>
                        <a:pt x="332" y="23"/>
                        <a:pt x="324" y="22"/>
                      </a:cubicBezTo>
                      <a:lnTo>
                        <a:pt x="133" y="1"/>
                      </a:lnTo>
                      <a:cubicBezTo>
                        <a:pt x="129" y="0"/>
                        <a:pt x="128" y="3"/>
                        <a:pt x="130" y="6"/>
                      </a:cubicBezTo>
                      <a:lnTo>
                        <a:pt x="198" y="79"/>
                      </a:lnTo>
                      <a:cubicBezTo>
                        <a:pt x="209" y="57"/>
                        <a:pt x="217" y="46"/>
                        <a:pt x="251" y="50"/>
                      </a:cubicBezTo>
                      <a:cubicBezTo>
                        <a:pt x="275" y="53"/>
                        <a:pt x="292" y="58"/>
                        <a:pt x="314" y="66"/>
                      </a:cubicBezTo>
                      <a:cubicBezTo>
                        <a:pt x="328" y="72"/>
                        <a:pt x="335" y="76"/>
                        <a:pt x="342" y="87"/>
                      </a:cubicBezTo>
                      <a:cubicBezTo>
                        <a:pt x="336" y="80"/>
                        <a:pt x="327" y="75"/>
                        <a:pt x="317" y="71"/>
                      </a:cubicBezTo>
                      <a:cubicBezTo>
                        <a:pt x="297" y="63"/>
                        <a:pt x="275" y="58"/>
                        <a:pt x="253" y="55"/>
                      </a:cubicBezTo>
                      <a:cubicBezTo>
                        <a:pt x="240" y="54"/>
                        <a:pt x="227" y="54"/>
                        <a:pt x="219" y="60"/>
                      </a:cubicBezTo>
                      <a:cubicBezTo>
                        <a:pt x="211" y="66"/>
                        <a:pt x="199" y="93"/>
                        <a:pt x="194" y="103"/>
                      </a:cubicBezTo>
                      <a:cubicBezTo>
                        <a:pt x="191" y="110"/>
                        <a:pt x="195" y="112"/>
                        <a:pt x="200" y="112"/>
                      </a:cubicBezTo>
                      <a:cubicBezTo>
                        <a:pt x="251" y="115"/>
                        <a:pt x="301" y="128"/>
                        <a:pt x="346" y="152"/>
                      </a:cubicBezTo>
                      <a:lnTo>
                        <a:pt x="347" y="126"/>
                      </a:lnTo>
                      <a:cubicBezTo>
                        <a:pt x="363" y="128"/>
                        <a:pt x="379" y="130"/>
                        <a:pt x="396" y="133"/>
                      </a:cubicBezTo>
                      <a:lnTo>
                        <a:pt x="396" y="91"/>
                      </a:lnTo>
                      <a:close/>
                      <a:moveTo>
                        <a:pt x="433" y="138"/>
                      </a:moveTo>
                      <a:cubicBezTo>
                        <a:pt x="435" y="138"/>
                        <a:pt x="437" y="135"/>
                        <a:pt x="435" y="133"/>
                      </a:cubicBezTo>
                      <a:cubicBezTo>
                        <a:pt x="426" y="124"/>
                        <a:pt x="417" y="114"/>
                        <a:pt x="409" y="105"/>
                      </a:cubicBezTo>
                      <a:lnTo>
                        <a:pt x="409" y="93"/>
                      </a:lnTo>
                      <a:cubicBezTo>
                        <a:pt x="409" y="91"/>
                        <a:pt x="407" y="90"/>
                        <a:pt x="405" y="90"/>
                      </a:cubicBezTo>
                      <a:lnTo>
                        <a:pt x="402" y="89"/>
                      </a:lnTo>
                      <a:lnTo>
                        <a:pt x="402" y="163"/>
                      </a:lnTo>
                      <a:cubicBezTo>
                        <a:pt x="400" y="163"/>
                        <a:pt x="400" y="164"/>
                        <a:pt x="400" y="165"/>
                      </a:cubicBezTo>
                      <a:lnTo>
                        <a:pt x="399" y="171"/>
                      </a:lnTo>
                      <a:cubicBezTo>
                        <a:pt x="399" y="173"/>
                        <a:pt x="400" y="174"/>
                        <a:pt x="400" y="176"/>
                      </a:cubicBezTo>
                      <a:lnTo>
                        <a:pt x="400" y="182"/>
                      </a:lnTo>
                      <a:cubicBezTo>
                        <a:pt x="400" y="184"/>
                        <a:pt x="399" y="185"/>
                        <a:pt x="398" y="187"/>
                      </a:cubicBezTo>
                      <a:lnTo>
                        <a:pt x="393" y="231"/>
                      </a:lnTo>
                      <a:cubicBezTo>
                        <a:pt x="396" y="236"/>
                        <a:pt x="414" y="236"/>
                        <a:pt x="417" y="231"/>
                      </a:cubicBezTo>
                      <a:lnTo>
                        <a:pt x="412" y="187"/>
                      </a:lnTo>
                      <a:cubicBezTo>
                        <a:pt x="412" y="185"/>
                        <a:pt x="411" y="184"/>
                        <a:pt x="411" y="182"/>
                      </a:cubicBezTo>
                      <a:lnTo>
                        <a:pt x="410" y="176"/>
                      </a:lnTo>
                      <a:cubicBezTo>
                        <a:pt x="410" y="174"/>
                        <a:pt x="412" y="174"/>
                        <a:pt x="411" y="171"/>
                      </a:cubicBezTo>
                      <a:lnTo>
                        <a:pt x="411" y="165"/>
                      </a:lnTo>
                      <a:cubicBezTo>
                        <a:pt x="411" y="164"/>
                        <a:pt x="410" y="163"/>
                        <a:pt x="409" y="163"/>
                      </a:cubicBezTo>
                      <a:lnTo>
                        <a:pt x="409" y="134"/>
                      </a:lnTo>
                      <a:cubicBezTo>
                        <a:pt x="417" y="135"/>
                        <a:pt x="425" y="137"/>
                        <a:pt x="433" y="138"/>
                      </a:cubicBezTo>
                      <a:close/>
                      <a:moveTo>
                        <a:pt x="206" y="187"/>
                      </a:moveTo>
                      <a:lnTo>
                        <a:pt x="201" y="188"/>
                      </a:lnTo>
                      <a:lnTo>
                        <a:pt x="217" y="267"/>
                      </a:lnTo>
                      <a:lnTo>
                        <a:pt x="221" y="266"/>
                      </a:lnTo>
                      <a:lnTo>
                        <a:pt x="220" y="262"/>
                      </a:lnTo>
                      <a:lnTo>
                        <a:pt x="224" y="261"/>
                      </a:lnTo>
                      <a:lnTo>
                        <a:pt x="224" y="257"/>
                      </a:lnTo>
                      <a:lnTo>
                        <a:pt x="228" y="256"/>
                      </a:lnTo>
                      <a:lnTo>
                        <a:pt x="227" y="252"/>
                      </a:lnTo>
                      <a:lnTo>
                        <a:pt x="231" y="251"/>
                      </a:lnTo>
                      <a:lnTo>
                        <a:pt x="231" y="247"/>
                      </a:lnTo>
                      <a:lnTo>
                        <a:pt x="235" y="246"/>
                      </a:lnTo>
                      <a:lnTo>
                        <a:pt x="236" y="253"/>
                      </a:lnTo>
                      <a:lnTo>
                        <a:pt x="240" y="253"/>
                      </a:lnTo>
                      <a:lnTo>
                        <a:pt x="241" y="260"/>
                      </a:lnTo>
                      <a:lnTo>
                        <a:pt x="245" y="260"/>
                      </a:lnTo>
                      <a:lnTo>
                        <a:pt x="246" y="267"/>
                      </a:lnTo>
                      <a:lnTo>
                        <a:pt x="250" y="266"/>
                      </a:lnTo>
                      <a:lnTo>
                        <a:pt x="251" y="274"/>
                      </a:lnTo>
                      <a:lnTo>
                        <a:pt x="254" y="273"/>
                      </a:lnTo>
                      <a:lnTo>
                        <a:pt x="255" y="277"/>
                      </a:lnTo>
                      <a:lnTo>
                        <a:pt x="267" y="275"/>
                      </a:lnTo>
                      <a:lnTo>
                        <a:pt x="267" y="271"/>
                      </a:lnTo>
                      <a:lnTo>
                        <a:pt x="270" y="271"/>
                      </a:lnTo>
                      <a:lnTo>
                        <a:pt x="268" y="263"/>
                      </a:lnTo>
                      <a:lnTo>
                        <a:pt x="265" y="264"/>
                      </a:lnTo>
                      <a:lnTo>
                        <a:pt x="263" y="257"/>
                      </a:lnTo>
                      <a:lnTo>
                        <a:pt x="259" y="257"/>
                      </a:lnTo>
                      <a:lnTo>
                        <a:pt x="258" y="250"/>
                      </a:lnTo>
                      <a:lnTo>
                        <a:pt x="254" y="251"/>
                      </a:lnTo>
                      <a:lnTo>
                        <a:pt x="253" y="243"/>
                      </a:lnTo>
                      <a:lnTo>
                        <a:pt x="249" y="244"/>
                      </a:lnTo>
                      <a:lnTo>
                        <a:pt x="248" y="240"/>
                      </a:lnTo>
                      <a:lnTo>
                        <a:pt x="272" y="235"/>
                      </a:lnTo>
                      <a:lnTo>
                        <a:pt x="271" y="232"/>
                      </a:lnTo>
                      <a:lnTo>
                        <a:pt x="267" y="233"/>
                      </a:lnTo>
                      <a:lnTo>
                        <a:pt x="267" y="228"/>
                      </a:lnTo>
                      <a:lnTo>
                        <a:pt x="262" y="229"/>
                      </a:lnTo>
                      <a:lnTo>
                        <a:pt x="262" y="225"/>
                      </a:lnTo>
                      <a:lnTo>
                        <a:pt x="257" y="226"/>
                      </a:lnTo>
                      <a:lnTo>
                        <a:pt x="256" y="221"/>
                      </a:lnTo>
                      <a:lnTo>
                        <a:pt x="252" y="222"/>
                      </a:lnTo>
                      <a:lnTo>
                        <a:pt x="251" y="218"/>
                      </a:lnTo>
                      <a:lnTo>
                        <a:pt x="247" y="219"/>
                      </a:lnTo>
                      <a:lnTo>
                        <a:pt x="246" y="215"/>
                      </a:lnTo>
                      <a:lnTo>
                        <a:pt x="242" y="215"/>
                      </a:lnTo>
                      <a:lnTo>
                        <a:pt x="241" y="211"/>
                      </a:lnTo>
                      <a:lnTo>
                        <a:pt x="237" y="212"/>
                      </a:lnTo>
                      <a:lnTo>
                        <a:pt x="236" y="208"/>
                      </a:lnTo>
                      <a:lnTo>
                        <a:pt x="232" y="208"/>
                      </a:lnTo>
                      <a:lnTo>
                        <a:pt x="231" y="204"/>
                      </a:lnTo>
                      <a:lnTo>
                        <a:pt x="227" y="205"/>
                      </a:lnTo>
                      <a:lnTo>
                        <a:pt x="226" y="201"/>
                      </a:lnTo>
                      <a:lnTo>
                        <a:pt x="221" y="202"/>
                      </a:lnTo>
                      <a:lnTo>
                        <a:pt x="221" y="197"/>
                      </a:lnTo>
                      <a:lnTo>
                        <a:pt x="216" y="198"/>
                      </a:lnTo>
                      <a:lnTo>
                        <a:pt x="215" y="194"/>
                      </a:lnTo>
                      <a:lnTo>
                        <a:pt x="211" y="195"/>
                      </a:lnTo>
                      <a:lnTo>
                        <a:pt x="210" y="190"/>
                      </a:lnTo>
                      <a:lnTo>
                        <a:pt x="207" y="191"/>
                      </a:lnTo>
                      <a:lnTo>
                        <a:pt x="206" y="187"/>
                      </a:lnTo>
                      <a:close/>
                      <a:moveTo>
                        <a:pt x="40" y="141"/>
                      </a:moveTo>
                      <a:lnTo>
                        <a:pt x="297" y="141"/>
                      </a:lnTo>
                      <a:lnTo>
                        <a:pt x="297" y="292"/>
                      </a:lnTo>
                      <a:lnTo>
                        <a:pt x="40" y="292"/>
                      </a:lnTo>
                      <a:lnTo>
                        <a:pt x="40" y="141"/>
                      </a:ln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nvGrpSpPr>
              <p:cNvPr id="25" name="组合 24">
                <a:extLst>
                  <a:ext uri="{FF2B5EF4-FFF2-40B4-BE49-F238E27FC236}">
                    <a16:creationId xmlns="" xmlns:a16="http://schemas.microsoft.com/office/drawing/2014/main" id="{EDE772D3-C617-4E93-B7A3-A606D04292F8}"/>
                  </a:ext>
                </a:extLst>
              </p:cNvPr>
              <p:cNvGrpSpPr/>
              <p:nvPr/>
            </p:nvGrpSpPr>
            <p:grpSpPr>
              <a:xfrm>
                <a:off x="10823599" y="577955"/>
                <a:ext cx="368108" cy="382389"/>
                <a:chOff x="10486350" y="391614"/>
                <a:chExt cx="421373" cy="437973"/>
              </a:xfrm>
            </p:grpSpPr>
            <p:sp>
              <p:nvSpPr>
                <p:cNvPr id="26" name="Oval 13">
                  <a:extLst>
                    <a:ext uri="{FF2B5EF4-FFF2-40B4-BE49-F238E27FC236}">
                      <a16:creationId xmlns="" xmlns:a16="http://schemas.microsoft.com/office/drawing/2014/main" id="{2F189F4C-BA54-45A4-9862-7045F21F7A3B}"/>
                    </a:ext>
                  </a:extLst>
                </p:cNvPr>
                <p:cNvSpPr/>
                <p:nvPr/>
              </p:nvSpPr>
              <p:spPr>
                <a:xfrm>
                  <a:off x="10486350" y="391614"/>
                  <a:ext cx="421373" cy="437973"/>
                </a:xfrm>
                <a:prstGeom prst="ellipse">
                  <a:avLst/>
                </a:prstGeom>
                <a:solidFill>
                  <a:srgbClr val="858585"/>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27" name="Freeform 15">
                  <a:extLst>
                    <a:ext uri="{FF2B5EF4-FFF2-40B4-BE49-F238E27FC236}">
                      <a16:creationId xmlns="" xmlns:a16="http://schemas.microsoft.com/office/drawing/2014/main" id="{17E2950D-1240-486B-84EF-65DB9100A6D5}"/>
                    </a:ext>
                  </a:extLst>
                </p:cNvPr>
                <p:cNvSpPr>
                  <a:spLocks noEditPoints="1"/>
                </p:cNvSpPr>
                <p:nvPr/>
              </p:nvSpPr>
              <p:spPr>
                <a:xfrm>
                  <a:off x="10532318" y="455458"/>
                  <a:ext cx="334545" cy="293685"/>
                </a:xfrm>
                <a:custGeom>
                  <a:avLst/>
                  <a:gdLst/>
                  <a:ahLst/>
                  <a:cxnLst>
                    <a:cxn ang="0">
                      <a:pos x="234329" y="182499"/>
                    </a:cxn>
                    <a:cxn ang="0">
                      <a:pos x="184958" y="182499"/>
                    </a:cxn>
                    <a:cxn ang="0">
                      <a:pos x="184958" y="233874"/>
                    </a:cxn>
                    <a:cxn ang="0">
                      <a:pos x="148850" y="233874"/>
                    </a:cxn>
                    <a:cxn ang="0">
                      <a:pos x="148850" y="182499"/>
                    </a:cxn>
                    <a:cxn ang="0">
                      <a:pos x="99479" y="182499"/>
                    </a:cxn>
                    <a:cxn ang="0">
                      <a:pos x="99479" y="144925"/>
                    </a:cxn>
                    <a:cxn ang="0">
                      <a:pos x="148850" y="144925"/>
                    </a:cxn>
                    <a:cxn ang="0">
                      <a:pos x="148850" y="93550"/>
                    </a:cxn>
                    <a:cxn ang="0">
                      <a:pos x="184958" y="93550"/>
                    </a:cxn>
                    <a:cxn ang="0">
                      <a:pos x="184958" y="144925"/>
                    </a:cxn>
                    <a:cxn ang="0">
                      <a:pos x="234329" y="144925"/>
                    </a:cxn>
                    <a:cxn ang="0">
                      <a:pos x="234329" y="182499"/>
                    </a:cxn>
                    <a:cxn ang="0">
                      <a:pos x="307280" y="94317"/>
                    </a:cxn>
                    <a:cxn ang="0">
                      <a:pos x="167273" y="69779"/>
                    </a:cxn>
                    <a:cxn ang="0">
                      <a:pos x="27265" y="94317"/>
                    </a:cxn>
                    <a:cxn ang="0">
                      <a:pos x="167273" y="293685"/>
                    </a:cxn>
                    <a:cxn ang="0">
                      <a:pos x="307280" y="94317"/>
                    </a:cxn>
                  </a:cxnLst>
                  <a:rect l="0" t="0" r="0" b="0"/>
                  <a:pathLst>
                    <a:path w="454" h="383">
                      <a:moveTo>
                        <a:pt x="318" y="238"/>
                      </a:moveTo>
                      <a:lnTo>
                        <a:pt x="251" y="238"/>
                      </a:lnTo>
                      <a:lnTo>
                        <a:pt x="251" y="305"/>
                      </a:lnTo>
                      <a:lnTo>
                        <a:pt x="202" y="305"/>
                      </a:lnTo>
                      <a:lnTo>
                        <a:pt x="202" y="238"/>
                      </a:lnTo>
                      <a:lnTo>
                        <a:pt x="135" y="238"/>
                      </a:lnTo>
                      <a:lnTo>
                        <a:pt x="135" y="189"/>
                      </a:lnTo>
                      <a:lnTo>
                        <a:pt x="202" y="189"/>
                      </a:lnTo>
                      <a:lnTo>
                        <a:pt x="202" y="122"/>
                      </a:lnTo>
                      <a:lnTo>
                        <a:pt x="251" y="122"/>
                      </a:lnTo>
                      <a:lnTo>
                        <a:pt x="251" y="189"/>
                      </a:lnTo>
                      <a:lnTo>
                        <a:pt x="318" y="189"/>
                      </a:lnTo>
                      <a:lnTo>
                        <a:pt x="318" y="238"/>
                      </a:lnTo>
                      <a:close/>
                      <a:moveTo>
                        <a:pt x="417" y="123"/>
                      </a:moveTo>
                      <a:cubicBezTo>
                        <a:pt x="384" y="0"/>
                        <a:pt x="249" y="77"/>
                        <a:pt x="227" y="91"/>
                      </a:cubicBezTo>
                      <a:cubicBezTo>
                        <a:pt x="204" y="77"/>
                        <a:pt x="69" y="1"/>
                        <a:pt x="37" y="123"/>
                      </a:cubicBezTo>
                      <a:cubicBezTo>
                        <a:pt x="0" y="265"/>
                        <a:pt x="226" y="382"/>
                        <a:pt x="227" y="383"/>
                      </a:cubicBezTo>
                      <a:cubicBezTo>
                        <a:pt x="227" y="383"/>
                        <a:pt x="454" y="263"/>
                        <a:pt x="417" y="123"/>
                      </a:cubicBez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nvGrpSpPr>
              <p:cNvPr id="31" name="组合 30">
                <a:extLst>
                  <a:ext uri="{FF2B5EF4-FFF2-40B4-BE49-F238E27FC236}">
                    <a16:creationId xmlns="" xmlns:a16="http://schemas.microsoft.com/office/drawing/2014/main" id="{96699630-266A-4CAD-B49F-9B7E0B518B31}"/>
                  </a:ext>
                </a:extLst>
              </p:cNvPr>
              <p:cNvGrpSpPr/>
              <p:nvPr/>
            </p:nvGrpSpPr>
            <p:grpSpPr>
              <a:xfrm>
                <a:off x="9676434" y="577955"/>
                <a:ext cx="366522" cy="382389"/>
                <a:chOff x="9338428" y="391614"/>
                <a:chExt cx="420096" cy="437973"/>
              </a:xfrm>
            </p:grpSpPr>
            <p:sp>
              <p:nvSpPr>
                <p:cNvPr id="32" name="Oval 12">
                  <a:extLst>
                    <a:ext uri="{FF2B5EF4-FFF2-40B4-BE49-F238E27FC236}">
                      <a16:creationId xmlns="" xmlns:a16="http://schemas.microsoft.com/office/drawing/2014/main" id="{F38E3F48-55B1-421F-9CC0-A9C79CF923E7}"/>
                    </a:ext>
                  </a:extLst>
                </p:cNvPr>
                <p:cNvSpPr/>
                <p:nvPr/>
              </p:nvSpPr>
              <p:spPr>
                <a:xfrm>
                  <a:off x="9338428" y="391614"/>
                  <a:ext cx="420096" cy="437973"/>
                </a:xfrm>
                <a:prstGeom prst="ellipse">
                  <a:avLst/>
                </a:prstGeom>
                <a:solidFill>
                  <a:srgbClr val="FDB402"/>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33" name="Freeform 19">
                  <a:extLst>
                    <a:ext uri="{FF2B5EF4-FFF2-40B4-BE49-F238E27FC236}">
                      <a16:creationId xmlns="" xmlns:a16="http://schemas.microsoft.com/office/drawing/2014/main" id="{F9E38022-4EEC-44AD-914E-E332446E739C}"/>
                    </a:ext>
                  </a:extLst>
                </p:cNvPr>
                <p:cNvSpPr>
                  <a:spLocks noEditPoints="1"/>
                </p:cNvSpPr>
                <p:nvPr/>
              </p:nvSpPr>
              <p:spPr>
                <a:xfrm>
                  <a:off x="9398442" y="495042"/>
                  <a:ext cx="315391" cy="277085"/>
                </a:xfrm>
                <a:custGeom>
                  <a:avLst/>
                  <a:gdLst/>
                  <a:ahLst/>
                  <a:cxnLst>
                    <a:cxn ang="0">
                      <a:pos x="165064" y="270177"/>
                    </a:cxn>
                    <a:cxn ang="0">
                      <a:pos x="307285" y="80593"/>
                    </a:cxn>
                    <a:cxn ang="0">
                      <a:pos x="298442" y="76755"/>
                    </a:cxn>
                    <a:cxn ang="0">
                      <a:pos x="212226" y="77522"/>
                    </a:cxn>
                    <a:cxn ang="0">
                      <a:pos x="165064" y="270177"/>
                    </a:cxn>
                    <a:cxn ang="0">
                      <a:pos x="310233" y="80593"/>
                    </a:cxn>
                    <a:cxn ang="0">
                      <a:pos x="310233" y="80593"/>
                    </a:cxn>
                    <a:cxn ang="0">
                      <a:pos x="5158" y="79057"/>
                    </a:cxn>
                    <a:cxn ang="0">
                      <a:pos x="146642" y="267107"/>
                    </a:cxn>
                    <a:cxn ang="0">
                      <a:pos x="100955" y="76755"/>
                    </a:cxn>
                    <a:cxn ang="0">
                      <a:pos x="16949" y="77522"/>
                    </a:cxn>
                    <a:cxn ang="0">
                      <a:pos x="5158" y="79057"/>
                    </a:cxn>
                    <a:cxn ang="0">
                      <a:pos x="145905" y="270945"/>
                    </a:cxn>
                    <a:cxn ang="0">
                      <a:pos x="145905" y="270945"/>
                    </a:cxn>
                    <a:cxn ang="0">
                      <a:pos x="156222" y="271712"/>
                    </a:cxn>
                    <a:cxn ang="0">
                      <a:pos x="204857" y="77522"/>
                    </a:cxn>
                    <a:cxn ang="0">
                      <a:pos x="202646" y="80593"/>
                    </a:cxn>
                    <a:cxn ang="0">
                      <a:pos x="108324" y="77522"/>
                    </a:cxn>
                    <a:cxn ang="0">
                      <a:pos x="156222" y="271712"/>
                    </a:cxn>
                    <a:cxn ang="0">
                      <a:pos x="220332" y="69847"/>
                    </a:cxn>
                    <a:cxn ang="0">
                      <a:pos x="313917" y="69847"/>
                    </a:cxn>
                    <a:cxn ang="0">
                      <a:pos x="259387" y="768"/>
                    </a:cxn>
                    <a:cxn ang="0">
                      <a:pos x="220332" y="69847"/>
                    </a:cxn>
                    <a:cxn ang="0">
                      <a:pos x="0" y="68312"/>
                    </a:cxn>
                    <a:cxn ang="0">
                      <a:pos x="92112" y="69847"/>
                    </a:cxn>
                    <a:cxn ang="0">
                      <a:pos x="54530" y="0"/>
                    </a:cxn>
                    <a:cxn ang="0">
                      <a:pos x="0" y="68312"/>
                    </a:cxn>
                    <a:cxn ang="0">
                      <a:pos x="109060" y="69847"/>
                    </a:cxn>
                    <a:cxn ang="0">
                      <a:pos x="203383" y="69079"/>
                    </a:cxn>
                    <a:cxn ang="0">
                      <a:pos x="155485" y="1535"/>
                    </a:cxn>
                    <a:cxn ang="0">
                      <a:pos x="109060" y="69847"/>
                    </a:cxn>
                    <a:cxn ang="0">
                      <a:pos x="101691" y="71382"/>
                    </a:cxn>
                    <a:cxn ang="0">
                      <a:pos x="148853" y="768"/>
                    </a:cxn>
                    <a:cxn ang="0">
                      <a:pos x="61162" y="1535"/>
                    </a:cxn>
                    <a:cxn ang="0">
                      <a:pos x="101691" y="71382"/>
                    </a:cxn>
                    <a:cxn ang="0">
                      <a:pos x="212963" y="71382"/>
                    </a:cxn>
                    <a:cxn ang="0">
                      <a:pos x="250544" y="768"/>
                    </a:cxn>
                    <a:cxn ang="0">
                      <a:pos x="165801" y="2303"/>
                    </a:cxn>
                    <a:cxn ang="0">
                      <a:pos x="212963" y="71382"/>
                    </a:cxn>
                  </a:cxnLst>
                  <a:rect l="0" t="0" r="0" b="0"/>
                  <a:pathLst>
                    <a:path w="428" h="361">
                      <a:moveTo>
                        <a:pt x="224" y="352"/>
                      </a:moveTo>
                      <a:lnTo>
                        <a:pt x="417" y="105"/>
                      </a:lnTo>
                      <a:cubicBezTo>
                        <a:pt x="412" y="102"/>
                        <a:pt x="413" y="100"/>
                        <a:pt x="405" y="100"/>
                      </a:cubicBezTo>
                      <a:lnTo>
                        <a:pt x="288" y="101"/>
                      </a:lnTo>
                      <a:lnTo>
                        <a:pt x="224" y="352"/>
                      </a:lnTo>
                      <a:close/>
                      <a:moveTo>
                        <a:pt x="421" y="105"/>
                      </a:moveTo>
                      <a:cubicBezTo>
                        <a:pt x="428" y="97"/>
                        <a:pt x="414" y="113"/>
                        <a:pt x="421" y="105"/>
                      </a:cubicBezTo>
                      <a:close/>
                      <a:moveTo>
                        <a:pt x="7" y="103"/>
                      </a:moveTo>
                      <a:lnTo>
                        <a:pt x="199" y="348"/>
                      </a:lnTo>
                      <a:lnTo>
                        <a:pt x="137" y="100"/>
                      </a:lnTo>
                      <a:lnTo>
                        <a:pt x="23" y="101"/>
                      </a:lnTo>
                      <a:lnTo>
                        <a:pt x="7" y="103"/>
                      </a:lnTo>
                      <a:close/>
                      <a:moveTo>
                        <a:pt x="198" y="353"/>
                      </a:moveTo>
                      <a:cubicBezTo>
                        <a:pt x="205" y="361"/>
                        <a:pt x="191" y="345"/>
                        <a:pt x="198" y="353"/>
                      </a:cubicBezTo>
                      <a:close/>
                      <a:moveTo>
                        <a:pt x="212" y="354"/>
                      </a:moveTo>
                      <a:lnTo>
                        <a:pt x="278" y="101"/>
                      </a:lnTo>
                      <a:lnTo>
                        <a:pt x="275" y="105"/>
                      </a:lnTo>
                      <a:lnTo>
                        <a:pt x="147" y="101"/>
                      </a:lnTo>
                      <a:lnTo>
                        <a:pt x="212" y="354"/>
                      </a:lnTo>
                      <a:close/>
                      <a:moveTo>
                        <a:pt x="299" y="91"/>
                      </a:moveTo>
                      <a:lnTo>
                        <a:pt x="426" y="91"/>
                      </a:lnTo>
                      <a:lnTo>
                        <a:pt x="352" y="1"/>
                      </a:lnTo>
                      <a:lnTo>
                        <a:pt x="299" y="91"/>
                      </a:lnTo>
                      <a:close/>
                      <a:moveTo>
                        <a:pt x="0" y="89"/>
                      </a:moveTo>
                      <a:lnTo>
                        <a:pt x="125" y="91"/>
                      </a:lnTo>
                      <a:lnTo>
                        <a:pt x="74" y="0"/>
                      </a:lnTo>
                      <a:lnTo>
                        <a:pt x="0" y="89"/>
                      </a:lnTo>
                      <a:close/>
                      <a:moveTo>
                        <a:pt x="148" y="91"/>
                      </a:moveTo>
                      <a:lnTo>
                        <a:pt x="276" y="90"/>
                      </a:lnTo>
                      <a:lnTo>
                        <a:pt x="211" y="2"/>
                      </a:lnTo>
                      <a:lnTo>
                        <a:pt x="148" y="91"/>
                      </a:lnTo>
                      <a:close/>
                      <a:moveTo>
                        <a:pt x="138" y="93"/>
                      </a:moveTo>
                      <a:lnTo>
                        <a:pt x="202" y="1"/>
                      </a:lnTo>
                      <a:lnTo>
                        <a:pt x="83" y="2"/>
                      </a:lnTo>
                      <a:lnTo>
                        <a:pt x="138" y="93"/>
                      </a:lnTo>
                      <a:close/>
                      <a:moveTo>
                        <a:pt x="289" y="93"/>
                      </a:moveTo>
                      <a:lnTo>
                        <a:pt x="340" y="1"/>
                      </a:lnTo>
                      <a:lnTo>
                        <a:pt x="225" y="3"/>
                      </a:lnTo>
                      <a:lnTo>
                        <a:pt x="289" y="93"/>
                      </a:ln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cxnSp>
          <p:nvCxnSpPr>
            <p:cNvPr id="4" name="直接连接符 3">
              <a:extLst>
                <a:ext uri="{FF2B5EF4-FFF2-40B4-BE49-F238E27FC236}">
                  <a16:creationId xmlns="" xmlns:a16="http://schemas.microsoft.com/office/drawing/2014/main" id="{6FD08865-C378-4B20-8EA7-0F026FB4E179}"/>
                </a:ext>
              </a:extLst>
            </p:cNvPr>
            <p:cNvCxnSpPr/>
            <p:nvPr/>
          </p:nvCxnSpPr>
          <p:spPr>
            <a:xfrm>
              <a:off x="1762699" y="1002621"/>
              <a:ext cx="10429301" cy="0"/>
            </a:xfrm>
            <a:prstGeom prst="line">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
        <p:nvSpPr>
          <p:cNvPr id="3" name="TextBox 2"/>
          <p:cNvSpPr txBox="1"/>
          <p:nvPr/>
        </p:nvSpPr>
        <p:spPr>
          <a:xfrm>
            <a:off x="6659246" y="319757"/>
            <a:ext cx="733892" cy="307777"/>
          </a:xfrm>
          <a:prstGeom prst="rect">
            <a:avLst/>
          </a:prstGeom>
          <a:noFill/>
        </p:spPr>
        <p:txBody>
          <a:bodyPr wrap="square" rtlCol="0">
            <a:spAutoFit/>
          </a:bodyPr>
          <a:lstStyle/>
          <a:p>
            <a:r>
              <a:rPr lang="zh-CN" altLang="en-US" sz="1400" b="1" dirty="0" smtClean="0"/>
              <a:t>智能</a:t>
            </a:r>
            <a:endParaRPr lang="zh-CN" altLang="en-US" sz="1400" b="1" dirty="0"/>
          </a:p>
        </p:txBody>
      </p:sp>
      <p:sp>
        <p:nvSpPr>
          <p:cNvPr id="35" name="TextBox 34"/>
          <p:cNvSpPr txBox="1"/>
          <p:nvPr/>
        </p:nvSpPr>
        <p:spPr>
          <a:xfrm>
            <a:off x="7545538" y="319757"/>
            <a:ext cx="733892" cy="307777"/>
          </a:xfrm>
          <a:prstGeom prst="rect">
            <a:avLst/>
          </a:prstGeom>
          <a:noFill/>
        </p:spPr>
        <p:txBody>
          <a:bodyPr wrap="square" rtlCol="0">
            <a:spAutoFit/>
          </a:bodyPr>
          <a:lstStyle/>
          <a:p>
            <a:r>
              <a:rPr lang="zh-CN" altLang="en-US" sz="1400" b="1" dirty="0"/>
              <a:t>高效</a:t>
            </a:r>
          </a:p>
        </p:txBody>
      </p:sp>
      <p:sp>
        <p:nvSpPr>
          <p:cNvPr id="36" name="TextBox 35"/>
          <p:cNvSpPr txBox="1"/>
          <p:nvPr/>
        </p:nvSpPr>
        <p:spPr>
          <a:xfrm>
            <a:off x="8414842" y="329733"/>
            <a:ext cx="733892" cy="307777"/>
          </a:xfrm>
          <a:prstGeom prst="rect">
            <a:avLst/>
          </a:prstGeom>
          <a:noFill/>
        </p:spPr>
        <p:txBody>
          <a:bodyPr wrap="square" rtlCol="0">
            <a:spAutoFit/>
          </a:bodyPr>
          <a:lstStyle/>
          <a:p>
            <a:r>
              <a:rPr lang="zh-CN" altLang="en-US" sz="1400" b="1" dirty="0" smtClean="0"/>
              <a:t>成本</a:t>
            </a:r>
            <a:endParaRPr lang="zh-CN" altLang="en-US" sz="1400" b="1" dirty="0"/>
          </a:p>
        </p:txBody>
      </p:sp>
      <p:sp>
        <p:nvSpPr>
          <p:cNvPr id="6" name="矩形 5"/>
          <p:cNvSpPr/>
          <p:nvPr/>
        </p:nvSpPr>
        <p:spPr>
          <a:xfrm>
            <a:off x="1257300" y="139096"/>
            <a:ext cx="3451586" cy="461665"/>
          </a:xfrm>
          <a:prstGeom prst="rect">
            <a:avLst/>
          </a:prstGeom>
        </p:spPr>
        <p:txBody>
          <a:bodyPr wrap="none">
            <a:spAutoFit/>
          </a:bodyPr>
          <a:lstStyle/>
          <a:p>
            <a:r>
              <a:rPr lang="zh-CN" altLang="en-US" sz="2400" dirty="0" smtClean="0"/>
              <a:t>五</a:t>
            </a:r>
            <a:r>
              <a:rPr lang="zh-CN" altLang="zh-CN" sz="2400" dirty="0" smtClean="0"/>
              <a:t>、</a:t>
            </a:r>
            <a:r>
              <a:rPr lang="en-US" altLang="zh-CN" sz="2400" dirty="0"/>
              <a:t>BDS</a:t>
            </a:r>
            <a:r>
              <a:rPr lang="zh-CN" altLang="zh-CN" sz="2400" dirty="0"/>
              <a:t>的应用与产业化</a:t>
            </a:r>
          </a:p>
        </p:txBody>
      </p:sp>
      <p:sp>
        <p:nvSpPr>
          <p:cNvPr id="7" name="矩形 6"/>
          <p:cNvSpPr/>
          <p:nvPr/>
        </p:nvSpPr>
        <p:spPr>
          <a:xfrm>
            <a:off x="4427984" y="1851670"/>
            <a:ext cx="4353804" cy="1938992"/>
          </a:xfrm>
          <a:prstGeom prst="rect">
            <a:avLst/>
          </a:prstGeom>
        </p:spPr>
        <p:txBody>
          <a:bodyPr wrap="square">
            <a:spAutoFit/>
          </a:bodyPr>
          <a:lstStyle/>
          <a:p>
            <a:pPr>
              <a:lnSpc>
                <a:spcPct val="150000"/>
              </a:lnSpc>
            </a:pPr>
            <a:r>
              <a:rPr lang="en-US" altLang="zh-CN" sz="2000" dirty="0"/>
              <a:t>5.</a:t>
            </a:r>
            <a:r>
              <a:rPr lang="zh-CN" altLang="zh-CN" sz="2000" dirty="0"/>
              <a:t>通信系统方面</a:t>
            </a:r>
          </a:p>
          <a:p>
            <a:pPr>
              <a:lnSpc>
                <a:spcPct val="150000"/>
              </a:lnSpc>
            </a:pPr>
            <a:r>
              <a:rPr lang="zh-CN" altLang="zh-CN" sz="2000" dirty="0"/>
              <a:t>突破光纤拉远等关键技术，研制出一体化卫星授时系统，开展北斗双向授时应用。</a:t>
            </a:r>
          </a:p>
        </p:txBody>
      </p:sp>
      <p:pic>
        <p:nvPicPr>
          <p:cNvPr id="27650" name="Picture 2" descr="https://www.zdqxz.com/ueditor/php/upload/image/20200102/1577953212605060.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37361" y="1549515"/>
            <a:ext cx="4072427" cy="25922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00287833"/>
      </p:ext>
    </p:extLst>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 xmlns:a16="http://schemas.microsoft.com/office/drawing/2014/main" id="{1495F301-5D58-44A0-870C-E58C0EABD36A}"/>
              </a:ext>
            </a:extLst>
          </p:cNvPr>
          <p:cNvGrpSpPr/>
          <p:nvPr/>
        </p:nvGrpSpPr>
        <p:grpSpPr>
          <a:xfrm>
            <a:off x="-10552" y="-10550"/>
            <a:ext cx="9154552" cy="762516"/>
            <a:chOff x="-14069" y="-14067"/>
            <a:chExt cx="12206069" cy="1016688"/>
          </a:xfrm>
        </p:grpSpPr>
        <p:grpSp>
          <p:nvGrpSpPr>
            <p:cNvPr id="16" name="组合 15"/>
            <p:cNvGrpSpPr/>
            <p:nvPr/>
          </p:nvGrpSpPr>
          <p:grpSpPr>
            <a:xfrm>
              <a:off x="-14069" y="-14067"/>
              <a:ext cx="1690469" cy="1016688"/>
              <a:chOff x="-14069" y="-14068"/>
              <a:chExt cx="8860302" cy="6886134"/>
            </a:xfrm>
          </p:grpSpPr>
          <p:sp>
            <p:nvSpPr>
              <p:cNvPr id="17" name="直角三角形 16"/>
              <p:cNvSpPr/>
              <p:nvPr/>
            </p:nvSpPr>
            <p:spPr>
              <a:xfrm rot="5400000">
                <a:off x="-1740877" y="1740877"/>
                <a:ext cx="6858000" cy="3376246"/>
              </a:xfrm>
              <a:prstGeom prst="r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任意多边形 17"/>
              <p:cNvSpPr/>
              <p:nvPr/>
            </p:nvSpPr>
            <p:spPr>
              <a:xfrm>
                <a:off x="-14069" y="-2"/>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FDB4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2712719" y="-14068"/>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E635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 name="组合 1">
              <a:extLst>
                <a:ext uri="{FF2B5EF4-FFF2-40B4-BE49-F238E27FC236}">
                  <a16:creationId xmlns="" xmlns:a16="http://schemas.microsoft.com/office/drawing/2014/main" id="{F16F4591-60E9-4C9B-AF90-257FD1CF5AAD}"/>
                </a:ext>
              </a:extLst>
            </p:cNvPr>
            <p:cNvGrpSpPr/>
            <p:nvPr/>
          </p:nvGrpSpPr>
          <p:grpSpPr>
            <a:xfrm>
              <a:off x="8510887" y="453634"/>
              <a:ext cx="2671958" cy="382389"/>
              <a:chOff x="8519749" y="577955"/>
              <a:chExt cx="2671958" cy="382389"/>
            </a:xfrm>
          </p:grpSpPr>
          <p:grpSp>
            <p:nvGrpSpPr>
              <p:cNvPr id="22" name="组合 21">
                <a:extLst>
                  <a:ext uri="{FF2B5EF4-FFF2-40B4-BE49-F238E27FC236}">
                    <a16:creationId xmlns="" xmlns:a16="http://schemas.microsoft.com/office/drawing/2014/main" id="{3572C76C-95D1-4FF5-BB80-B735C985DE2B}"/>
                  </a:ext>
                </a:extLst>
              </p:cNvPr>
              <p:cNvGrpSpPr/>
              <p:nvPr/>
            </p:nvGrpSpPr>
            <p:grpSpPr>
              <a:xfrm>
                <a:off x="8519749" y="577955"/>
                <a:ext cx="368108" cy="382389"/>
                <a:chOff x="8181567" y="391614"/>
                <a:chExt cx="420096" cy="437973"/>
              </a:xfrm>
            </p:grpSpPr>
            <p:sp>
              <p:nvSpPr>
                <p:cNvPr id="23" name="Oval 11">
                  <a:extLst>
                    <a:ext uri="{FF2B5EF4-FFF2-40B4-BE49-F238E27FC236}">
                      <a16:creationId xmlns="" xmlns:a16="http://schemas.microsoft.com/office/drawing/2014/main" id="{B2E6A8A3-322E-4A52-8E71-C45B316F5C18}"/>
                    </a:ext>
                  </a:extLst>
                </p:cNvPr>
                <p:cNvSpPr/>
                <p:nvPr/>
              </p:nvSpPr>
              <p:spPr>
                <a:xfrm>
                  <a:off x="8181567" y="391614"/>
                  <a:ext cx="420096" cy="437973"/>
                </a:xfrm>
                <a:prstGeom prst="ellipse">
                  <a:avLst/>
                </a:prstGeom>
                <a:solidFill>
                  <a:srgbClr val="E6353F"/>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24" name="Freeform 14">
                  <a:extLst>
                    <a:ext uri="{FF2B5EF4-FFF2-40B4-BE49-F238E27FC236}">
                      <a16:creationId xmlns="" xmlns:a16="http://schemas.microsoft.com/office/drawing/2014/main" id="{205D0928-C677-4B0B-ABE9-E66BCB8A8319}"/>
                    </a:ext>
                  </a:extLst>
                </p:cNvPr>
                <p:cNvSpPr>
                  <a:spLocks noEditPoints="1"/>
                </p:cNvSpPr>
                <p:nvPr/>
              </p:nvSpPr>
              <p:spPr>
                <a:xfrm>
                  <a:off x="8254350" y="468227"/>
                  <a:ext cx="321776" cy="268147"/>
                </a:xfrm>
                <a:custGeom>
                  <a:avLst/>
                  <a:gdLst/>
                  <a:ahLst/>
                  <a:cxnLst>
                    <a:cxn ang="0">
                      <a:pos x="248143" y="256622"/>
                    </a:cxn>
                    <a:cxn ang="0">
                      <a:pos x="0" y="256622"/>
                    </a:cxn>
                    <a:cxn ang="0">
                      <a:pos x="128858" y="99115"/>
                    </a:cxn>
                    <a:cxn ang="0">
                      <a:pos x="123703" y="94505"/>
                    </a:cxn>
                    <a:cxn ang="0">
                      <a:pos x="234889" y="110639"/>
                    </a:cxn>
                    <a:cxn ang="0">
                      <a:pos x="13254" y="90663"/>
                    </a:cxn>
                    <a:cxn ang="0">
                      <a:pos x="88360" y="194387"/>
                    </a:cxn>
                    <a:cxn ang="0">
                      <a:pos x="41971" y="163654"/>
                    </a:cxn>
                    <a:cxn ang="0">
                      <a:pos x="41971" y="173642"/>
                    </a:cxn>
                    <a:cxn ang="0">
                      <a:pos x="134012" y="142909"/>
                    </a:cxn>
                    <a:cxn ang="0">
                      <a:pos x="41971" y="142909"/>
                    </a:cxn>
                    <a:cxn ang="0">
                      <a:pos x="134012" y="133689"/>
                    </a:cxn>
                    <a:cxn ang="0">
                      <a:pos x="237834" y="112176"/>
                    </a:cxn>
                    <a:cxn ang="0">
                      <a:pos x="237834" y="112176"/>
                    </a:cxn>
                    <a:cxn ang="0">
                      <a:pos x="238571" y="16903"/>
                    </a:cxn>
                    <a:cxn ang="0">
                      <a:pos x="145793" y="60698"/>
                    </a:cxn>
                    <a:cxn ang="0">
                      <a:pos x="251825" y="66845"/>
                    </a:cxn>
                    <a:cxn ang="0">
                      <a:pos x="161256" y="46100"/>
                    </a:cxn>
                    <a:cxn ang="0">
                      <a:pos x="254770" y="116786"/>
                    </a:cxn>
                    <a:cxn ang="0">
                      <a:pos x="291586" y="69918"/>
                    </a:cxn>
                    <a:cxn ang="0">
                      <a:pos x="301159" y="80675"/>
                    </a:cxn>
                    <a:cxn ang="0">
                      <a:pos x="296004" y="68381"/>
                    </a:cxn>
                    <a:cxn ang="0">
                      <a:pos x="293795" y="131384"/>
                    </a:cxn>
                    <a:cxn ang="0">
                      <a:pos x="293059" y="143678"/>
                    </a:cxn>
                    <a:cxn ang="0">
                      <a:pos x="303368" y="143678"/>
                    </a:cxn>
                    <a:cxn ang="0">
                      <a:pos x="302631" y="131384"/>
                    </a:cxn>
                    <a:cxn ang="0">
                      <a:pos x="301159" y="102956"/>
                    </a:cxn>
                    <a:cxn ang="0">
                      <a:pos x="148002" y="144446"/>
                    </a:cxn>
                    <a:cxn ang="0">
                      <a:pos x="161992" y="201302"/>
                    </a:cxn>
                    <a:cxn ang="0">
                      <a:pos x="167883" y="196692"/>
                    </a:cxn>
                    <a:cxn ang="0">
                      <a:pos x="170092" y="189777"/>
                    </a:cxn>
                    <a:cxn ang="0">
                      <a:pos x="176719" y="194387"/>
                    </a:cxn>
                    <a:cxn ang="0">
                      <a:pos x="181137" y="205144"/>
                    </a:cxn>
                    <a:cxn ang="0">
                      <a:pos x="187028" y="209754"/>
                    </a:cxn>
                    <a:cxn ang="0">
                      <a:pos x="196600" y="208217"/>
                    </a:cxn>
                    <a:cxn ang="0">
                      <a:pos x="195127" y="202839"/>
                    </a:cxn>
                    <a:cxn ang="0">
                      <a:pos x="189973" y="192082"/>
                    </a:cxn>
                    <a:cxn ang="0">
                      <a:pos x="183346" y="187472"/>
                    </a:cxn>
                    <a:cxn ang="0">
                      <a:pos x="199545" y="178252"/>
                    </a:cxn>
                    <a:cxn ang="0">
                      <a:pos x="192918" y="175947"/>
                    </a:cxn>
                    <a:cxn ang="0">
                      <a:pos x="188500" y="169801"/>
                    </a:cxn>
                    <a:cxn ang="0">
                      <a:pos x="181873" y="168264"/>
                    </a:cxn>
                    <a:cxn ang="0">
                      <a:pos x="177455" y="162118"/>
                    </a:cxn>
                    <a:cxn ang="0">
                      <a:pos x="170828" y="159813"/>
                    </a:cxn>
                    <a:cxn ang="0">
                      <a:pos x="166410" y="154434"/>
                    </a:cxn>
                    <a:cxn ang="0">
                      <a:pos x="159047" y="152129"/>
                    </a:cxn>
                    <a:cxn ang="0">
                      <a:pos x="154629" y="145983"/>
                    </a:cxn>
                    <a:cxn ang="0">
                      <a:pos x="29453" y="108334"/>
                    </a:cxn>
                    <a:cxn ang="0">
                      <a:pos x="29453" y="224352"/>
                    </a:cxn>
                  </a:cxnLst>
                  <a:rect l="0" t="0" r="0" b="0"/>
                  <a:pathLst>
                    <a:path w="437" h="349">
                      <a:moveTo>
                        <a:pt x="0" y="322"/>
                      </a:moveTo>
                      <a:lnTo>
                        <a:pt x="337" y="322"/>
                      </a:lnTo>
                      <a:lnTo>
                        <a:pt x="337" y="334"/>
                      </a:lnTo>
                      <a:cubicBezTo>
                        <a:pt x="337" y="342"/>
                        <a:pt x="331" y="349"/>
                        <a:pt x="323" y="349"/>
                      </a:cubicBezTo>
                      <a:lnTo>
                        <a:pt x="14" y="349"/>
                      </a:lnTo>
                      <a:cubicBezTo>
                        <a:pt x="6" y="349"/>
                        <a:pt x="0" y="342"/>
                        <a:pt x="0" y="334"/>
                      </a:cubicBezTo>
                      <a:lnTo>
                        <a:pt x="0" y="322"/>
                      </a:lnTo>
                      <a:close/>
                      <a:moveTo>
                        <a:pt x="168" y="123"/>
                      </a:moveTo>
                      <a:cubicBezTo>
                        <a:pt x="172" y="123"/>
                        <a:pt x="175" y="126"/>
                        <a:pt x="175" y="129"/>
                      </a:cubicBezTo>
                      <a:cubicBezTo>
                        <a:pt x="175" y="133"/>
                        <a:pt x="172" y="135"/>
                        <a:pt x="168" y="135"/>
                      </a:cubicBezTo>
                      <a:cubicBezTo>
                        <a:pt x="165" y="135"/>
                        <a:pt x="162" y="133"/>
                        <a:pt x="162" y="129"/>
                      </a:cubicBezTo>
                      <a:cubicBezTo>
                        <a:pt x="162" y="126"/>
                        <a:pt x="165" y="123"/>
                        <a:pt x="168" y="123"/>
                      </a:cubicBezTo>
                      <a:close/>
                      <a:moveTo>
                        <a:pt x="18" y="118"/>
                      </a:moveTo>
                      <a:lnTo>
                        <a:pt x="208" y="118"/>
                      </a:lnTo>
                      <a:cubicBezTo>
                        <a:pt x="246" y="120"/>
                        <a:pt x="283" y="128"/>
                        <a:pt x="319" y="144"/>
                      </a:cubicBezTo>
                      <a:lnTo>
                        <a:pt x="319" y="315"/>
                      </a:lnTo>
                      <a:lnTo>
                        <a:pt x="18" y="315"/>
                      </a:lnTo>
                      <a:lnTo>
                        <a:pt x="18" y="118"/>
                      </a:lnTo>
                      <a:close/>
                      <a:moveTo>
                        <a:pt x="57" y="239"/>
                      </a:moveTo>
                      <a:lnTo>
                        <a:pt x="120" y="239"/>
                      </a:lnTo>
                      <a:lnTo>
                        <a:pt x="120" y="253"/>
                      </a:lnTo>
                      <a:lnTo>
                        <a:pt x="57" y="253"/>
                      </a:lnTo>
                      <a:lnTo>
                        <a:pt x="57" y="239"/>
                      </a:lnTo>
                      <a:close/>
                      <a:moveTo>
                        <a:pt x="57" y="213"/>
                      </a:moveTo>
                      <a:lnTo>
                        <a:pt x="182" y="213"/>
                      </a:lnTo>
                      <a:lnTo>
                        <a:pt x="182" y="226"/>
                      </a:lnTo>
                      <a:lnTo>
                        <a:pt x="57" y="226"/>
                      </a:lnTo>
                      <a:lnTo>
                        <a:pt x="57" y="213"/>
                      </a:lnTo>
                      <a:close/>
                      <a:moveTo>
                        <a:pt x="57" y="186"/>
                      </a:moveTo>
                      <a:lnTo>
                        <a:pt x="182" y="186"/>
                      </a:lnTo>
                      <a:lnTo>
                        <a:pt x="182" y="200"/>
                      </a:lnTo>
                      <a:lnTo>
                        <a:pt x="57" y="200"/>
                      </a:lnTo>
                      <a:lnTo>
                        <a:pt x="57" y="186"/>
                      </a:lnTo>
                      <a:close/>
                      <a:moveTo>
                        <a:pt x="57" y="160"/>
                      </a:moveTo>
                      <a:lnTo>
                        <a:pt x="182" y="160"/>
                      </a:lnTo>
                      <a:lnTo>
                        <a:pt x="182" y="174"/>
                      </a:lnTo>
                      <a:lnTo>
                        <a:pt x="57" y="174"/>
                      </a:lnTo>
                      <a:lnTo>
                        <a:pt x="57" y="160"/>
                      </a:lnTo>
                      <a:close/>
                      <a:moveTo>
                        <a:pt x="323" y="146"/>
                      </a:moveTo>
                      <a:cubicBezTo>
                        <a:pt x="328" y="148"/>
                        <a:pt x="339" y="154"/>
                        <a:pt x="342" y="156"/>
                      </a:cubicBezTo>
                      <a:cubicBezTo>
                        <a:pt x="350" y="161"/>
                        <a:pt x="330" y="164"/>
                        <a:pt x="323" y="165"/>
                      </a:cubicBezTo>
                      <a:lnTo>
                        <a:pt x="323" y="146"/>
                      </a:lnTo>
                      <a:close/>
                      <a:moveTo>
                        <a:pt x="396" y="91"/>
                      </a:moveTo>
                      <a:cubicBezTo>
                        <a:pt x="377" y="71"/>
                        <a:pt x="359" y="50"/>
                        <a:pt x="341" y="30"/>
                      </a:cubicBezTo>
                      <a:cubicBezTo>
                        <a:pt x="335" y="23"/>
                        <a:pt x="332" y="23"/>
                        <a:pt x="324" y="22"/>
                      </a:cubicBezTo>
                      <a:lnTo>
                        <a:pt x="133" y="1"/>
                      </a:lnTo>
                      <a:cubicBezTo>
                        <a:pt x="129" y="0"/>
                        <a:pt x="128" y="3"/>
                        <a:pt x="130" y="6"/>
                      </a:cubicBezTo>
                      <a:lnTo>
                        <a:pt x="198" y="79"/>
                      </a:lnTo>
                      <a:cubicBezTo>
                        <a:pt x="209" y="57"/>
                        <a:pt x="217" y="46"/>
                        <a:pt x="251" y="50"/>
                      </a:cubicBezTo>
                      <a:cubicBezTo>
                        <a:pt x="275" y="53"/>
                        <a:pt x="292" y="58"/>
                        <a:pt x="314" y="66"/>
                      </a:cubicBezTo>
                      <a:cubicBezTo>
                        <a:pt x="328" y="72"/>
                        <a:pt x="335" y="76"/>
                        <a:pt x="342" y="87"/>
                      </a:cubicBezTo>
                      <a:cubicBezTo>
                        <a:pt x="336" y="80"/>
                        <a:pt x="327" y="75"/>
                        <a:pt x="317" y="71"/>
                      </a:cubicBezTo>
                      <a:cubicBezTo>
                        <a:pt x="297" y="63"/>
                        <a:pt x="275" y="58"/>
                        <a:pt x="253" y="55"/>
                      </a:cubicBezTo>
                      <a:cubicBezTo>
                        <a:pt x="240" y="54"/>
                        <a:pt x="227" y="54"/>
                        <a:pt x="219" y="60"/>
                      </a:cubicBezTo>
                      <a:cubicBezTo>
                        <a:pt x="211" y="66"/>
                        <a:pt x="199" y="93"/>
                        <a:pt x="194" y="103"/>
                      </a:cubicBezTo>
                      <a:cubicBezTo>
                        <a:pt x="191" y="110"/>
                        <a:pt x="195" y="112"/>
                        <a:pt x="200" y="112"/>
                      </a:cubicBezTo>
                      <a:cubicBezTo>
                        <a:pt x="251" y="115"/>
                        <a:pt x="301" y="128"/>
                        <a:pt x="346" y="152"/>
                      </a:cubicBezTo>
                      <a:lnTo>
                        <a:pt x="347" y="126"/>
                      </a:lnTo>
                      <a:cubicBezTo>
                        <a:pt x="363" y="128"/>
                        <a:pt x="379" y="130"/>
                        <a:pt x="396" y="133"/>
                      </a:cubicBezTo>
                      <a:lnTo>
                        <a:pt x="396" y="91"/>
                      </a:lnTo>
                      <a:close/>
                      <a:moveTo>
                        <a:pt x="433" y="138"/>
                      </a:moveTo>
                      <a:cubicBezTo>
                        <a:pt x="435" y="138"/>
                        <a:pt x="437" y="135"/>
                        <a:pt x="435" y="133"/>
                      </a:cubicBezTo>
                      <a:cubicBezTo>
                        <a:pt x="426" y="124"/>
                        <a:pt x="417" y="114"/>
                        <a:pt x="409" y="105"/>
                      </a:cubicBezTo>
                      <a:lnTo>
                        <a:pt x="409" y="93"/>
                      </a:lnTo>
                      <a:cubicBezTo>
                        <a:pt x="409" y="91"/>
                        <a:pt x="407" y="90"/>
                        <a:pt x="405" y="90"/>
                      </a:cubicBezTo>
                      <a:lnTo>
                        <a:pt x="402" y="89"/>
                      </a:lnTo>
                      <a:lnTo>
                        <a:pt x="402" y="163"/>
                      </a:lnTo>
                      <a:cubicBezTo>
                        <a:pt x="400" y="163"/>
                        <a:pt x="400" y="164"/>
                        <a:pt x="400" y="165"/>
                      </a:cubicBezTo>
                      <a:lnTo>
                        <a:pt x="399" y="171"/>
                      </a:lnTo>
                      <a:cubicBezTo>
                        <a:pt x="399" y="173"/>
                        <a:pt x="400" y="174"/>
                        <a:pt x="400" y="176"/>
                      </a:cubicBezTo>
                      <a:lnTo>
                        <a:pt x="400" y="182"/>
                      </a:lnTo>
                      <a:cubicBezTo>
                        <a:pt x="400" y="184"/>
                        <a:pt x="399" y="185"/>
                        <a:pt x="398" y="187"/>
                      </a:cubicBezTo>
                      <a:lnTo>
                        <a:pt x="393" y="231"/>
                      </a:lnTo>
                      <a:cubicBezTo>
                        <a:pt x="396" y="236"/>
                        <a:pt x="414" y="236"/>
                        <a:pt x="417" y="231"/>
                      </a:cubicBezTo>
                      <a:lnTo>
                        <a:pt x="412" y="187"/>
                      </a:lnTo>
                      <a:cubicBezTo>
                        <a:pt x="412" y="185"/>
                        <a:pt x="411" y="184"/>
                        <a:pt x="411" y="182"/>
                      </a:cubicBezTo>
                      <a:lnTo>
                        <a:pt x="410" y="176"/>
                      </a:lnTo>
                      <a:cubicBezTo>
                        <a:pt x="410" y="174"/>
                        <a:pt x="412" y="174"/>
                        <a:pt x="411" y="171"/>
                      </a:cubicBezTo>
                      <a:lnTo>
                        <a:pt x="411" y="165"/>
                      </a:lnTo>
                      <a:cubicBezTo>
                        <a:pt x="411" y="164"/>
                        <a:pt x="410" y="163"/>
                        <a:pt x="409" y="163"/>
                      </a:cubicBezTo>
                      <a:lnTo>
                        <a:pt x="409" y="134"/>
                      </a:lnTo>
                      <a:cubicBezTo>
                        <a:pt x="417" y="135"/>
                        <a:pt x="425" y="137"/>
                        <a:pt x="433" y="138"/>
                      </a:cubicBezTo>
                      <a:close/>
                      <a:moveTo>
                        <a:pt x="206" y="187"/>
                      </a:moveTo>
                      <a:lnTo>
                        <a:pt x="201" y="188"/>
                      </a:lnTo>
                      <a:lnTo>
                        <a:pt x="217" y="267"/>
                      </a:lnTo>
                      <a:lnTo>
                        <a:pt x="221" y="266"/>
                      </a:lnTo>
                      <a:lnTo>
                        <a:pt x="220" y="262"/>
                      </a:lnTo>
                      <a:lnTo>
                        <a:pt x="224" y="261"/>
                      </a:lnTo>
                      <a:lnTo>
                        <a:pt x="224" y="257"/>
                      </a:lnTo>
                      <a:lnTo>
                        <a:pt x="228" y="256"/>
                      </a:lnTo>
                      <a:lnTo>
                        <a:pt x="227" y="252"/>
                      </a:lnTo>
                      <a:lnTo>
                        <a:pt x="231" y="251"/>
                      </a:lnTo>
                      <a:lnTo>
                        <a:pt x="231" y="247"/>
                      </a:lnTo>
                      <a:lnTo>
                        <a:pt x="235" y="246"/>
                      </a:lnTo>
                      <a:lnTo>
                        <a:pt x="236" y="253"/>
                      </a:lnTo>
                      <a:lnTo>
                        <a:pt x="240" y="253"/>
                      </a:lnTo>
                      <a:lnTo>
                        <a:pt x="241" y="260"/>
                      </a:lnTo>
                      <a:lnTo>
                        <a:pt x="245" y="260"/>
                      </a:lnTo>
                      <a:lnTo>
                        <a:pt x="246" y="267"/>
                      </a:lnTo>
                      <a:lnTo>
                        <a:pt x="250" y="266"/>
                      </a:lnTo>
                      <a:lnTo>
                        <a:pt x="251" y="274"/>
                      </a:lnTo>
                      <a:lnTo>
                        <a:pt x="254" y="273"/>
                      </a:lnTo>
                      <a:lnTo>
                        <a:pt x="255" y="277"/>
                      </a:lnTo>
                      <a:lnTo>
                        <a:pt x="267" y="275"/>
                      </a:lnTo>
                      <a:lnTo>
                        <a:pt x="267" y="271"/>
                      </a:lnTo>
                      <a:lnTo>
                        <a:pt x="270" y="271"/>
                      </a:lnTo>
                      <a:lnTo>
                        <a:pt x="268" y="263"/>
                      </a:lnTo>
                      <a:lnTo>
                        <a:pt x="265" y="264"/>
                      </a:lnTo>
                      <a:lnTo>
                        <a:pt x="263" y="257"/>
                      </a:lnTo>
                      <a:lnTo>
                        <a:pt x="259" y="257"/>
                      </a:lnTo>
                      <a:lnTo>
                        <a:pt x="258" y="250"/>
                      </a:lnTo>
                      <a:lnTo>
                        <a:pt x="254" y="251"/>
                      </a:lnTo>
                      <a:lnTo>
                        <a:pt x="253" y="243"/>
                      </a:lnTo>
                      <a:lnTo>
                        <a:pt x="249" y="244"/>
                      </a:lnTo>
                      <a:lnTo>
                        <a:pt x="248" y="240"/>
                      </a:lnTo>
                      <a:lnTo>
                        <a:pt x="272" y="235"/>
                      </a:lnTo>
                      <a:lnTo>
                        <a:pt x="271" y="232"/>
                      </a:lnTo>
                      <a:lnTo>
                        <a:pt x="267" y="233"/>
                      </a:lnTo>
                      <a:lnTo>
                        <a:pt x="267" y="228"/>
                      </a:lnTo>
                      <a:lnTo>
                        <a:pt x="262" y="229"/>
                      </a:lnTo>
                      <a:lnTo>
                        <a:pt x="262" y="225"/>
                      </a:lnTo>
                      <a:lnTo>
                        <a:pt x="257" y="226"/>
                      </a:lnTo>
                      <a:lnTo>
                        <a:pt x="256" y="221"/>
                      </a:lnTo>
                      <a:lnTo>
                        <a:pt x="252" y="222"/>
                      </a:lnTo>
                      <a:lnTo>
                        <a:pt x="251" y="218"/>
                      </a:lnTo>
                      <a:lnTo>
                        <a:pt x="247" y="219"/>
                      </a:lnTo>
                      <a:lnTo>
                        <a:pt x="246" y="215"/>
                      </a:lnTo>
                      <a:lnTo>
                        <a:pt x="242" y="215"/>
                      </a:lnTo>
                      <a:lnTo>
                        <a:pt x="241" y="211"/>
                      </a:lnTo>
                      <a:lnTo>
                        <a:pt x="237" y="212"/>
                      </a:lnTo>
                      <a:lnTo>
                        <a:pt x="236" y="208"/>
                      </a:lnTo>
                      <a:lnTo>
                        <a:pt x="232" y="208"/>
                      </a:lnTo>
                      <a:lnTo>
                        <a:pt x="231" y="204"/>
                      </a:lnTo>
                      <a:lnTo>
                        <a:pt x="227" y="205"/>
                      </a:lnTo>
                      <a:lnTo>
                        <a:pt x="226" y="201"/>
                      </a:lnTo>
                      <a:lnTo>
                        <a:pt x="221" y="202"/>
                      </a:lnTo>
                      <a:lnTo>
                        <a:pt x="221" y="197"/>
                      </a:lnTo>
                      <a:lnTo>
                        <a:pt x="216" y="198"/>
                      </a:lnTo>
                      <a:lnTo>
                        <a:pt x="215" y="194"/>
                      </a:lnTo>
                      <a:lnTo>
                        <a:pt x="211" y="195"/>
                      </a:lnTo>
                      <a:lnTo>
                        <a:pt x="210" y="190"/>
                      </a:lnTo>
                      <a:lnTo>
                        <a:pt x="207" y="191"/>
                      </a:lnTo>
                      <a:lnTo>
                        <a:pt x="206" y="187"/>
                      </a:lnTo>
                      <a:close/>
                      <a:moveTo>
                        <a:pt x="40" y="141"/>
                      </a:moveTo>
                      <a:lnTo>
                        <a:pt x="297" y="141"/>
                      </a:lnTo>
                      <a:lnTo>
                        <a:pt x="297" y="292"/>
                      </a:lnTo>
                      <a:lnTo>
                        <a:pt x="40" y="292"/>
                      </a:lnTo>
                      <a:lnTo>
                        <a:pt x="40" y="141"/>
                      </a:ln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nvGrpSpPr>
              <p:cNvPr id="25" name="组合 24">
                <a:extLst>
                  <a:ext uri="{FF2B5EF4-FFF2-40B4-BE49-F238E27FC236}">
                    <a16:creationId xmlns="" xmlns:a16="http://schemas.microsoft.com/office/drawing/2014/main" id="{EDE772D3-C617-4E93-B7A3-A606D04292F8}"/>
                  </a:ext>
                </a:extLst>
              </p:cNvPr>
              <p:cNvGrpSpPr/>
              <p:nvPr/>
            </p:nvGrpSpPr>
            <p:grpSpPr>
              <a:xfrm>
                <a:off x="10823599" y="577955"/>
                <a:ext cx="368108" cy="382389"/>
                <a:chOff x="10486350" y="391614"/>
                <a:chExt cx="421373" cy="437973"/>
              </a:xfrm>
            </p:grpSpPr>
            <p:sp>
              <p:nvSpPr>
                <p:cNvPr id="26" name="Oval 13">
                  <a:extLst>
                    <a:ext uri="{FF2B5EF4-FFF2-40B4-BE49-F238E27FC236}">
                      <a16:creationId xmlns="" xmlns:a16="http://schemas.microsoft.com/office/drawing/2014/main" id="{2F189F4C-BA54-45A4-9862-7045F21F7A3B}"/>
                    </a:ext>
                  </a:extLst>
                </p:cNvPr>
                <p:cNvSpPr/>
                <p:nvPr/>
              </p:nvSpPr>
              <p:spPr>
                <a:xfrm>
                  <a:off x="10486350" y="391614"/>
                  <a:ext cx="421373" cy="437973"/>
                </a:xfrm>
                <a:prstGeom prst="ellipse">
                  <a:avLst/>
                </a:prstGeom>
                <a:solidFill>
                  <a:srgbClr val="858585"/>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27" name="Freeform 15">
                  <a:extLst>
                    <a:ext uri="{FF2B5EF4-FFF2-40B4-BE49-F238E27FC236}">
                      <a16:creationId xmlns="" xmlns:a16="http://schemas.microsoft.com/office/drawing/2014/main" id="{17E2950D-1240-486B-84EF-65DB9100A6D5}"/>
                    </a:ext>
                  </a:extLst>
                </p:cNvPr>
                <p:cNvSpPr>
                  <a:spLocks noEditPoints="1"/>
                </p:cNvSpPr>
                <p:nvPr/>
              </p:nvSpPr>
              <p:spPr>
                <a:xfrm>
                  <a:off x="10532318" y="455458"/>
                  <a:ext cx="334545" cy="293685"/>
                </a:xfrm>
                <a:custGeom>
                  <a:avLst/>
                  <a:gdLst/>
                  <a:ahLst/>
                  <a:cxnLst>
                    <a:cxn ang="0">
                      <a:pos x="234329" y="182499"/>
                    </a:cxn>
                    <a:cxn ang="0">
                      <a:pos x="184958" y="182499"/>
                    </a:cxn>
                    <a:cxn ang="0">
                      <a:pos x="184958" y="233874"/>
                    </a:cxn>
                    <a:cxn ang="0">
                      <a:pos x="148850" y="233874"/>
                    </a:cxn>
                    <a:cxn ang="0">
                      <a:pos x="148850" y="182499"/>
                    </a:cxn>
                    <a:cxn ang="0">
                      <a:pos x="99479" y="182499"/>
                    </a:cxn>
                    <a:cxn ang="0">
                      <a:pos x="99479" y="144925"/>
                    </a:cxn>
                    <a:cxn ang="0">
                      <a:pos x="148850" y="144925"/>
                    </a:cxn>
                    <a:cxn ang="0">
                      <a:pos x="148850" y="93550"/>
                    </a:cxn>
                    <a:cxn ang="0">
                      <a:pos x="184958" y="93550"/>
                    </a:cxn>
                    <a:cxn ang="0">
                      <a:pos x="184958" y="144925"/>
                    </a:cxn>
                    <a:cxn ang="0">
                      <a:pos x="234329" y="144925"/>
                    </a:cxn>
                    <a:cxn ang="0">
                      <a:pos x="234329" y="182499"/>
                    </a:cxn>
                    <a:cxn ang="0">
                      <a:pos x="307280" y="94317"/>
                    </a:cxn>
                    <a:cxn ang="0">
                      <a:pos x="167273" y="69779"/>
                    </a:cxn>
                    <a:cxn ang="0">
                      <a:pos x="27265" y="94317"/>
                    </a:cxn>
                    <a:cxn ang="0">
                      <a:pos x="167273" y="293685"/>
                    </a:cxn>
                    <a:cxn ang="0">
                      <a:pos x="307280" y="94317"/>
                    </a:cxn>
                  </a:cxnLst>
                  <a:rect l="0" t="0" r="0" b="0"/>
                  <a:pathLst>
                    <a:path w="454" h="383">
                      <a:moveTo>
                        <a:pt x="318" y="238"/>
                      </a:moveTo>
                      <a:lnTo>
                        <a:pt x="251" y="238"/>
                      </a:lnTo>
                      <a:lnTo>
                        <a:pt x="251" y="305"/>
                      </a:lnTo>
                      <a:lnTo>
                        <a:pt x="202" y="305"/>
                      </a:lnTo>
                      <a:lnTo>
                        <a:pt x="202" y="238"/>
                      </a:lnTo>
                      <a:lnTo>
                        <a:pt x="135" y="238"/>
                      </a:lnTo>
                      <a:lnTo>
                        <a:pt x="135" y="189"/>
                      </a:lnTo>
                      <a:lnTo>
                        <a:pt x="202" y="189"/>
                      </a:lnTo>
                      <a:lnTo>
                        <a:pt x="202" y="122"/>
                      </a:lnTo>
                      <a:lnTo>
                        <a:pt x="251" y="122"/>
                      </a:lnTo>
                      <a:lnTo>
                        <a:pt x="251" y="189"/>
                      </a:lnTo>
                      <a:lnTo>
                        <a:pt x="318" y="189"/>
                      </a:lnTo>
                      <a:lnTo>
                        <a:pt x="318" y="238"/>
                      </a:lnTo>
                      <a:close/>
                      <a:moveTo>
                        <a:pt x="417" y="123"/>
                      </a:moveTo>
                      <a:cubicBezTo>
                        <a:pt x="384" y="0"/>
                        <a:pt x="249" y="77"/>
                        <a:pt x="227" y="91"/>
                      </a:cubicBezTo>
                      <a:cubicBezTo>
                        <a:pt x="204" y="77"/>
                        <a:pt x="69" y="1"/>
                        <a:pt x="37" y="123"/>
                      </a:cubicBezTo>
                      <a:cubicBezTo>
                        <a:pt x="0" y="265"/>
                        <a:pt x="226" y="382"/>
                        <a:pt x="227" y="383"/>
                      </a:cubicBezTo>
                      <a:cubicBezTo>
                        <a:pt x="227" y="383"/>
                        <a:pt x="454" y="263"/>
                        <a:pt x="417" y="123"/>
                      </a:cubicBez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nvGrpSpPr>
              <p:cNvPr id="31" name="组合 30">
                <a:extLst>
                  <a:ext uri="{FF2B5EF4-FFF2-40B4-BE49-F238E27FC236}">
                    <a16:creationId xmlns="" xmlns:a16="http://schemas.microsoft.com/office/drawing/2014/main" id="{96699630-266A-4CAD-B49F-9B7E0B518B31}"/>
                  </a:ext>
                </a:extLst>
              </p:cNvPr>
              <p:cNvGrpSpPr/>
              <p:nvPr/>
            </p:nvGrpSpPr>
            <p:grpSpPr>
              <a:xfrm>
                <a:off x="9676434" y="577955"/>
                <a:ext cx="366522" cy="382389"/>
                <a:chOff x="9338428" y="391614"/>
                <a:chExt cx="420096" cy="437973"/>
              </a:xfrm>
            </p:grpSpPr>
            <p:sp>
              <p:nvSpPr>
                <p:cNvPr id="32" name="Oval 12">
                  <a:extLst>
                    <a:ext uri="{FF2B5EF4-FFF2-40B4-BE49-F238E27FC236}">
                      <a16:creationId xmlns="" xmlns:a16="http://schemas.microsoft.com/office/drawing/2014/main" id="{F38E3F48-55B1-421F-9CC0-A9C79CF923E7}"/>
                    </a:ext>
                  </a:extLst>
                </p:cNvPr>
                <p:cNvSpPr/>
                <p:nvPr/>
              </p:nvSpPr>
              <p:spPr>
                <a:xfrm>
                  <a:off x="9338428" y="391614"/>
                  <a:ext cx="420096" cy="437973"/>
                </a:xfrm>
                <a:prstGeom prst="ellipse">
                  <a:avLst/>
                </a:prstGeom>
                <a:solidFill>
                  <a:srgbClr val="FDB402"/>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33" name="Freeform 19">
                  <a:extLst>
                    <a:ext uri="{FF2B5EF4-FFF2-40B4-BE49-F238E27FC236}">
                      <a16:creationId xmlns="" xmlns:a16="http://schemas.microsoft.com/office/drawing/2014/main" id="{F9E38022-4EEC-44AD-914E-E332446E739C}"/>
                    </a:ext>
                  </a:extLst>
                </p:cNvPr>
                <p:cNvSpPr>
                  <a:spLocks noEditPoints="1"/>
                </p:cNvSpPr>
                <p:nvPr/>
              </p:nvSpPr>
              <p:spPr>
                <a:xfrm>
                  <a:off x="9398442" y="495042"/>
                  <a:ext cx="315391" cy="277085"/>
                </a:xfrm>
                <a:custGeom>
                  <a:avLst/>
                  <a:gdLst/>
                  <a:ahLst/>
                  <a:cxnLst>
                    <a:cxn ang="0">
                      <a:pos x="165064" y="270177"/>
                    </a:cxn>
                    <a:cxn ang="0">
                      <a:pos x="307285" y="80593"/>
                    </a:cxn>
                    <a:cxn ang="0">
                      <a:pos x="298442" y="76755"/>
                    </a:cxn>
                    <a:cxn ang="0">
                      <a:pos x="212226" y="77522"/>
                    </a:cxn>
                    <a:cxn ang="0">
                      <a:pos x="165064" y="270177"/>
                    </a:cxn>
                    <a:cxn ang="0">
                      <a:pos x="310233" y="80593"/>
                    </a:cxn>
                    <a:cxn ang="0">
                      <a:pos x="310233" y="80593"/>
                    </a:cxn>
                    <a:cxn ang="0">
                      <a:pos x="5158" y="79057"/>
                    </a:cxn>
                    <a:cxn ang="0">
                      <a:pos x="146642" y="267107"/>
                    </a:cxn>
                    <a:cxn ang="0">
                      <a:pos x="100955" y="76755"/>
                    </a:cxn>
                    <a:cxn ang="0">
                      <a:pos x="16949" y="77522"/>
                    </a:cxn>
                    <a:cxn ang="0">
                      <a:pos x="5158" y="79057"/>
                    </a:cxn>
                    <a:cxn ang="0">
                      <a:pos x="145905" y="270945"/>
                    </a:cxn>
                    <a:cxn ang="0">
                      <a:pos x="145905" y="270945"/>
                    </a:cxn>
                    <a:cxn ang="0">
                      <a:pos x="156222" y="271712"/>
                    </a:cxn>
                    <a:cxn ang="0">
                      <a:pos x="204857" y="77522"/>
                    </a:cxn>
                    <a:cxn ang="0">
                      <a:pos x="202646" y="80593"/>
                    </a:cxn>
                    <a:cxn ang="0">
                      <a:pos x="108324" y="77522"/>
                    </a:cxn>
                    <a:cxn ang="0">
                      <a:pos x="156222" y="271712"/>
                    </a:cxn>
                    <a:cxn ang="0">
                      <a:pos x="220332" y="69847"/>
                    </a:cxn>
                    <a:cxn ang="0">
                      <a:pos x="313917" y="69847"/>
                    </a:cxn>
                    <a:cxn ang="0">
                      <a:pos x="259387" y="768"/>
                    </a:cxn>
                    <a:cxn ang="0">
                      <a:pos x="220332" y="69847"/>
                    </a:cxn>
                    <a:cxn ang="0">
                      <a:pos x="0" y="68312"/>
                    </a:cxn>
                    <a:cxn ang="0">
                      <a:pos x="92112" y="69847"/>
                    </a:cxn>
                    <a:cxn ang="0">
                      <a:pos x="54530" y="0"/>
                    </a:cxn>
                    <a:cxn ang="0">
                      <a:pos x="0" y="68312"/>
                    </a:cxn>
                    <a:cxn ang="0">
                      <a:pos x="109060" y="69847"/>
                    </a:cxn>
                    <a:cxn ang="0">
                      <a:pos x="203383" y="69079"/>
                    </a:cxn>
                    <a:cxn ang="0">
                      <a:pos x="155485" y="1535"/>
                    </a:cxn>
                    <a:cxn ang="0">
                      <a:pos x="109060" y="69847"/>
                    </a:cxn>
                    <a:cxn ang="0">
                      <a:pos x="101691" y="71382"/>
                    </a:cxn>
                    <a:cxn ang="0">
                      <a:pos x="148853" y="768"/>
                    </a:cxn>
                    <a:cxn ang="0">
                      <a:pos x="61162" y="1535"/>
                    </a:cxn>
                    <a:cxn ang="0">
                      <a:pos x="101691" y="71382"/>
                    </a:cxn>
                    <a:cxn ang="0">
                      <a:pos x="212963" y="71382"/>
                    </a:cxn>
                    <a:cxn ang="0">
                      <a:pos x="250544" y="768"/>
                    </a:cxn>
                    <a:cxn ang="0">
                      <a:pos x="165801" y="2303"/>
                    </a:cxn>
                    <a:cxn ang="0">
                      <a:pos x="212963" y="71382"/>
                    </a:cxn>
                  </a:cxnLst>
                  <a:rect l="0" t="0" r="0" b="0"/>
                  <a:pathLst>
                    <a:path w="428" h="361">
                      <a:moveTo>
                        <a:pt x="224" y="352"/>
                      </a:moveTo>
                      <a:lnTo>
                        <a:pt x="417" y="105"/>
                      </a:lnTo>
                      <a:cubicBezTo>
                        <a:pt x="412" y="102"/>
                        <a:pt x="413" y="100"/>
                        <a:pt x="405" y="100"/>
                      </a:cubicBezTo>
                      <a:lnTo>
                        <a:pt x="288" y="101"/>
                      </a:lnTo>
                      <a:lnTo>
                        <a:pt x="224" y="352"/>
                      </a:lnTo>
                      <a:close/>
                      <a:moveTo>
                        <a:pt x="421" y="105"/>
                      </a:moveTo>
                      <a:cubicBezTo>
                        <a:pt x="428" y="97"/>
                        <a:pt x="414" y="113"/>
                        <a:pt x="421" y="105"/>
                      </a:cubicBezTo>
                      <a:close/>
                      <a:moveTo>
                        <a:pt x="7" y="103"/>
                      </a:moveTo>
                      <a:lnTo>
                        <a:pt x="199" y="348"/>
                      </a:lnTo>
                      <a:lnTo>
                        <a:pt x="137" y="100"/>
                      </a:lnTo>
                      <a:lnTo>
                        <a:pt x="23" y="101"/>
                      </a:lnTo>
                      <a:lnTo>
                        <a:pt x="7" y="103"/>
                      </a:lnTo>
                      <a:close/>
                      <a:moveTo>
                        <a:pt x="198" y="353"/>
                      </a:moveTo>
                      <a:cubicBezTo>
                        <a:pt x="205" y="361"/>
                        <a:pt x="191" y="345"/>
                        <a:pt x="198" y="353"/>
                      </a:cubicBezTo>
                      <a:close/>
                      <a:moveTo>
                        <a:pt x="212" y="354"/>
                      </a:moveTo>
                      <a:lnTo>
                        <a:pt x="278" y="101"/>
                      </a:lnTo>
                      <a:lnTo>
                        <a:pt x="275" y="105"/>
                      </a:lnTo>
                      <a:lnTo>
                        <a:pt x="147" y="101"/>
                      </a:lnTo>
                      <a:lnTo>
                        <a:pt x="212" y="354"/>
                      </a:lnTo>
                      <a:close/>
                      <a:moveTo>
                        <a:pt x="299" y="91"/>
                      </a:moveTo>
                      <a:lnTo>
                        <a:pt x="426" y="91"/>
                      </a:lnTo>
                      <a:lnTo>
                        <a:pt x="352" y="1"/>
                      </a:lnTo>
                      <a:lnTo>
                        <a:pt x="299" y="91"/>
                      </a:lnTo>
                      <a:close/>
                      <a:moveTo>
                        <a:pt x="0" y="89"/>
                      </a:moveTo>
                      <a:lnTo>
                        <a:pt x="125" y="91"/>
                      </a:lnTo>
                      <a:lnTo>
                        <a:pt x="74" y="0"/>
                      </a:lnTo>
                      <a:lnTo>
                        <a:pt x="0" y="89"/>
                      </a:lnTo>
                      <a:close/>
                      <a:moveTo>
                        <a:pt x="148" y="91"/>
                      </a:moveTo>
                      <a:lnTo>
                        <a:pt x="276" y="90"/>
                      </a:lnTo>
                      <a:lnTo>
                        <a:pt x="211" y="2"/>
                      </a:lnTo>
                      <a:lnTo>
                        <a:pt x="148" y="91"/>
                      </a:lnTo>
                      <a:close/>
                      <a:moveTo>
                        <a:pt x="138" y="93"/>
                      </a:moveTo>
                      <a:lnTo>
                        <a:pt x="202" y="1"/>
                      </a:lnTo>
                      <a:lnTo>
                        <a:pt x="83" y="2"/>
                      </a:lnTo>
                      <a:lnTo>
                        <a:pt x="138" y="93"/>
                      </a:lnTo>
                      <a:close/>
                      <a:moveTo>
                        <a:pt x="289" y="93"/>
                      </a:moveTo>
                      <a:lnTo>
                        <a:pt x="340" y="1"/>
                      </a:lnTo>
                      <a:lnTo>
                        <a:pt x="225" y="3"/>
                      </a:lnTo>
                      <a:lnTo>
                        <a:pt x="289" y="93"/>
                      </a:ln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cxnSp>
          <p:nvCxnSpPr>
            <p:cNvPr id="4" name="直接连接符 3">
              <a:extLst>
                <a:ext uri="{FF2B5EF4-FFF2-40B4-BE49-F238E27FC236}">
                  <a16:creationId xmlns="" xmlns:a16="http://schemas.microsoft.com/office/drawing/2014/main" id="{6FD08865-C378-4B20-8EA7-0F026FB4E179}"/>
                </a:ext>
              </a:extLst>
            </p:cNvPr>
            <p:cNvCxnSpPr/>
            <p:nvPr/>
          </p:nvCxnSpPr>
          <p:spPr>
            <a:xfrm>
              <a:off x="1762699" y="1002621"/>
              <a:ext cx="10429301" cy="0"/>
            </a:xfrm>
            <a:prstGeom prst="line">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
        <p:nvSpPr>
          <p:cNvPr id="3" name="TextBox 2"/>
          <p:cNvSpPr txBox="1"/>
          <p:nvPr/>
        </p:nvSpPr>
        <p:spPr>
          <a:xfrm>
            <a:off x="6659246" y="319757"/>
            <a:ext cx="733892" cy="307777"/>
          </a:xfrm>
          <a:prstGeom prst="rect">
            <a:avLst/>
          </a:prstGeom>
          <a:noFill/>
        </p:spPr>
        <p:txBody>
          <a:bodyPr wrap="square" rtlCol="0">
            <a:spAutoFit/>
          </a:bodyPr>
          <a:lstStyle/>
          <a:p>
            <a:r>
              <a:rPr lang="zh-CN" altLang="en-US" sz="1400" b="1" dirty="0" smtClean="0"/>
              <a:t>智能</a:t>
            </a:r>
            <a:endParaRPr lang="zh-CN" altLang="en-US" sz="1400" b="1" dirty="0"/>
          </a:p>
        </p:txBody>
      </p:sp>
      <p:sp>
        <p:nvSpPr>
          <p:cNvPr id="35" name="TextBox 34"/>
          <p:cNvSpPr txBox="1"/>
          <p:nvPr/>
        </p:nvSpPr>
        <p:spPr>
          <a:xfrm>
            <a:off x="7545538" y="319757"/>
            <a:ext cx="733892" cy="307777"/>
          </a:xfrm>
          <a:prstGeom prst="rect">
            <a:avLst/>
          </a:prstGeom>
          <a:noFill/>
        </p:spPr>
        <p:txBody>
          <a:bodyPr wrap="square" rtlCol="0">
            <a:spAutoFit/>
          </a:bodyPr>
          <a:lstStyle/>
          <a:p>
            <a:r>
              <a:rPr lang="zh-CN" altLang="en-US" sz="1400" b="1" dirty="0"/>
              <a:t>高效</a:t>
            </a:r>
          </a:p>
        </p:txBody>
      </p:sp>
      <p:sp>
        <p:nvSpPr>
          <p:cNvPr id="36" name="TextBox 35"/>
          <p:cNvSpPr txBox="1"/>
          <p:nvPr/>
        </p:nvSpPr>
        <p:spPr>
          <a:xfrm>
            <a:off x="8414842" y="329733"/>
            <a:ext cx="733892" cy="307777"/>
          </a:xfrm>
          <a:prstGeom prst="rect">
            <a:avLst/>
          </a:prstGeom>
          <a:noFill/>
        </p:spPr>
        <p:txBody>
          <a:bodyPr wrap="square" rtlCol="0">
            <a:spAutoFit/>
          </a:bodyPr>
          <a:lstStyle/>
          <a:p>
            <a:r>
              <a:rPr lang="zh-CN" altLang="en-US" sz="1400" b="1" dirty="0" smtClean="0"/>
              <a:t>成本</a:t>
            </a:r>
            <a:endParaRPr lang="zh-CN" altLang="en-US" sz="1400" b="1" dirty="0"/>
          </a:p>
        </p:txBody>
      </p:sp>
      <p:sp>
        <p:nvSpPr>
          <p:cNvPr id="6" name="矩形 5"/>
          <p:cNvSpPr/>
          <p:nvPr/>
        </p:nvSpPr>
        <p:spPr>
          <a:xfrm>
            <a:off x="1257300" y="139096"/>
            <a:ext cx="3451586" cy="461665"/>
          </a:xfrm>
          <a:prstGeom prst="rect">
            <a:avLst/>
          </a:prstGeom>
        </p:spPr>
        <p:txBody>
          <a:bodyPr wrap="none">
            <a:spAutoFit/>
          </a:bodyPr>
          <a:lstStyle/>
          <a:p>
            <a:r>
              <a:rPr lang="zh-CN" altLang="en-US" sz="2400" dirty="0" smtClean="0"/>
              <a:t>五</a:t>
            </a:r>
            <a:r>
              <a:rPr lang="zh-CN" altLang="zh-CN" sz="2400" dirty="0" smtClean="0"/>
              <a:t>、</a:t>
            </a:r>
            <a:r>
              <a:rPr lang="en-US" altLang="zh-CN" sz="2400" dirty="0"/>
              <a:t>BDS</a:t>
            </a:r>
            <a:r>
              <a:rPr lang="zh-CN" altLang="zh-CN" sz="2400" dirty="0"/>
              <a:t>的应用与产业化</a:t>
            </a:r>
          </a:p>
        </p:txBody>
      </p:sp>
      <p:sp>
        <p:nvSpPr>
          <p:cNvPr id="7" name="矩形 6"/>
          <p:cNvSpPr/>
          <p:nvPr/>
        </p:nvSpPr>
        <p:spPr>
          <a:xfrm>
            <a:off x="4356464" y="1851670"/>
            <a:ext cx="4572000" cy="1938992"/>
          </a:xfrm>
          <a:prstGeom prst="rect">
            <a:avLst/>
          </a:prstGeom>
        </p:spPr>
        <p:txBody>
          <a:bodyPr>
            <a:spAutoFit/>
          </a:bodyPr>
          <a:lstStyle/>
          <a:p>
            <a:pPr>
              <a:lnSpc>
                <a:spcPct val="150000"/>
              </a:lnSpc>
            </a:pPr>
            <a:r>
              <a:rPr lang="en-US" altLang="zh-CN" sz="2000" dirty="0"/>
              <a:t>6.</a:t>
            </a:r>
            <a:r>
              <a:rPr lang="zh-CN" altLang="zh-CN" sz="2000" dirty="0"/>
              <a:t>电力调度方面</a:t>
            </a:r>
          </a:p>
          <a:p>
            <a:pPr>
              <a:lnSpc>
                <a:spcPct val="150000"/>
              </a:lnSpc>
            </a:pPr>
            <a:r>
              <a:rPr lang="zh-CN" altLang="zh-CN" sz="2000" dirty="0"/>
              <a:t>开展基于北斗的电力时间同步应用，为在电力事故分析、电力预警系统、保护系统等高精度时间应用创造了条件。</a:t>
            </a:r>
          </a:p>
        </p:txBody>
      </p:sp>
      <p:pic>
        <p:nvPicPr>
          <p:cNvPr id="28674" name="Picture 2" descr="https://t7.baidu.com/it/u=1504152968,1404820827&amp;fm=193"/>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b="4586"/>
          <a:stretch/>
        </p:blipFill>
        <p:spPr bwMode="auto">
          <a:xfrm>
            <a:off x="233022" y="1597030"/>
            <a:ext cx="3848894" cy="244827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59965834"/>
      </p:ext>
    </p:extLst>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 xmlns:a16="http://schemas.microsoft.com/office/drawing/2014/main" id="{1495F301-5D58-44A0-870C-E58C0EABD36A}"/>
              </a:ext>
            </a:extLst>
          </p:cNvPr>
          <p:cNvGrpSpPr/>
          <p:nvPr/>
        </p:nvGrpSpPr>
        <p:grpSpPr>
          <a:xfrm>
            <a:off x="-10552" y="-10550"/>
            <a:ext cx="9154552" cy="762516"/>
            <a:chOff x="-14069" y="-14067"/>
            <a:chExt cx="12206069" cy="1016688"/>
          </a:xfrm>
        </p:grpSpPr>
        <p:grpSp>
          <p:nvGrpSpPr>
            <p:cNvPr id="16" name="组合 15"/>
            <p:cNvGrpSpPr/>
            <p:nvPr/>
          </p:nvGrpSpPr>
          <p:grpSpPr>
            <a:xfrm>
              <a:off x="-14069" y="-14067"/>
              <a:ext cx="1690469" cy="1016688"/>
              <a:chOff x="-14069" y="-14068"/>
              <a:chExt cx="8860302" cy="6886134"/>
            </a:xfrm>
          </p:grpSpPr>
          <p:sp>
            <p:nvSpPr>
              <p:cNvPr id="17" name="直角三角形 16"/>
              <p:cNvSpPr/>
              <p:nvPr/>
            </p:nvSpPr>
            <p:spPr>
              <a:xfrm rot="5400000">
                <a:off x="-1740877" y="1740877"/>
                <a:ext cx="6858000" cy="3376246"/>
              </a:xfrm>
              <a:prstGeom prst="r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任意多边形 17"/>
              <p:cNvSpPr/>
              <p:nvPr/>
            </p:nvSpPr>
            <p:spPr>
              <a:xfrm>
                <a:off x="-14069" y="-2"/>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FDB4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2712719" y="-14068"/>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E635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 name="组合 1">
              <a:extLst>
                <a:ext uri="{FF2B5EF4-FFF2-40B4-BE49-F238E27FC236}">
                  <a16:creationId xmlns="" xmlns:a16="http://schemas.microsoft.com/office/drawing/2014/main" id="{F16F4591-60E9-4C9B-AF90-257FD1CF5AAD}"/>
                </a:ext>
              </a:extLst>
            </p:cNvPr>
            <p:cNvGrpSpPr/>
            <p:nvPr/>
          </p:nvGrpSpPr>
          <p:grpSpPr>
            <a:xfrm>
              <a:off x="8510887" y="453634"/>
              <a:ext cx="2671958" cy="382389"/>
              <a:chOff x="8519749" y="577955"/>
              <a:chExt cx="2671958" cy="382389"/>
            </a:xfrm>
          </p:grpSpPr>
          <p:grpSp>
            <p:nvGrpSpPr>
              <p:cNvPr id="22" name="组合 21">
                <a:extLst>
                  <a:ext uri="{FF2B5EF4-FFF2-40B4-BE49-F238E27FC236}">
                    <a16:creationId xmlns="" xmlns:a16="http://schemas.microsoft.com/office/drawing/2014/main" id="{3572C76C-95D1-4FF5-BB80-B735C985DE2B}"/>
                  </a:ext>
                </a:extLst>
              </p:cNvPr>
              <p:cNvGrpSpPr/>
              <p:nvPr/>
            </p:nvGrpSpPr>
            <p:grpSpPr>
              <a:xfrm>
                <a:off x="8519749" y="577955"/>
                <a:ext cx="368108" cy="382389"/>
                <a:chOff x="8181567" y="391614"/>
                <a:chExt cx="420096" cy="437973"/>
              </a:xfrm>
            </p:grpSpPr>
            <p:sp>
              <p:nvSpPr>
                <p:cNvPr id="23" name="Oval 11">
                  <a:extLst>
                    <a:ext uri="{FF2B5EF4-FFF2-40B4-BE49-F238E27FC236}">
                      <a16:creationId xmlns="" xmlns:a16="http://schemas.microsoft.com/office/drawing/2014/main" id="{B2E6A8A3-322E-4A52-8E71-C45B316F5C18}"/>
                    </a:ext>
                  </a:extLst>
                </p:cNvPr>
                <p:cNvSpPr/>
                <p:nvPr/>
              </p:nvSpPr>
              <p:spPr>
                <a:xfrm>
                  <a:off x="8181567" y="391614"/>
                  <a:ext cx="420096" cy="437973"/>
                </a:xfrm>
                <a:prstGeom prst="ellipse">
                  <a:avLst/>
                </a:prstGeom>
                <a:solidFill>
                  <a:srgbClr val="E6353F"/>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24" name="Freeform 14">
                  <a:extLst>
                    <a:ext uri="{FF2B5EF4-FFF2-40B4-BE49-F238E27FC236}">
                      <a16:creationId xmlns="" xmlns:a16="http://schemas.microsoft.com/office/drawing/2014/main" id="{205D0928-C677-4B0B-ABE9-E66BCB8A8319}"/>
                    </a:ext>
                  </a:extLst>
                </p:cNvPr>
                <p:cNvSpPr>
                  <a:spLocks noEditPoints="1"/>
                </p:cNvSpPr>
                <p:nvPr/>
              </p:nvSpPr>
              <p:spPr>
                <a:xfrm>
                  <a:off x="8254350" y="468227"/>
                  <a:ext cx="321776" cy="268147"/>
                </a:xfrm>
                <a:custGeom>
                  <a:avLst/>
                  <a:gdLst/>
                  <a:ahLst/>
                  <a:cxnLst>
                    <a:cxn ang="0">
                      <a:pos x="248143" y="256622"/>
                    </a:cxn>
                    <a:cxn ang="0">
                      <a:pos x="0" y="256622"/>
                    </a:cxn>
                    <a:cxn ang="0">
                      <a:pos x="128858" y="99115"/>
                    </a:cxn>
                    <a:cxn ang="0">
                      <a:pos x="123703" y="94505"/>
                    </a:cxn>
                    <a:cxn ang="0">
                      <a:pos x="234889" y="110639"/>
                    </a:cxn>
                    <a:cxn ang="0">
                      <a:pos x="13254" y="90663"/>
                    </a:cxn>
                    <a:cxn ang="0">
                      <a:pos x="88360" y="194387"/>
                    </a:cxn>
                    <a:cxn ang="0">
                      <a:pos x="41971" y="163654"/>
                    </a:cxn>
                    <a:cxn ang="0">
                      <a:pos x="41971" y="173642"/>
                    </a:cxn>
                    <a:cxn ang="0">
                      <a:pos x="134012" y="142909"/>
                    </a:cxn>
                    <a:cxn ang="0">
                      <a:pos x="41971" y="142909"/>
                    </a:cxn>
                    <a:cxn ang="0">
                      <a:pos x="134012" y="133689"/>
                    </a:cxn>
                    <a:cxn ang="0">
                      <a:pos x="237834" y="112176"/>
                    </a:cxn>
                    <a:cxn ang="0">
                      <a:pos x="237834" y="112176"/>
                    </a:cxn>
                    <a:cxn ang="0">
                      <a:pos x="238571" y="16903"/>
                    </a:cxn>
                    <a:cxn ang="0">
                      <a:pos x="145793" y="60698"/>
                    </a:cxn>
                    <a:cxn ang="0">
                      <a:pos x="251825" y="66845"/>
                    </a:cxn>
                    <a:cxn ang="0">
                      <a:pos x="161256" y="46100"/>
                    </a:cxn>
                    <a:cxn ang="0">
                      <a:pos x="254770" y="116786"/>
                    </a:cxn>
                    <a:cxn ang="0">
                      <a:pos x="291586" y="69918"/>
                    </a:cxn>
                    <a:cxn ang="0">
                      <a:pos x="301159" y="80675"/>
                    </a:cxn>
                    <a:cxn ang="0">
                      <a:pos x="296004" y="68381"/>
                    </a:cxn>
                    <a:cxn ang="0">
                      <a:pos x="293795" y="131384"/>
                    </a:cxn>
                    <a:cxn ang="0">
                      <a:pos x="293059" y="143678"/>
                    </a:cxn>
                    <a:cxn ang="0">
                      <a:pos x="303368" y="143678"/>
                    </a:cxn>
                    <a:cxn ang="0">
                      <a:pos x="302631" y="131384"/>
                    </a:cxn>
                    <a:cxn ang="0">
                      <a:pos x="301159" y="102956"/>
                    </a:cxn>
                    <a:cxn ang="0">
                      <a:pos x="148002" y="144446"/>
                    </a:cxn>
                    <a:cxn ang="0">
                      <a:pos x="161992" y="201302"/>
                    </a:cxn>
                    <a:cxn ang="0">
                      <a:pos x="167883" y="196692"/>
                    </a:cxn>
                    <a:cxn ang="0">
                      <a:pos x="170092" y="189777"/>
                    </a:cxn>
                    <a:cxn ang="0">
                      <a:pos x="176719" y="194387"/>
                    </a:cxn>
                    <a:cxn ang="0">
                      <a:pos x="181137" y="205144"/>
                    </a:cxn>
                    <a:cxn ang="0">
                      <a:pos x="187028" y="209754"/>
                    </a:cxn>
                    <a:cxn ang="0">
                      <a:pos x="196600" y="208217"/>
                    </a:cxn>
                    <a:cxn ang="0">
                      <a:pos x="195127" y="202839"/>
                    </a:cxn>
                    <a:cxn ang="0">
                      <a:pos x="189973" y="192082"/>
                    </a:cxn>
                    <a:cxn ang="0">
                      <a:pos x="183346" y="187472"/>
                    </a:cxn>
                    <a:cxn ang="0">
                      <a:pos x="199545" y="178252"/>
                    </a:cxn>
                    <a:cxn ang="0">
                      <a:pos x="192918" y="175947"/>
                    </a:cxn>
                    <a:cxn ang="0">
                      <a:pos x="188500" y="169801"/>
                    </a:cxn>
                    <a:cxn ang="0">
                      <a:pos x="181873" y="168264"/>
                    </a:cxn>
                    <a:cxn ang="0">
                      <a:pos x="177455" y="162118"/>
                    </a:cxn>
                    <a:cxn ang="0">
                      <a:pos x="170828" y="159813"/>
                    </a:cxn>
                    <a:cxn ang="0">
                      <a:pos x="166410" y="154434"/>
                    </a:cxn>
                    <a:cxn ang="0">
                      <a:pos x="159047" y="152129"/>
                    </a:cxn>
                    <a:cxn ang="0">
                      <a:pos x="154629" y="145983"/>
                    </a:cxn>
                    <a:cxn ang="0">
                      <a:pos x="29453" y="108334"/>
                    </a:cxn>
                    <a:cxn ang="0">
                      <a:pos x="29453" y="224352"/>
                    </a:cxn>
                  </a:cxnLst>
                  <a:rect l="0" t="0" r="0" b="0"/>
                  <a:pathLst>
                    <a:path w="437" h="349">
                      <a:moveTo>
                        <a:pt x="0" y="322"/>
                      </a:moveTo>
                      <a:lnTo>
                        <a:pt x="337" y="322"/>
                      </a:lnTo>
                      <a:lnTo>
                        <a:pt x="337" y="334"/>
                      </a:lnTo>
                      <a:cubicBezTo>
                        <a:pt x="337" y="342"/>
                        <a:pt x="331" y="349"/>
                        <a:pt x="323" y="349"/>
                      </a:cubicBezTo>
                      <a:lnTo>
                        <a:pt x="14" y="349"/>
                      </a:lnTo>
                      <a:cubicBezTo>
                        <a:pt x="6" y="349"/>
                        <a:pt x="0" y="342"/>
                        <a:pt x="0" y="334"/>
                      </a:cubicBezTo>
                      <a:lnTo>
                        <a:pt x="0" y="322"/>
                      </a:lnTo>
                      <a:close/>
                      <a:moveTo>
                        <a:pt x="168" y="123"/>
                      </a:moveTo>
                      <a:cubicBezTo>
                        <a:pt x="172" y="123"/>
                        <a:pt x="175" y="126"/>
                        <a:pt x="175" y="129"/>
                      </a:cubicBezTo>
                      <a:cubicBezTo>
                        <a:pt x="175" y="133"/>
                        <a:pt x="172" y="135"/>
                        <a:pt x="168" y="135"/>
                      </a:cubicBezTo>
                      <a:cubicBezTo>
                        <a:pt x="165" y="135"/>
                        <a:pt x="162" y="133"/>
                        <a:pt x="162" y="129"/>
                      </a:cubicBezTo>
                      <a:cubicBezTo>
                        <a:pt x="162" y="126"/>
                        <a:pt x="165" y="123"/>
                        <a:pt x="168" y="123"/>
                      </a:cubicBezTo>
                      <a:close/>
                      <a:moveTo>
                        <a:pt x="18" y="118"/>
                      </a:moveTo>
                      <a:lnTo>
                        <a:pt x="208" y="118"/>
                      </a:lnTo>
                      <a:cubicBezTo>
                        <a:pt x="246" y="120"/>
                        <a:pt x="283" y="128"/>
                        <a:pt x="319" y="144"/>
                      </a:cubicBezTo>
                      <a:lnTo>
                        <a:pt x="319" y="315"/>
                      </a:lnTo>
                      <a:lnTo>
                        <a:pt x="18" y="315"/>
                      </a:lnTo>
                      <a:lnTo>
                        <a:pt x="18" y="118"/>
                      </a:lnTo>
                      <a:close/>
                      <a:moveTo>
                        <a:pt x="57" y="239"/>
                      </a:moveTo>
                      <a:lnTo>
                        <a:pt x="120" y="239"/>
                      </a:lnTo>
                      <a:lnTo>
                        <a:pt x="120" y="253"/>
                      </a:lnTo>
                      <a:lnTo>
                        <a:pt x="57" y="253"/>
                      </a:lnTo>
                      <a:lnTo>
                        <a:pt x="57" y="239"/>
                      </a:lnTo>
                      <a:close/>
                      <a:moveTo>
                        <a:pt x="57" y="213"/>
                      </a:moveTo>
                      <a:lnTo>
                        <a:pt x="182" y="213"/>
                      </a:lnTo>
                      <a:lnTo>
                        <a:pt x="182" y="226"/>
                      </a:lnTo>
                      <a:lnTo>
                        <a:pt x="57" y="226"/>
                      </a:lnTo>
                      <a:lnTo>
                        <a:pt x="57" y="213"/>
                      </a:lnTo>
                      <a:close/>
                      <a:moveTo>
                        <a:pt x="57" y="186"/>
                      </a:moveTo>
                      <a:lnTo>
                        <a:pt x="182" y="186"/>
                      </a:lnTo>
                      <a:lnTo>
                        <a:pt x="182" y="200"/>
                      </a:lnTo>
                      <a:lnTo>
                        <a:pt x="57" y="200"/>
                      </a:lnTo>
                      <a:lnTo>
                        <a:pt x="57" y="186"/>
                      </a:lnTo>
                      <a:close/>
                      <a:moveTo>
                        <a:pt x="57" y="160"/>
                      </a:moveTo>
                      <a:lnTo>
                        <a:pt x="182" y="160"/>
                      </a:lnTo>
                      <a:lnTo>
                        <a:pt x="182" y="174"/>
                      </a:lnTo>
                      <a:lnTo>
                        <a:pt x="57" y="174"/>
                      </a:lnTo>
                      <a:lnTo>
                        <a:pt x="57" y="160"/>
                      </a:lnTo>
                      <a:close/>
                      <a:moveTo>
                        <a:pt x="323" y="146"/>
                      </a:moveTo>
                      <a:cubicBezTo>
                        <a:pt x="328" y="148"/>
                        <a:pt x="339" y="154"/>
                        <a:pt x="342" y="156"/>
                      </a:cubicBezTo>
                      <a:cubicBezTo>
                        <a:pt x="350" y="161"/>
                        <a:pt x="330" y="164"/>
                        <a:pt x="323" y="165"/>
                      </a:cubicBezTo>
                      <a:lnTo>
                        <a:pt x="323" y="146"/>
                      </a:lnTo>
                      <a:close/>
                      <a:moveTo>
                        <a:pt x="396" y="91"/>
                      </a:moveTo>
                      <a:cubicBezTo>
                        <a:pt x="377" y="71"/>
                        <a:pt x="359" y="50"/>
                        <a:pt x="341" y="30"/>
                      </a:cubicBezTo>
                      <a:cubicBezTo>
                        <a:pt x="335" y="23"/>
                        <a:pt x="332" y="23"/>
                        <a:pt x="324" y="22"/>
                      </a:cubicBezTo>
                      <a:lnTo>
                        <a:pt x="133" y="1"/>
                      </a:lnTo>
                      <a:cubicBezTo>
                        <a:pt x="129" y="0"/>
                        <a:pt x="128" y="3"/>
                        <a:pt x="130" y="6"/>
                      </a:cubicBezTo>
                      <a:lnTo>
                        <a:pt x="198" y="79"/>
                      </a:lnTo>
                      <a:cubicBezTo>
                        <a:pt x="209" y="57"/>
                        <a:pt x="217" y="46"/>
                        <a:pt x="251" y="50"/>
                      </a:cubicBezTo>
                      <a:cubicBezTo>
                        <a:pt x="275" y="53"/>
                        <a:pt x="292" y="58"/>
                        <a:pt x="314" y="66"/>
                      </a:cubicBezTo>
                      <a:cubicBezTo>
                        <a:pt x="328" y="72"/>
                        <a:pt x="335" y="76"/>
                        <a:pt x="342" y="87"/>
                      </a:cubicBezTo>
                      <a:cubicBezTo>
                        <a:pt x="336" y="80"/>
                        <a:pt x="327" y="75"/>
                        <a:pt x="317" y="71"/>
                      </a:cubicBezTo>
                      <a:cubicBezTo>
                        <a:pt x="297" y="63"/>
                        <a:pt x="275" y="58"/>
                        <a:pt x="253" y="55"/>
                      </a:cubicBezTo>
                      <a:cubicBezTo>
                        <a:pt x="240" y="54"/>
                        <a:pt x="227" y="54"/>
                        <a:pt x="219" y="60"/>
                      </a:cubicBezTo>
                      <a:cubicBezTo>
                        <a:pt x="211" y="66"/>
                        <a:pt x="199" y="93"/>
                        <a:pt x="194" y="103"/>
                      </a:cubicBezTo>
                      <a:cubicBezTo>
                        <a:pt x="191" y="110"/>
                        <a:pt x="195" y="112"/>
                        <a:pt x="200" y="112"/>
                      </a:cubicBezTo>
                      <a:cubicBezTo>
                        <a:pt x="251" y="115"/>
                        <a:pt x="301" y="128"/>
                        <a:pt x="346" y="152"/>
                      </a:cubicBezTo>
                      <a:lnTo>
                        <a:pt x="347" y="126"/>
                      </a:lnTo>
                      <a:cubicBezTo>
                        <a:pt x="363" y="128"/>
                        <a:pt x="379" y="130"/>
                        <a:pt x="396" y="133"/>
                      </a:cubicBezTo>
                      <a:lnTo>
                        <a:pt x="396" y="91"/>
                      </a:lnTo>
                      <a:close/>
                      <a:moveTo>
                        <a:pt x="433" y="138"/>
                      </a:moveTo>
                      <a:cubicBezTo>
                        <a:pt x="435" y="138"/>
                        <a:pt x="437" y="135"/>
                        <a:pt x="435" y="133"/>
                      </a:cubicBezTo>
                      <a:cubicBezTo>
                        <a:pt x="426" y="124"/>
                        <a:pt x="417" y="114"/>
                        <a:pt x="409" y="105"/>
                      </a:cubicBezTo>
                      <a:lnTo>
                        <a:pt x="409" y="93"/>
                      </a:lnTo>
                      <a:cubicBezTo>
                        <a:pt x="409" y="91"/>
                        <a:pt x="407" y="90"/>
                        <a:pt x="405" y="90"/>
                      </a:cubicBezTo>
                      <a:lnTo>
                        <a:pt x="402" y="89"/>
                      </a:lnTo>
                      <a:lnTo>
                        <a:pt x="402" y="163"/>
                      </a:lnTo>
                      <a:cubicBezTo>
                        <a:pt x="400" y="163"/>
                        <a:pt x="400" y="164"/>
                        <a:pt x="400" y="165"/>
                      </a:cubicBezTo>
                      <a:lnTo>
                        <a:pt x="399" y="171"/>
                      </a:lnTo>
                      <a:cubicBezTo>
                        <a:pt x="399" y="173"/>
                        <a:pt x="400" y="174"/>
                        <a:pt x="400" y="176"/>
                      </a:cubicBezTo>
                      <a:lnTo>
                        <a:pt x="400" y="182"/>
                      </a:lnTo>
                      <a:cubicBezTo>
                        <a:pt x="400" y="184"/>
                        <a:pt x="399" y="185"/>
                        <a:pt x="398" y="187"/>
                      </a:cubicBezTo>
                      <a:lnTo>
                        <a:pt x="393" y="231"/>
                      </a:lnTo>
                      <a:cubicBezTo>
                        <a:pt x="396" y="236"/>
                        <a:pt x="414" y="236"/>
                        <a:pt x="417" y="231"/>
                      </a:cubicBezTo>
                      <a:lnTo>
                        <a:pt x="412" y="187"/>
                      </a:lnTo>
                      <a:cubicBezTo>
                        <a:pt x="412" y="185"/>
                        <a:pt x="411" y="184"/>
                        <a:pt x="411" y="182"/>
                      </a:cubicBezTo>
                      <a:lnTo>
                        <a:pt x="410" y="176"/>
                      </a:lnTo>
                      <a:cubicBezTo>
                        <a:pt x="410" y="174"/>
                        <a:pt x="412" y="174"/>
                        <a:pt x="411" y="171"/>
                      </a:cubicBezTo>
                      <a:lnTo>
                        <a:pt x="411" y="165"/>
                      </a:lnTo>
                      <a:cubicBezTo>
                        <a:pt x="411" y="164"/>
                        <a:pt x="410" y="163"/>
                        <a:pt x="409" y="163"/>
                      </a:cubicBezTo>
                      <a:lnTo>
                        <a:pt x="409" y="134"/>
                      </a:lnTo>
                      <a:cubicBezTo>
                        <a:pt x="417" y="135"/>
                        <a:pt x="425" y="137"/>
                        <a:pt x="433" y="138"/>
                      </a:cubicBezTo>
                      <a:close/>
                      <a:moveTo>
                        <a:pt x="206" y="187"/>
                      </a:moveTo>
                      <a:lnTo>
                        <a:pt x="201" y="188"/>
                      </a:lnTo>
                      <a:lnTo>
                        <a:pt x="217" y="267"/>
                      </a:lnTo>
                      <a:lnTo>
                        <a:pt x="221" y="266"/>
                      </a:lnTo>
                      <a:lnTo>
                        <a:pt x="220" y="262"/>
                      </a:lnTo>
                      <a:lnTo>
                        <a:pt x="224" y="261"/>
                      </a:lnTo>
                      <a:lnTo>
                        <a:pt x="224" y="257"/>
                      </a:lnTo>
                      <a:lnTo>
                        <a:pt x="228" y="256"/>
                      </a:lnTo>
                      <a:lnTo>
                        <a:pt x="227" y="252"/>
                      </a:lnTo>
                      <a:lnTo>
                        <a:pt x="231" y="251"/>
                      </a:lnTo>
                      <a:lnTo>
                        <a:pt x="231" y="247"/>
                      </a:lnTo>
                      <a:lnTo>
                        <a:pt x="235" y="246"/>
                      </a:lnTo>
                      <a:lnTo>
                        <a:pt x="236" y="253"/>
                      </a:lnTo>
                      <a:lnTo>
                        <a:pt x="240" y="253"/>
                      </a:lnTo>
                      <a:lnTo>
                        <a:pt x="241" y="260"/>
                      </a:lnTo>
                      <a:lnTo>
                        <a:pt x="245" y="260"/>
                      </a:lnTo>
                      <a:lnTo>
                        <a:pt x="246" y="267"/>
                      </a:lnTo>
                      <a:lnTo>
                        <a:pt x="250" y="266"/>
                      </a:lnTo>
                      <a:lnTo>
                        <a:pt x="251" y="274"/>
                      </a:lnTo>
                      <a:lnTo>
                        <a:pt x="254" y="273"/>
                      </a:lnTo>
                      <a:lnTo>
                        <a:pt x="255" y="277"/>
                      </a:lnTo>
                      <a:lnTo>
                        <a:pt x="267" y="275"/>
                      </a:lnTo>
                      <a:lnTo>
                        <a:pt x="267" y="271"/>
                      </a:lnTo>
                      <a:lnTo>
                        <a:pt x="270" y="271"/>
                      </a:lnTo>
                      <a:lnTo>
                        <a:pt x="268" y="263"/>
                      </a:lnTo>
                      <a:lnTo>
                        <a:pt x="265" y="264"/>
                      </a:lnTo>
                      <a:lnTo>
                        <a:pt x="263" y="257"/>
                      </a:lnTo>
                      <a:lnTo>
                        <a:pt x="259" y="257"/>
                      </a:lnTo>
                      <a:lnTo>
                        <a:pt x="258" y="250"/>
                      </a:lnTo>
                      <a:lnTo>
                        <a:pt x="254" y="251"/>
                      </a:lnTo>
                      <a:lnTo>
                        <a:pt x="253" y="243"/>
                      </a:lnTo>
                      <a:lnTo>
                        <a:pt x="249" y="244"/>
                      </a:lnTo>
                      <a:lnTo>
                        <a:pt x="248" y="240"/>
                      </a:lnTo>
                      <a:lnTo>
                        <a:pt x="272" y="235"/>
                      </a:lnTo>
                      <a:lnTo>
                        <a:pt x="271" y="232"/>
                      </a:lnTo>
                      <a:lnTo>
                        <a:pt x="267" y="233"/>
                      </a:lnTo>
                      <a:lnTo>
                        <a:pt x="267" y="228"/>
                      </a:lnTo>
                      <a:lnTo>
                        <a:pt x="262" y="229"/>
                      </a:lnTo>
                      <a:lnTo>
                        <a:pt x="262" y="225"/>
                      </a:lnTo>
                      <a:lnTo>
                        <a:pt x="257" y="226"/>
                      </a:lnTo>
                      <a:lnTo>
                        <a:pt x="256" y="221"/>
                      </a:lnTo>
                      <a:lnTo>
                        <a:pt x="252" y="222"/>
                      </a:lnTo>
                      <a:lnTo>
                        <a:pt x="251" y="218"/>
                      </a:lnTo>
                      <a:lnTo>
                        <a:pt x="247" y="219"/>
                      </a:lnTo>
                      <a:lnTo>
                        <a:pt x="246" y="215"/>
                      </a:lnTo>
                      <a:lnTo>
                        <a:pt x="242" y="215"/>
                      </a:lnTo>
                      <a:lnTo>
                        <a:pt x="241" y="211"/>
                      </a:lnTo>
                      <a:lnTo>
                        <a:pt x="237" y="212"/>
                      </a:lnTo>
                      <a:lnTo>
                        <a:pt x="236" y="208"/>
                      </a:lnTo>
                      <a:lnTo>
                        <a:pt x="232" y="208"/>
                      </a:lnTo>
                      <a:lnTo>
                        <a:pt x="231" y="204"/>
                      </a:lnTo>
                      <a:lnTo>
                        <a:pt x="227" y="205"/>
                      </a:lnTo>
                      <a:lnTo>
                        <a:pt x="226" y="201"/>
                      </a:lnTo>
                      <a:lnTo>
                        <a:pt x="221" y="202"/>
                      </a:lnTo>
                      <a:lnTo>
                        <a:pt x="221" y="197"/>
                      </a:lnTo>
                      <a:lnTo>
                        <a:pt x="216" y="198"/>
                      </a:lnTo>
                      <a:lnTo>
                        <a:pt x="215" y="194"/>
                      </a:lnTo>
                      <a:lnTo>
                        <a:pt x="211" y="195"/>
                      </a:lnTo>
                      <a:lnTo>
                        <a:pt x="210" y="190"/>
                      </a:lnTo>
                      <a:lnTo>
                        <a:pt x="207" y="191"/>
                      </a:lnTo>
                      <a:lnTo>
                        <a:pt x="206" y="187"/>
                      </a:lnTo>
                      <a:close/>
                      <a:moveTo>
                        <a:pt x="40" y="141"/>
                      </a:moveTo>
                      <a:lnTo>
                        <a:pt x="297" y="141"/>
                      </a:lnTo>
                      <a:lnTo>
                        <a:pt x="297" y="292"/>
                      </a:lnTo>
                      <a:lnTo>
                        <a:pt x="40" y="292"/>
                      </a:lnTo>
                      <a:lnTo>
                        <a:pt x="40" y="141"/>
                      </a:ln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nvGrpSpPr>
              <p:cNvPr id="25" name="组合 24">
                <a:extLst>
                  <a:ext uri="{FF2B5EF4-FFF2-40B4-BE49-F238E27FC236}">
                    <a16:creationId xmlns="" xmlns:a16="http://schemas.microsoft.com/office/drawing/2014/main" id="{EDE772D3-C617-4E93-B7A3-A606D04292F8}"/>
                  </a:ext>
                </a:extLst>
              </p:cNvPr>
              <p:cNvGrpSpPr/>
              <p:nvPr/>
            </p:nvGrpSpPr>
            <p:grpSpPr>
              <a:xfrm>
                <a:off x="10823599" y="577955"/>
                <a:ext cx="368108" cy="382389"/>
                <a:chOff x="10486350" y="391614"/>
                <a:chExt cx="421373" cy="437973"/>
              </a:xfrm>
            </p:grpSpPr>
            <p:sp>
              <p:nvSpPr>
                <p:cNvPr id="26" name="Oval 13">
                  <a:extLst>
                    <a:ext uri="{FF2B5EF4-FFF2-40B4-BE49-F238E27FC236}">
                      <a16:creationId xmlns="" xmlns:a16="http://schemas.microsoft.com/office/drawing/2014/main" id="{2F189F4C-BA54-45A4-9862-7045F21F7A3B}"/>
                    </a:ext>
                  </a:extLst>
                </p:cNvPr>
                <p:cNvSpPr/>
                <p:nvPr/>
              </p:nvSpPr>
              <p:spPr>
                <a:xfrm>
                  <a:off x="10486350" y="391614"/>
                  <a:ext cx="421373" cy="437973"/>
                </a:xfrm>
                <a:prstGeom prst="ellipse">
                  <a:avLst/>
                </a:prstGeom>
                <a:solidFill>
                  <a:srgbClr val="858585"/>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27" name="Freeform 15">
                  <a:extLst>
                    <a:ext uri="{FF2B5EF4-FFF2-40B4-BE49-F238E27FC236}">
                      <a16:creationId xmlns="" xmlns:a16="http://schemas.microsoft.com/office/drawing/2014/main" id="{17E2950D-1240-486B-84EF-65DB9100A6D5}"/>
                    </a:ext>
                  </a:extLst>
                </p:cNvPr>
                <p:cNvSpPr>
                  <a:spLocks noEditPoints="1"/>
                </p:cNvSpPr>
                <p:nvPr/>
              </p:nvSpPr>
              <p:spPr>
                <a:xfrm>
                  <a:off x="10532318" y="455458"/>
                  <a:ext cx="334545" cy="293685"/>
                </a:xfrm>
                <a:custGeom>
                  <a:avLst/>
                  <a:gdLst/>
                  <a:ahLst/>
                  <a:cxnLst>
                    <a:cxn ang="0">
                      <a:pos x="234329" y="182499"/>
                    </a:cxn>
                    <a:cxn ang="0">
                      <a:pos x="184958" y="182499"/>
                    </a:cxn>
                    <a:cxn ang="0">
                      <a:pos x="184958" y="233874"/>
                    </a:cxn>
                    <a:cxn ang="0">
                      <a:pos x="148850" y="233874"/>
                    </a:cxn>
                    <a:cxn ang="0">
                      <a:pos x="148850" y="182499"/>
                    </a:cxn>
                    <a:cxn ang="0">
                      <a:pos x="99479" y="182499"/>
                    </a:cxn>
                    <a:cxn ang="0">
                      <a:pos x="99479" y="144925"/>
                    </a:cxn>
                    <a:cxn ang="0">
                      <a:pos x="148850" y="144925"/>
                    </a:cxn>
                    <a:cxn ang="0">
                      <a:pos x="148850" y="93550"/>
                    </a:cxn>
                    <a:cxn ang="0">
                      <a:pos x="184958" y="93550"/>
                    </a:cxn>
                    <a:cxn ang="0">
                      <a:pos x="184958" y="144925"/>
                    </a:cxn>
                    <a:cxn ang="0">
                      <a:pos x="234329" y="144925"/>
                    </a:cxn>
                    <a:cxn ang="0">
                      <a:pos x="234329" y="182499"/>
                    </a:cxn>
                    <a:cxn ang="0">
                      <a:pos x="307280" y="94317"/>
                    </a:cxn>
                    <a:cxn ang="0">
                      <a:pos x="167273" y="69779"/>
                    </a:cxn>
                    <a:cxn ang="0">
                      <a:pos x="27265" y="94317"/>
                    </a:cxn>
                    <a:cxn ang="0">
                      <a:pos x="167273" y="293685"/>
                    </a:cxn>
                    <a:cxn ang="0">
                      <a:pos x="307280" y="94317"/>
                    </a:cxn>
                  </a:cxnLst>
                  <a:rect l="0" t="0" r="0" b="0"/>
                  <a:pathLst>
                    <a:path w="454" h="383">
                      <a:moveTo>
                        <a:pt x="318" y="238"/>
                      </a:moveTo>
                      <a:lnTo>
                        <a:pt x="251" y="238"/>
                      </a:lnTo>
                      <a:lnTo>
                        <a:pt x="251" y="305"/>
                      </a:lnTo>
                      <a:lnTo>
                        <a:pt x="202" y="305"/>
                      </a:lnTo>
                      <a:lnTo>
                        <a:pt x="202" y="238"/>
                      </a:lnTo>
                      <a:lnTo>
                        <a:pt x="135" y="238"/>
                      </a:lnTo>
                      <a:lnTo>
                        <a:pt x="135" y="189"/>
                      </a:lnTo>
                      <a:lnTo>
                        <a:pt x="202" y="189"/>
                      </a:lnTo>
                      <a:lnTo>
                        <a:pt x="202" y="122"/>
                      </a:lnTo>
                      <a:lnTo>
                        <a:pt x="251" y="122"/>
                      </a:lnTo>
                      <a:lnTo>
                        <a:pt x="251" y="189"/>
                      </a:lnTo>
                      <a:lnTo>
                        <a:pt x="318" y="189"/>
                      </a:lnTo>
                      <a:lnTo>
                        <a:pt x="318" y="238"/>
                      </a:lnTo>
                      <a:close/>
                      <a:moveTo>
                        <a:pt x="417" y="123"/>
                      </a:moveTo>
                      <a:cubicBezTo>
                        <a:pt x="384" y="0"/>
                        <a:pt x="249" y="77"/>
                        <a:pt x="227" y="91"/>
                      </a:cubicBezTo>
                      <a:cubicBezTo>
                        <a:pt x="204" y="77"/>
                        <a:pt x="69" y="1"/>
                        <a:pt x="37" y="123"/>
                      </a:cubicBezTo>
                      <a:cubicBezTo>
                        <a:pt x="0" y="265"/>
                        <a:pt x="226" y="382"/>
                        <a:pt x="227" y="383"/>
                      </a:cubicBezTo>
                      <a:cubicBezTo>
                        <a:pt x="227" y="383"/>
                        <a:pt x="454" y="263"/>
                        <a:pt x="417" y="123"/>
                      </a:cubicBez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nvGrpSpPr>
              <p:cNvPr id="31" name="组合 30">
                <a:extLst>
                  <a:ext uri="{FF2B5EF4-FFF2-40B4-BE49-F238E27FC236}">
                    <a16:creationId xmlns="" xmlns:a16="http://schemas.microsoft.com/office/drawing/2014/main" id="{96699630-266A-4CAD-B49F-9B7E0B518B31}"/>
                  </a:ext>
                </a:extLst>
              </p:cNvPr>
              <p:cNvGrpSpPr/>
              <p:nvPr/>
            </p:nvGrpSpPr>
            <p:grpSpPr>
              <a:xfrm>
                <a:off x="9676434" y="577955"/>
                <a:ext cx="366522" cy="382389"/>
                <a:chOff x="9338428" y="391614"/>
                <a:chExt cx="420096" cy="437973"/>
              </a:xfrm>
            </p:grpSpPr>
            <p:sp>
              <p:nvSpPr>
                <p:cNvPr id="32" name="Oval 12">
                  <a:extLst>
                    <a:ext uri="{FF2B5EF4-FFF2-40B4-BE49-F238E27FC236}">
                      <a16:creationId xmlns="" xmlns:a16="http://schemas.microsoft.com/office/drawing/2014/main" id="{F38E3F48-55B1-421F-9CC0-A9C79CF923E7}"/>
                    </a:ext>
                  </a:extLst>
                </p:cNvPr>
                <p:cNvSpPr/>
                <p:nvPr/>
              </p:nvSpPr>
              <p:spPr>
                <a:xfrm>
                  <a:off x="9338428" y="391614"/>
                  <a:ext cx="420096" cy="437973"/>
                </a:xfrm>
                <a:prstGeom prst="ellipse">
                  <a:avLst/>
                </a:prstGeom>
                <a:solidFill>
                  <a:srgbClr val="FDB402"/>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33" name="Freeform 19">
                  <a:extLst>
                    <a:ext uri="{FF2B5EF4-FFF2-40B4-BE49-F238E27FC236}">
                      <a16:creationId xmlns="" xmlns:a16="http://schemas.microsoft.com/office/drawing/2014/main" id="{F9E38022-4EEC-44AD-914E-E332446E739C}"/>
                    </a:ext>
                  </a:extLst>
                </p:cNvPr>
                <p:cNvSpPr>
                  <a:spLocks noEditPoints="1"/>
                </p:cNvSpPr>
                <p:nvPr/>
              </p:nvSpPr>
              <p:spPr>
                <a:xfrm>
                  <a:off x="9398442" y="495042"/>
                  <a:ext cx="315391" cy="277085"/>
                </a:xfrm>
                <a:custGeom>
                  <a:avLst/>
                  <a:gdLst/>
                  <a:ahLst/>
                  <a:cxnLst>
                    <a:cxn ang="0">
                      <a:pos x="165064" y="270177"/>
                    </a:cxn>
                    <a:cxn ang="0">
                      <a:pos x="307285" y="80593"/>
                    </a:cxn>
                    <a:cxn ang="0">
                      <a:pos x="298442" y="76755"/>
                    </a:cxn>
                    <a:cxn ang="0">
                      <a:pos x="212226" y="77522"/>
                    </a:cxn>
                    <a:cxn ang="0">
                      <a:pos x="165064" y="270177"/>
                    </a:cxn>
                    <a:cxn ang="0">
                      <a:pos x="310233" y="80593"/>
                    </a:cxn>
                    <a:cxn ang="0">
                      <a:pos x="310233" y="80593"/>
                    </a:cxn>
                    <a:cxn ang="0">
                      <a:pos x="5158" y="79057"/>
                    </a:cxn>
                    <a:cxn ang="0">
                      <a:pos x="146642" y="267107"/>
                    </a:cxn>
                    <a:cxn ang="0">
                      <a:pos x="100955" y="76755"/>
                    </a:cxn>
                    <a:cxn ang="0">
                      <a:pos x="16949" y="77522"/>
                    </a:cxn>
                    <a:cxn ang="0">
                      <a:pos x="5158" y="79057"/>
                    </a:cxn>
                    <a:cxn ang="0">
                      <a:pos x="145905" y="270945"/>
                    </a:cxn>
                    <a:cxn ang="0">
                      <a:pos x="145905" y="270945"/>
                    </a:cxn>
                    <a:cxn ang="0">
                      <a:pos x="156222" y="271712"/>
                    </a:cxn>
                    <a:cxn ang="0">
                      <a:pos x="204857" y="77522"/>
                    </a:cxn>
                    <a:cxn ang="0">
                      <a:pos x="202646" y="80593"/>
                    </a:cxn>
                    <a:cxn ang="0">
                      <a:pos x="108324" y="77522"/>
                    </a:cxn>
                    <a:cxn ang="0">
                      <a:pos x="156222" y="271712"/>
                    </a:cxn>
                    <a:cxn ang="0">
                      <a:pos x="220332" y="69847"/>
                    </a:cxn>
                    <a:cxn ang="0">
                      <a:pos x="313917" y="69847"/>
                    </a:cxn>
                    <a:cxn ang="0">
                      <a:pos x="259387" y="768"/>
                    </a:cxn>
                    <a:cxn ang="0">
                      <a:pos x="220332" y="69847"/>
                    </a:cxn>
                    <a:cxn ang="0">
                      <a:pos x="0" y="68312"/>
                    </a:cxn>
                    <a:cxn ang="0">
                      <a:pos x="92112" y="69847"/>
                    </a:cxn>
                    <a:cxn ang="0">
                      <a:pos x="54530" y="0"/>
                    </a:cxn>
                    <a:cxn ang="0">
                      <a:pos x="0" y="68312"/>
                    </a:cxn>
                    <a:cxn ang="0">
                      <a:pos x="109060" y="69847"/>
                    </a:cxn>
                    <a:cxn ang="0">
                      <a:pos x="203383" y="69079"/>
                    </a:cxn>
                    <a:cxn ang="0">
                      <a:pos x="155485" y="1535"/>
                    </a:cxn>
                    <a:cxn ang="0">
                      <a:pos x="109060" y="69847"/>
                    </a:cxn>
                    <a:cxn ang="0">
                      <a:pos x="101691" y="71382"/>
                    </a:cxn>
                    <a:cxn ang="0">
                      <a:pos x="148853" y="768"/>
                    </a:cxn>
                    <a:cxn ang="0">
                      <a:pos x="61162" y="1535"/>
                    </a:cxn>
                    <a:cxn ang="0">
                      <a:pos x="101691" y="71382"/>
                    </a:cxn>
                    <a:cxn ang="0">
                      <a:pos x="212963" y="71382"/>
                    </a:cxn>
                    <a:cxn ang="0">
                      <a:pos x="250544" y="768"/>
                    </a:cxn>
                    <a:cxn ang="0">
                      <a:pos x="165801" y="2303"/>
                    </a:cxn>
                    <a:cxn ang="0">
                      <a:pos x="212963" y="71382"/>
                    </a:cxn>
                  </a:cxnLst>
                  <a:rect l="0" t="0" r="0" b="0"/>
                  <a:pathLst>
                    <a:path w="428" h="361">
                      <a:moveTo>
                        <a:pt x="224" y="352"/>
                      </a:moveTo>
                      <a:lnTo>
                        <a:pt x="417" y="105"/>
                      </a:lnTo>
                      <a:cubicBezTo>
                        <a:pt x="412" y="102"/>
                        <a:pt x="413" y="100"/>
                        <a:pt x="405" y="100"/>
                      </a:cubicBezTo>
                      <a:lnTo>
                        <a:pt x="288" y="101"/>
                      </a:lnTo>
                      <a:lnTo>
                        <a:pt x="224" y="352"/>
                      </a:lnTo>
                      <a:close/>
                      <a:moveTo>
                        <a:pt x="421" y="105"/>
                      </a:moveTo>
                      <a:cubicBezTo>
                        <a:pt x="428" y="97"/>
                        <a:pt x="414" y="113"/>
                        <a:pt x="421" y="105"/>
                      </a:cubicBezTo>
                      <a:close/>
                      <a:moveTo>
                        <a:pt x="7" y="103"/>
                      </a:moveTo>
                      <a:lnTo>
                        <a:pt x="199" y="348"/>
                      </a:lnTo>
                      <a:lnTo>
                        <a:pt x="137" y="100"/>
                      </a:lnTo>
                      <a:lnTo>
                        <a:pt x="23" y="101"/>
                      </a:lnTo>
                      <a:lnTo>
                        <a:pt x="7" y="103"/>
                      </a:lnTo>
                      <a:close/>
                      <a:moveTo>
                        <a:pt x="198" y="353"/>
                      </a:moveTo>
                      <a:cubicBezTo>
                        <a:pt x="205" y="361"/>
                        <a:pt x="191" y="345"/>
                        <a:pt x="198" y="353"/>
                      </a:cubicBezTo>
                      <a:close/>
                      <a:moveTo>
                        <a:pt x="212" y="354"/>
                      </a:moveTo>
                      <a:lnTo>
                        <a:pt x="278" y="101"/>
                      </a:lnTo>
                      <a:lnTo>
                        <a:pt x="275" y="105"/>
                      </a:lnTo>
                      <a:lnTo>
                        <a:pt x="147" y="101"/>
                      </a:lnTo>
                      <a:lnTo>
                        <a:pt x="212" y="354"/>
                      </a:lnTo>
                      <a:close/>
                      <a:moveTo>
                        <a:pt x="299" y="91"/>
                      </a:moveTo>
                      <a:lnTo>
                        <a:pt x="426" y="91"/>
                      </a:lnTo>
                      <a:lnTo>
                        <a:pt x="352" y="1"/>
                      </a:lnTo>
                      <a:lnTo>
                        <a:pt x="299" y="91"/>
                      </a:lnTo>
                      <a:close/>
                      <a:moveTo>
                        <a:pt x="0" y="89"/>
                      </a:moveTo>
                      <a:lnTo>
                        <a:pt x="125" y="91"/>
                      </a:lnTo>
                      <a:lnTo>
                        <a:pt x="74" y="0"/>
                      </a:lnTo>
                      <a:lnTo>
                        <a:pt x="0" y="89"/>
                      </a:lnTo>
                      <a:close/>
                      <a:moveTo>
                        <a:pt x="148" y="91"/>
                      </a:moveTo>
                      <a:lnTo>
                        <a:pt x="276" y="90"/>
                      </a:lnTo>
                      <a:lnTo>
                        <a:pt x="211" y="2"/>
                      </a:lnTo>
                      <a:lnTo>
                        <a:pt x="148" y="91"/>
                      </a:lnTo>
                      <a:close/>
                      <a:moveTo>
                        <a:pt x="138" y="93"/>
                      </a:moveTo>
                      <a:lnTo>
                        <a:pt x="202" y="1"/>
                      </a:lnTo>
                      <a:lnTo>
                        <a:pt x="83" y="2"/>
                      </a:lnTo>
                      <a:lnTo>
                        <a:pt x="138" y="93"/>
                      </a:lnTo>
                      <a:close/>
                      <a:moveTo>
                        <a:pt x="289" y="93"/>
                      </a:moveTo>
                      <a:lnTo>
                        <a:pt x="340" y="1"/>
                      </a:lnTo>
                      <a:lnTo>
                        <a:pt x="225" y="3"/>
                      </a:lnTo>
                      <a:lnTo>
                        <a:pt x="289" y="93"/>
                      </a:ln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cxnSp>
          <p:nvCxnSpPr>
            <p:cNvPr id="4" name="直接连接符 3">
              <a:extLst>
                <a:ext uri="{FF2B5EF4-FFF2-40B4-BE49-F238E27FC236}">
                  <a16:creationId xmlns="" xmlns:a16="http://schemas.microsoft.com/office/drawing/2014/main" id="{6FD08865-C378-4B20-8EA7-0F026FB4E179}"/>
                </a:ext>
              </a:extLst>
            </p:cNvPr>
            <p:cNvCxnSpPr/>
            <p:nvPr/>
          </p:nvCxnSpPr>
          <p:spPr>
            <a:xfrm>
              <a:off x="1762699" y="1002621"/>
              <a:ext cx="10429301" cy="0"/>
            </a:xfrm>
            <a:prstGeom prst="line">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
        <p:nvSpPr>
          <p:cNvPr id="3" name="TextBox 2"/>
          <p:cNvSpPr txBox="1"/>
          <p:nvPr/>
        </p:nvSpPr>
        <p:spPr>
          <a:xfrm>
            <a:off x="6659246" y="319757"/>
            <a:ext cx="733892" cy="307777"/>
          </a:xfrm>
          <a:prstGeom prst="rect">
            <a:avLst/>
          </a:prstGeom>
          <a:noFill/>
        </p:spPr>
        <p:txBody>
          <a:bodyPr wrap="square" rtlCol="0">
            <a:spAutoFit/>
          </a:bodyPr>
          <a:lstStyle/>
          <a:p>
            <a:r>
              <a:rPr lang="zh-CN" altLang="en-US" sz="1400" b="1" dirty="0" smtClean="0"/>
              <a:t>智能</a:t>
            </a:r>
            <a:endParaRPr lang="zh-CN" altLang="en-US" sz="1400" b="1" dirty="0"/>
          </a:p>
        </p:txBody>
      </p:sp>
      <p:sp>
        <p:nvSpPr>
          <p:cNvPr id="35" name="TextBox 34"/>
          <p:cNvSpPr txBox="1"/>
          <p:nvPr/>
        </p:nvSpPr>
        <p:spPr>
          <a:xfrm>
            <a:off x="7545538" y="319757"/>
            <a:ext cx="733892" cy="307777"/>
          </a:xfrm>
          <a:prstGeom prst="rect">
            <a:avLst/>
          </a:prstGeom>
          <a:noFill/>
        </p:spPr>
        <p:txBody>
          <a:bodyPr wrap="square" rtlCol="0">
            <a:spAutoFit/>
          </a:bodyPr>
          <a:lstStyle/>
          <a:p>
            <a:r>
              <a:rPr lang="zh-CN" altLang="en-US" sz="1400" b="1" dirty="0"/>
              <a:t>高效</a:t>
            </a:r>
          </a:p>
        </p:txBody>
      </p:sp>
      <p:sp>
        <p:nvSpPr>
          <p:cNvPr id="36" name="TextBox 35"/>
          <p:cNvSpPr txBox="1"/>
          <p:nvPr/>
        </p:nvSpPr>
        <p:spPr>
          <a:xfrm>
            <a:off x="8414842" y="329733"/>
            <a:ext cx="733892" cy="307777"/>
          </a:xfrm>
          <a:prstGeom prst="rect">
            <a:avLst/>
          </a:prstGeom>
          <a:noFill/>
        </p:spPr>
        <p:txBody>
          <a:bodyPr wrap="square" rtlCol="0">
            <a:spAutoFit/>
          </a:bodyPr>
          <a:lstStyle/>
          <a:p>
            <a:r>
              <a:rPr lang="zh-CN" altLang="en-US" sz="1400" b="1" dirty="0" smtClean="0"/>
              <a:t>成本</a:t>
            </a:r>
            <a:endParaRPr lang="zh-CN" altLang="en-US" sz="1400" b="1" dirty="0"/>
          </a:p>
        </p:txBody>
      </p:sp>
      <p:sp>
        <p:nvSpPr>
          <p:cNvPr id="6" name="矩形 5"/>
          <p:cNvSpPr/>
          <p:nvPr/>
        </p:nvSpPr>
        <p:spPr>
          <a:xfrm>
            <a:off x="1257300" y="139096"/>
            <a:ext cx="3451586" cy="461665"/>
          </a:xfrm>
          <a:prstGeom prst="rect">
            <a:avLst/>
          </a:prstGeom>
        </p:spPr>
        <p:txBody>
          <a:bodyPr wrap="none">
            <a:spAutoFit/>
          </a:bodyPr>
          <a:lstStyle/>
          <a:p>
            <a:r>
              <a:rPr lang="zh-CN" altLang="en-US" sz="2400" dirty="0" smtClean="0"/>
              <a:t>五</a:t>
            </a:r>
            <a:r>
              <a:rPr lang="zh-CN" altLang="zh-CN" sz="2400" dirty="0" smtClean="0"/>
              <a:t>、</a:t>
            </a:r>
            <a:r>
              <a:rPr lang="en-US" altLang="zh-CN" sz="2400" dirty="0"/>
              <a:t>BDS</a:t>
            </a:r>
            <a:r>
              <a:rPr lang="zh-CN" altLang="zh-CN" sz="2400" dirty="0"/>
              <a:t>的应用与产业化</a:t>
            </a:r>
          </a:p>
        </p:txBody>
      </p:sp>
      <p:sp>
        <p:nvSpPr>
          <p:cNvPr id="7" name="矩形 6"/>
          <p:cNvSpPr/>
          <p:nvPr/>
        </p:nvSpPr>
        <p:spPr>
          <a:xfrm>
            <a:off x="4356464" y="1491630"/>
            <a:ext cx="4572000" cy="2862322"/>
          </a:xfrm>
          <a:prstGeom prst="rect">
            <a:avLst/>
          </a:prstGeom>
        </p:spPr>
        <p:txBody>
          <a:bodyPr>
            <a:spAutoFit/>
          </a:bodyPr>
          <a:lstStyle/>
          <a:p>
            <a:pPr>
              <a:lnSpc>
                <a:spcPct val="150000"/>
              </a:lnSpc>
            </a:pPr>
            <a:r>
              <a:rPr lang="en-US" altLang="zh-CN" sz="2000" dirty="0"/>
              <a:t>7.</a:t>
            </a:r>
            <a:r>
              <a:rPr lang="zh-CN" altLang="zh-CN" sz="2000" dirty="0"/>
              <a:t>救灾减灾方面</a:t>
            </a:r>
          </a:p>
          <a:p>
            <a:pPr>
              <a:lnSpc>
                <a:spcPct val="150000"/>
              </a:lnSpc>
            </a:pPr>
            <a:r>
              <a:rPr lang="zh-CN" altLang="zh-CN" sz="2000" dirty="0" smtClean="0"/>
              <a:t>主要</a:t>
            </a:r>
            <a:r>
              <a:rPr lang="zh-CN" altLang="zh-CN" sz="2000" dirty="0"/>
              <a:t>包括灾情上报、灾害预警、救灾指挥、灾情通信、楼宇桥梁水库等监测等应用。其中，救灾指挥、灾情通信使用了北斗特有的短报文功能，楼宇桥梁水库等应用利用了高精度北斗服务。</a:t>
            </a:r>
          </a:p>
        </p:txBody>
      </p:sp>
      <p:pic>
        <p:nvPicPr>
          <p:cNvPr id="29698" name="Picture 2" descr="https://5b0988e595225.cdn.sohucs.com/images/20190524/1e6450d40148445b9f7575ebe8e351b2.jpe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r="13058"/>
          <a:stretch/>
        </p:blipFill>
        <p:spPr bwMode="auto">
          <a:xfrm>
            <a:off x="233021" y="1882857"/>
            <a:ext cx="3911976" cy="238810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4115534"/>
      </p:ext>
    </p:extLst>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 xmlns:a16="http://schemas.microsoft.com/office/drawing/2014/main" id="{1495F301-5D58-44A0-870C-E58C0EABD36A}"/>
              </a:ext>
            </a:extLst>
          </p:cNvPr>
          <p:cNvGrpSpPr/>
          <p:nvPr/>
        </p:nvGrpSpPr>
        <p:grpSpPr>
          <a:xfrm>
            <a:off x="-10552" y="-10550"/>
            <a:ext cx="9154552" cy="762516"/>
            <a:chOff x="-14069" y="-14067"/>
            <a:chExt cx="12206069" cy="1016688"/>
          </a:xfrm>
        </p:grpSpPr>
        <p:grpSp>
          <p:nvGrpSpPr>
            <p:cNvPr id="16" name="组合 15"/>
            <p:cNvGrpSpPr/>
            <p:nvPr/>
          </p:nvGrpSpPr>
          <p:grpSpPr>
            <a:xfrm>
              <a:off x="-14069" y="-14067"/>
              <a:ext cx="1690469" cy="1016688"/>
              <a:chOff x="-14069" y="-14068"/>
              <a:chExt cx="8860302" cy="6886134"/>
            </a:xfrm>
          </p:grpSpPr>
          <p:sp>
            <p:nvSpPr>
              <p:cNvPr id="17" name="直角三角形 16"/>
              <p:cNvSpPr/>
              <p:nvPr/>
            </p:nvSpPr>
            <p:spPr>
              <a:xfrm rot="5400000">
                <a:off x="-1740877" y="1740877"/>
                <a:ext cx="6858000" cy="3376246"/>
              </a:xfrm>
              <a:prstGeom prst="r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任意多边形 17"/>
              <p:cNvSpPr/>
              <p:nvPr/>
            </p:nvSpPr>
            <p:spPr>
              <a:xfrm>
                <a:off x="-14069" y="-2"/>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FDB4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2712719" y="-14068"/>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E635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 name="组合 1">
              <a:extLst>
                <a:ext uri="{FF2B5EF4-FFF2-40B4-BE49-F238E27FC236}">
                  <a16:creationId xmlns="" xmlns:a16="http://schemas.microsoft.com/office/drawing/2014/main" id="{F16F4591-60E9-4C9B-AF90-257FD1CF5AAD}"/>
                </a:ext>
              </a:extLst>
            </p:cNvPr>
            <p:cNvGrpSpPr/>
            <p:nvPr/>
          </p:nvGrpSpPr>
          <p:grpSpPr>
            <a:xfrm>
              <a:off x="8510887" y="453634"/>
              <a:ext cx="2671958" cy="382389"/>
              <a:chOff x="8519749" y="577955"/>
              <a:chExt cx="2671958" cy="382389"/>
            </a:xfrm>
          </p:grpSpPr>
          <p:grpSp>
            <p:nvGrpSpPr>
              <p:cNvPr id="22" name="组合 21">
                <a:extLst>
                  <a:ext uri="{FF2B5EF4-FFF2-40B4-BE49-F238E27FC236}">
                    <a16:creationId xmlns="" xmlns:a16="http://schemas.microsoft.com/office/drawing/2014/main" id="{3572C76C-95D1-4FF5-BB80-B735C985DE2B}"/>
                  </a:ext>
                </a:extLst>
              </p:cNvPr>
              <p:cNvGrpSpPr/>
              <p:nvPr/>
            </p:nvGrpSpPr>
            <p:grpSpPr>
              <a:xfrm>
                <a:off x="8519749" y="577955"/>
                <a:ext cx="368108" cy="382389"/>
                <a:chOff x="8181567" y="391614"/>
                <a:chExt cx="420096" cy="437973"/>
              </a:xfrm>
            </p:grpSpPr>
            <p:sp>
              <p:nvSpPr>
                <p:cNvPr id="23" name="Oval 11">
                  <a:extLst>
                    <a:ext uri="{FF2B5EF4-FFF2-40B4-BE49-F238E27FC236}">
                      <a16:creationId xmlns="" xmlns:a16="http://schemas.microsoft.com/office/drawing/2014/main" id="{B2E6A8A3-322E-4A52-8E71-C45B316F5C18}"/>
                    </a:ext>
                  </a:extLst>
                </p:cNvPr>
                <p:cNvSpPr/>
                <p:nvPr/>
              </p:nvSpPr>
              <p:spPr>
                <a:xfrm>
                  <a:off x="8181567" y="391614"/>
                  <a:ext cx="420096" cy="437973"/>
                </a:xfrm>
                <a:prstGeom prst="ellipse">
                  <a:avLst/>
                </a:prstGeom>
                <a:solidFill>
                  <a:srgbClr val="E6353F"/>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24" name="Freeform 14">
                  <a:extLst>
                    <a:ext uri="{FF2B5EF4-FFF2-40B4-BE49-F238E27FC236}">
                      <a16:creationId xmlns="" xmlns:a16="http://schemas.microsoft.com/office/drawing/2014/main" id="{205D0928-C677-4B0B-ABE9-E66BCB8A8319}"/>
                    </a:ext>
                  </a:extLst>
                </p:cNvPr>
                <p:cNvSpPr>
                  <a:spLocks noEditPoints="1"/>
                </p:cNvSpPr>
                <p:nvPr/>
              </p:nvSpPr>
              <p:spPr>
                <a:xfrm>
                  <a:off x="8254350" y="468227"/>
                  <a:ext cx="321776" cy="268147"/>
                </a:xfrm>
                <a:custGeom>
                  <a:avLst/>
                  <a:gdLst/>
                  <a:ahLst/>
                  <a:cxnLst>
                    <a:cxn ang="0">
                      <a:pos x="248143" y="256622"/>
                    </a:cxn>
                    <a:cxn ang="0">
                      <a:pos x="0" y="256622"/>
                    </a:cxn>
                    <a:cxn ang="0">
                      <a:pos x="128858" y="99115"/>
                    </a:cxn>
                    <a:cxn ang="0">
                      <a:pos x="123703" y="94505"/>
                    </a:cxn>
                    <a:cxn ang="0">
                      <a:pos x="234889" y="110639"/>
                    </a:cxn>
                    <a:cxn ang="0">
                      <a:pos x="13254" y="90663"/>
                    </a:cxn>
                    <a:cxn ang="0">
                      <a:pos x="88360" y="194387"/>
                    </a:cxn>
                    <a:cxn ang="0">
                      <a:pos x="41971" y="163654"/>
                    </a:cxn>
                    <a:cxn ang="0">
                      <a:pos x="41971" y="173642"/>
                    </a:cxn>
                    <a:cxn ang="0">
                      <a:pos x="134012" y="142909"/>
                    </a:cxn>
                    <a:cxn ang="0">
                      <a:pos x="41971" y="142909"/>
                    </a:cxn>
                    <a:cxn ang="0">
                      <a:pos x="134012" y="133689"/>
                    </a:cxn>
                    <a:cxn ang="0">
                      <a:pos x="237834" y="112176"/>
                    </a:cxn>
                    <a:cxn ang="0">
                      <a:pos x="237834" y="112176"/>
                    </a:cxn>
                    <a:cxn ang="0">
                      <a:pos x="238571" y="16903"/>
                    </a:cxn>
                    <a:cxn ang="0">
                      <a:pos x="145793" y="60698"/>
                    </a:cxn>
                    <a:cxn ang="0">
                      <a:pos x="251825" y="66845"/>
                    </a:cxn>
                    <a:cxn ang="0">
                      <a:pos x="161256" y="46100"/>
                    </a:cxn>
                    <a:cxn ang="0">
                      <a:pos x="254770" y="116786"/>
                    </a:cxn>
                    <a:cxn ang="0">
                      <a:pos x="291586" y="69918"/>
                    </a:cxn>
                    <a:cxn ang="0">
                      <a:pos x="301159" y="80675"/>
                    </a:cxn>
                    <a:cxn ang="0">
                      <a:pos x="296004" y="68381"/>
                    </a:cxn>
                    <a:cxn ang="0">
                      <a:pos x="293795" y="131384"/>
                    </a:cxn>
                    <a:cxn ang="0">
                      <a:pos x="293059" y="143678"/>
                    </a:cxn>
                    <a:cxn ang="0">
                      <a:pos x="303368" y="143678"/>
                    </a:cxn>
                    <a:cxn ang="0">
                      <a:pos x="302631" y="131384"/>
                    </a:cxn>
                    <a:cxn ang="0">
                      <a:pos x="301159" y="102956"/>
                    </a:cxn>
                    <a:cxn ang="0">
                      <a:pos x="148002" y="144446"/>
                    </a:cxn>
                    <a:cxn ang="0">
                      <a:pos x="161992" y="201302"/>
                    </a:cxn>
                    <a:cxn ang="0">
                      <a:pos x="167883" y="196692"/>
                    </a:cxn>
                    <a:cxn ang="0">
                      <a:pos x="170092" y="189777"/>
                    </a:cxn>
                    <a:cxn ang="0">
                      <a:pos x="176719" y="194387"/>
                    </a:cxn>
                    <a:cxn ang="0">
                      <a:pos x="181137" y="205144"/>
                    </a:cxn>
                    <a:cxn ang="0">
                      <a:pos x="187028" y="209754"/>
                    </a:cxn>
                    <a:cxn ang="0">
                      <a:pos x="196600" y="208217"/>
                    </a:cxn>
                    <a:cxn ang="0">
                      <a:pos x="195127" y="202839"/>
                    </a:cxn>
                    <a:cxn ang="0">
                      <a:pos x="189973" y="192082"/>
                    </a:cxn>
                    <a:cxn ang="0">
                      <a:pos x="183346" y="187472"/>
                    </a:cxn>
                    <a:cxn ang="0">
                      <a:pos x="199545" y="178252"/>
                    </a:cxn>
                    <a:cxn ang="0">
                      <a:pos x="192918" y="175947"/>
                    </a:cxn>
                    <a:cxn ang="0">
                      <a:pos x="188500" y="169801"/>
                    </a:cxn>
                    <a:cxn ang="0">
                      <a:pos x="181873" y="168264"/>
                    </a:cxn>
                    <a:cxn ang="0">
                      <a:pos x="177455" y="162118"/>
                    </a:cxn>
                    <a:cxn ang="0">
                      <a:pos x="170828" y="159813"/>
                    </a:cxn>
                    <a:cxn ang="0">
                      <a:pos x="166410" y="154434"/>
                    </a:cxn>
                    <a:cxn ang="0">
                      <a:pos x="159047" y="152129"/>
                    </a:cxn>
                    <a:cxn ang="0">
                      <a:pos x="154629" y="145983"/>
                    </a:cxn>
                    <a:cxn ang="0">
                      <a:pos x="29453" y="108334"/>
                    </a:cxn>
                    <a:cxn ang="0">
                      <a:pos x="29453" y="224352"/>
                    </a:cxn>
                  </a:cxnLst>
                  <a:rect l="0" t="0" r="0" b="0"/>
                  <a:pathLst>
                    <a:path w="437" h="349">
                      <a:moveTo>
                        <a:pt x="0" y="322"/>
                      </a:moveTo>
                      <a:lnTo>
                        <a:pt x="337" y="322"/>
                      </a:lnTo>
                      <a:lnTo>
                        <a:pt x="337" y="334"/>
                      </a:lnTo>
                      <a:cubicBezTo>
                        <a:pt x="337" y="342"/>
                        <a:pt x="331" y="349"/>
                        <a:pt x="323" y="349"/>
                      </a:cubicBezTo>
                      <a:lnTo>
                        <a:pt x="14" y="349"/>
                      </a:lnTo>
                      <a:cubicBezTo>
                        <a:pt x="6" y="349"/>
                        <a:pt x="0" y="342"/>
                        <a:pt x="0" y="334"/>
                      </a:cubicBezTo>
                      <a:lnTo>
                        <a:pt x="0" y="322"/>
                      </a:lnTo>
                      <a:close/>
                      <a:moveTo>
                        <a:pt x="168" y="123"/>
                      </a:moveTo>
                      <a:cubicBezTo>
                        <a:pt x="172" y="123"/>
                        <a:pt x="175" y="126"/>
                        <a:pt x="175" y="129"/>
                      </a:cubicBezTo>
                      <a:cubicBezTo>
                        <a:pt x="175" y="133"/>
                        <a:pt x="172" y="135"/>
                        <a:pt x="168" y="135"/>
                      </a:cubicBezTo>
                      <a:cubicBezTo>
                        <a:pt x="165" y="135"/>
                        <a:pt x="162" y="133"/>
                        <a:pt x="162" y="129"/>
                      </a:cubicBezTo>
                      <a:cubicBezTo>
                        <a:pt x="162" y="126"/>
                        <a:pt x="165" y="123"/>
                        <a:pt x="168" y="123"/>
                      </a:cubicBezTo>
                      <a:close/>
                      <a:moveTo>
                        <a:pt x="18" y="118"/>
                      </a:moveTo>
                      <a:lnTo>
                        <a:pt x="208" y="118"/>
                      </a:lnTo>
                      <a:cubicBezTo>
                        <a:pt x="246" y="120"/>
                        <a:pt x="283" y="128"/>
                        <a:pt x="319" y="144"/>
                      </a:cubicBezTo>
                      <a:lnTo>
                        <a:pt x="319" y="315"/>
                      </a:lnTo>
                      <a:lnTo>
                        <a:pt x="18" y="315"/>
                      </a:lnTo>
                      <a:lnTo>
                        <a:pt x="18" y="118"/>
                      </a:lnTo>
                      <a:close/>
                      <a:moveTo>
                        <a:pt x="57" y="239"/>
                      </a:moveTo>
                      <a:lnTo>
                        <a:pt x="120" y="239"/>
                      </a:lnTo>
                      <a:lnTo>
                        <a:pt x="120" y="253"/>
                      </a:lnTo>
                      <a:lnTo>
                        <a:pt x="57" y="253"/>
                      </a:lnTo>
                      <a:lnTo>
                        <a:pt x="57" y="239"/>
                      </a:lnTo>
                      <a:close/>
                      <a:moveTo>
                        <a:pt x="57" y="213"/>
                      </a:moveTo>
                      <a:lnTo>
                        <a:pt x="182" y="213"/>
                      </a:lnTo>
                      <a:lnTo>
                        <a:pt x="182" y="226"/>
                      </a:lnTo>
                      <a:lnTo>
                        <a:pt x="57" y="226"/>
                      </a:lnTo>
                      <a:lnTo>
                        <a:pt x="57" y="213"/>
                      </a:lnTo>
                      <a:close/>
                      <a:moveTo>
                        <a:pt x="57" y="186"/>
                      </a:moveTo>
                      <a:lnTo>
                        <a:pt x="182" y="186"/>
                      </a:lnTo>
                      <a:lnTo>
                        <a:pt x="182" y="200"/>
                      </a:lnTo>
                      <a:lnTo>
                        <a:pt x="57" y="200"/>
                      </a:lnTo>
                      <a:lnTo>
                        <a:pt x="57" y="186"/>
                      </a:lnTo>
                      <a:close/>
                      <a:moveTo>
                        <a:pt x="57" y="160"/>
                      </a:moveTo>
                      <a:lnTo>
                        <a:pt x="182" y="160"/>
                      </a:lnTo>
                      <a:lnTo>
                        <a:pt x="182" y="174"/>
                      </a:lnTo>
                      <a:lnTo>
                        <a:pt x="57" y="174"/>
                      </a:lnTo>
                      <a:lnTo>
                        <a:pt x="57" y="160"/>
                      </a:lnTo>
                      <a:close/>
                      <a:moveTo>
                        <a:pt x="323" y="146"/>
                      </a:moveTo>
                      <a:cubicBezTo>
                        <a:pt x="328" y="148"/>
                        <a:pt x="339" y="154"/>
                        <a:pt x="342" y="156"/>
                      </a:cubicBezTo>
                      <a:cubicBezTo>
                        <a:pt x="350" y="161"/>
                        <a:pt x="330" y="164"/>
                        <a:pt x="323" y="165"/>
                      </a:cubicBezTo>
                      <a:lnTo>
                        <a:pt x="323" y="146"/>
                      </a:lnTo>
                      <a:close/>
                      <a:moveTo>
                        <a:pt x="396" y="91"/>
                      </a:moveTo>
                      <a:cubicBezTo>
                        <a:pt x="377" y="71"/>
                        <a:pt x="359" y="50"/>
                        <a:pt x="341" y="30"/>
                      </a:cubicBezTo>
                      <a:cubicBezTo>
                        <a:pt x="335" y="23"/>
                        <a:pt x="332" y="23"/>
                        <a:pt x="324" y="22"/>
                      </a:cubicBezTo>
                      <a:lnTo>
                        <a:pt x="133" y="1"/>
                      </a:lnTo>
                      <a:cubicBezTo>
                        <a:pt x="129" y="0"/>
                        <a:pt x="128" y="3"/>
                        <a:pt x="130" y="6"/>
                      </a:cubicBezTo>
                      <a:lnTo>
                        <a:pt x="198" y="79"/>
                      </a:lnTo>
                      <a:cubicBezTo>
                        <a:pt x="209" y="57"/>
                        <a:pt x="217" y="46"/>
                        <a:pt x="251" y="50"/>
                      </a:cubicBezTo>
                      <a:cubicBezTo>
                        <a:pt x="275" y="53"/>
                        <a:pt x="292" y="58"/>
                        <a:pt x="314" y="66"/>
                      </a:cubicBezTo>
                      <a:cubicBezTo>
                        <a:pt x="328" y="72"/>
                        <a:pt x="335" y="76"/>
                        <a:pt x="342" y="87"/>
                      </a:cubicBezTo>
                      <a:cubicBezTo>
                        <a:pt x="336" y="80"/>
                        <a:pt x="327" y="75"/>
                        <a:pt x="317" y="71"/>
                      </a:cubicBezTo>
                      <a:cubicBezTo>
                        <a:pt x="297" y="63"/>
                        <a:pt x="275" y="58"/>
                        <a:pt x="253" y="55"/>
                      </a:cubicBezTo>
                      <a:cubicBezTo>
                        <a:pt x="240" y="54"/>
                        <a:pt x="227" y="54"/>
                        <a:pt x="219" y="60"/>
                      </a:cubicBezTo>
                      <a:cubicBezTo>
                        <a:pt x="211" y="66"/>
                        <a:pt x="199" y="93"/>
                        <a:pt x="194" y="103"/>
                      </a:cubicBezTo>
                      <a:cubicBezTo>
                        <a:pt x="191" y="110"/>
                        <a:pt x="195" y="112"/>
                        <a:pt x="200" y="112"/>
                      </a:cubicBezTo>
                      <a:cubicBezTo>
                        <a:pt x="251" y="115"/>
                        <a:pt x="301" y="128"/>
                        <a:pt x="346" y="152"/>
                      </a:cubicBezTo>
                      <a:lnTo>
                        <a:pt x="347" y="126"/>
                      </a:lnTo>
                      <a:cubicBezTo>
                        <a:pt x="363" y="128"/>
                        <a:pt x="379" y="130"/>
                        <a:pt x="396" y="133"/>
                      </a:cubicBezTo>
                      <a:lnTo>
                        <a:pt x="396" y="91"/>
                      </a:lnTo>
                      <a:close/>
                      <a:moveTo>
                        <a:pt x="433" y="138"/>
                      </a:moveTo>
                      <a:cubicBezTo>
                        <a:pt x="435" y="138"/>
                        <a:pt x="437" y="135"/>
                        <a:pt x="435" y="133"/>
                      </a:cubicBezTo>
                      <a:cubicBezTo>
                        <a:pt x="426" y="124"/>
                        <a:pt x="417" y="114"/>
                        <a:pt x="409" y="105"/>
                      </a:cubicBezTo>
                      <a:lnTo>
                        <a:pt x="409" y="93"/>
                      </a:lnTo>
                      <a:cubicBezTo>
                        <a:pt x="409" y="91"/>
                        <a:pt x="407" y="90"/>
                        <a:pt x="405" y="90"/>
                      </a:cubicBezTo>
                      <a:lnTo>
                        <a:pt x="402" y="89"/>
                      </a:lnTo>
                      <a:lnTo>
                        <a:pt x="402" y="163"/>
                      </a:lnTo>
                      <a:cubicBezTo>
                        <a:pt x="400" y="163"/>
                        <a:pt x="400" y="164"/>
                        <a:pt x="400" y="165"/>
                      </a:cubicBezTo>
                      <a:lnTo>
                        <a:pt x="399" y="171"/>
                      </a:lnTo>
                      <a:cubicBezTo>
                        <a:pt x="399" y="173"/>
                        <a:pt x="400" y="174"/>
                        <a:pt x="400" y="176"/>
                      </a:cubicBezTo>
                      <a:lnTo>
                        <a:pt x="400" y="182"/>
                      </a:lnTo>
                      <a:cubicBezTo>
                        <a:pt x="400" y="184"/>
                        <a:pt x="399" y="185"/>
                        <a:pt x="398" y="187"/>
                      </a:cubicBezTo>
                      <a:lnTo>
                        <a:pt x="393" y="231"/>
                      </a:lnTo>
                      <a:cubicBezTo>
                        <a:pt x="396" y="236"/>
                        <a:pt x="414" y="236"/>
                        <a:pt x="417" y="231"/>
                      </a:cubicBezTo>
                      <a:lnTo>
                        <a:pt x="412" y="187"/>
                      </a:lnTo>
                      <a:cubicBezTo>
                        <a:pt x="412" y="185"/>
                        <a:pt x="411" y="184"/>
                        <a:pt x="411" y="182"/>
                      </a:cubicBezTo>
                      <a:lnTo>
                        <a:pt x="410" y="176"/>
                      </a:lnTo>
                      <a:cubicBezTo>
                        <a:pt x="410" y="174"/>
                        <a:pt x="412" y="174"/>
                        <a:pt x="411" y="171"/>
                      </a:cubicBezTo>
                      <a:lnTo>
                        <a:pt x="411" y="165"/>
                      </a:lnTo>
                      <a:cubicBezTo>
                        <a:pt x="411" y="164"/>
                        <a:pt x="410" y="163"/>
                        <a:pt x="409" y="163"/>
                      </a:cubicBezTo>
                      <a:lnTo>
                        <a:pt x="409" y="134"/>
                      </a:lnTo>
                      <a:cubicBezTo>
                        <a:pt x="417" y="135"/>
                        <a:pt x="425" y="137"/>
                        <a:pt x="433" y="138"/>
                      </a:cubicBezTo>
                      <a:close/>
                      <a:moveTo>
                        <a:pt x="206" y="187"/>
                      </a:moveTo>
                      <a:lnTo>
                        <a:pt x="201" y="188"/>
                      </a:lnTo>
                      <a:lnTo>
                        <a:pt x="217" y="267"/>
                      </a:lnTo>
                      <a:lnTo>
                        <a:pt x="221" y="266"/>
                      </a:lnTo>
                      <a:lnTo>
                        <a:pt x="220" y="262"/>
                      </a:lnTo>
                      <a:lnTo>
                        <a:pt x="224" y="261"/>
                      </a:lnTo>
                      <a:lnTo>
                        <a:pt x="224" y="257"/>
                      </a:lnTo>
                      <a:lnTo>
                        <a:pt x="228" y="256"/>
                      </a:lnTo>
                      <a:lnTo>
                        <a:pt x="227" y="252"/>
                      </a:lnTo>
                      <a:lnTo>
                        <a:pt x="231" y="251"/>
                      </a:lnTo>
                      <a:lnTo>
                        <a:pt x="231" y="247"/>
                      </a:lnTo>
                      <a:lnTo>
                        <a:pt x="235" y="246"/>
                      </a:lnTo>
                      <a:lnTo>
                        <a:pt x="236" y="253"/>
                      </a:lnTo>
                      <a:lnTo>
                        <a:pt x="240" y="253"/>
                      </a:lnTo>
                      <a:lnTo>
                        <a:pt x="241" y="260"/>
                      </a:lnTo>
                      <a:lnTo>
                        <a:pt x="245" y="260"/>
                      </a:lnTo>
                      <a:lnTo>
                        <a:pt x="246" y="267"/>
                      </a:lnTo>
                      <a:lnTo>
                        <a:pt x="250" y="266"/>
                      </a:lnTo>
                      <a:lnTo>
                        <a:pt x="251" y="274"/>
                      </a:lnTo>
                      <a:lnTo>
                        <a:pt x="254" y="273"/>
                      </a:lnTo>
                      <a:lnTo>
                        <a:pt x="255" y="277"/>
                      </a:lnTo>
                      <a:lnTo>
                        <a:pt x="267" y="275"/>
                      </a:lnTo>
                      <a:lnTo>
                        <a:pt x="267" y="271"/>
                      </a:lnTo>
                      <a:lnTo>
                        <a:pt x="270" y="271"/>
                      </a:lnTo>
                      <a:lnTo>
                        <a:pt x="268" y="263"/>
                      </a:lnTo>
                      <a:lnTo>
                        <a:pt x="265" y="264"/>
                      </a:lnTo>
                      <a:lnTo>
                        <a:pt x="263" y="257"/>
                      </a:lnTo>
                      <a:lnTo>
                        <a:pt x="259" y="257"/>
                      </a:lnTo>
                      <a:lnTo>
                        <a:pt x="258" y="250"/>
                      </a:lnTo>
                      <a:lnTo>
                        <a:pt x="254" y="251"/>
                      </a:lnTo>
                      <a:lnTo>
                        <a:pt x="253" y="243"/>
                      </a:lnTo>
                      <a:lnTo>
                        <a:pt x="249" y="244"/>
                      </a:lnTo>
                      <a:lnTo>
                        <a:pt x="248" y="240"/>
                      </a:lnTo>
                      <a:lnTo>
                        <a:pt x="272" y="235"/>
                      </a:lnTo>
                      <a:lnTo>
                        <a:pt x="271" y="232"/>
                      </a:lnTo>
                      <a:lnTo>
                        <a:pt x="267" y="233"/>
                      </a:lnTo>
                      <a:lnTo>
                        <a:pt x="267" y="228"/>
                      </a:lnTo>
                      <a:lnTo>
                        <a:pt x="262" y="229"/>
                      </a:lnTo>
                      <a:lnTo>
                        <a:pt x="262" y="225"/>
                      </a:lnTo>
                      <a:lnTo>
                        <a:pt x="257" y="226"/>
                      </a:lnTo>
                      <a:lnTo>
                        <a:pt x="256" y="221"/>
                      </a:lnTo>
                      <a:lnTo>
                        <a:pt x="252" y="222"/>
                      </a:lnTo>
                      <a:lnTo>
                        <a:pt x="251" y="218"/>
                      </a:lnTo>
                      <a:lnTo>
                        <a:pt x="247" y="219"/>
                      </a:lnTo>
                      <a:lnTo>
                        <a:pt x="246" y="215"/>
                      </a:lnTo>
                      <a:lnTo>
                        <a:pt x="242" y="215"/>
                      </a:lnTo>
                      <a:lnTo>
                        <a:pt x="241" y="211"/>
                      </a:lnTo>
                      <a:lnTo>
                        <a:pt x="237" y="212"/>
                      </a:lnTo>
                      <a:lnTo>
                        <a:pt x="236" y="208"/>
                      </a:lnTo>
                      <a:lnTo>
                        <a:pt x="232" y="208"/>
                      </a:lnTo>
                      <a:lnTo>
                        <a:pt x="231" y="204"/>
                      </a:lnTo>
                      <a:lnTo>
                        <a:pt x="227" y="205"/>
                      </a:lnTo>
                      <a:lnTo>
                        <a:pt x="226" y="201"/>
                      </a:lnTo>
                      <a:lnTo>
                        <a:pt x="221" y="202"/>
                      </a:lnTo>
                      <a:lnTo>
                        <a:pt x="221" y="197"/>
                      </a:lnTo>
                      <a:lnTo>
                        <a:pt x="216" y="198"/>
                      </a:lnTo>
                      <a:lnTo>
                        <a:pt x="215" y="194"/>
                      </a:lnTo>
                      <a:lnTo>
                        <a:pt x="211" y="195"/>
                      </a:lnTo>
                      <a:lnTo>
                        <a:pt x="210" y="190"/>
                      </a:lnTo>
                      <a:lnTo>
                        <a:pt x="207" y="191"/>
                      </a:lnTo>
                      <a:lnTo>
                        <a:pt x="206" y="187"/>
                      </a:lnTo>
                      <a:close/>
                      <a:moveTo>
                        <a:pt x="40" y="141"/>
                      </a:moveTo>
                      <a:lnTo>
                        <a:pt x="297" y="141"/>
                      </a:lnTo>
                      <a:lnTo>
                        <a:pt x="297" y="292"/>
                      </a:lnTo>
                      <a:lnTo>
                        <a:pt x="40" y="292"/>
                      </a:lnTo>
                      <a:lnTo>
                        <a:pt x="40" y="141"/>
                      </a:ln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nvGrpSpPr>
              <p:cNvPr id="25" name="组合 24">
                <a:extLst>
                  <a:ext uri="{FF2B5EF4-FFF2-40B4-BE49-F238E27FC236}">
                    <a16:creationId xmlns="" xmlns:a16="http://schemas.microsoft.com/office/drawing/2014/main" id="{EDE772D3-C617-4E93-B7A3-A606D04292F8}"/>
                  </a:ext>
                </a:extLst>
              </p:cNvPr>
              <p:cNvGrpSpPr/>
              <p:nvPr/>
            </p:nvGrpSpPr>
            <p:grpSpPr>
              <a:xfrm>
                <a:off x="10823599" y="577955"/>
                <a:ext cx="368108" cy="382389"/>
                <a:chOff x="10486350" y="391614"/>
                <a:chExt cx="421373" cy="437973"/>
              </a:xfrm>
            </p:grpSpPr>
            <p:sp>
              <p:nvSpPr>
                <p:cNvPr id="26" name="Oval 13">
                  <a:extLst>
                    <a:ext uri="{FF2B5EF4-FFF2-40B4-BE49-F238E27FC236}">
                      <a16:creationId xmlns="" xmlns:a16="http://schemas.microsoft.com/office/drawing/2014/main" id="{2F189F4C-BA54-45A4-9862-7045F21F7A3B}"/>
                    </a:ext>
                  </a:extLst>
                </p:cNvPr>
                <p:cNvSpPr/>
                <p:nvPr/>
              </p:nvSpPr>
              <p:spPr>
                <a:xfrm>
                  <a:off x="10486350" y="391614"/>
                  <a:ext cx="421373" cy="437973"/>
                </a:xfrm>
                <a:prstGeom prst="ellipse">
                  <a:avLst/>
                </a:prstGeom>
                <a:solidFill>
                  <a:srgbClr val="858585"/>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27" name="Freeform 15">
                  <a:extLst>
                    <a:ext uri="{FF2B5EF4-FFF2-40B4-BE49-F238E27FC236}">
                      <a16:creationId xmlns="" xmlns:a16="http://schemas.microsoft.com/office/drawing/2014/main" id="{17E2950D-1240-486B-84EF-65DB9100A6D5}"/>
                    </a:ext>
                  </a:extLst>
                </p:cNvPr>
                <p:cNvSpPr>
                  <a:spLocks noEditPoints="1"/>
                </p:cNvSpPr>
                <p:nvPr/>
              </p:nvSpPr>
              <p:spPr>
                <a:xfrm>
                  <a:off x="10532318" y="455458"/>
                  <a:ext cx="334545" cy="293685"/>
                </a:xfrm>
                <a:custGeom>
                  <a:avLst/>
                  <a:gdLst/>
                  <a:ahLst/>
                  <a:cxnLst>
                    <a:cxn ang="0">
                      <a:pos x="234329" y="182499"/>
                    </a:cxn>
                    <a:cxn ang="0">
                      <a:pos x="184958" y="182499"/>
                    </a:cxn>
                    <a:cxn ang="0">
                      <a:pos x="184958" y="233874"/>
                    </a:cxn>
                    <a:cxn ang="0">
                      <a:pos x="148850" y="233874"/>
                    </a:cxn>
                    <a:cxn ang="0">
                      <a:pos x="148850" y="182499"/>
                    </a:cxn>
                    <a:cxn ang="0">
                      <a:pos x="99479" y="182499"/>
                    </a:cxn>
                    <a:cxn ang="0">
                      <a:pos x="99479" y="144925"/>
                    </a:cxn>
                    <a:cxn ang="0">
                      <a:pos x="148850" y="144925"/>
                    </a:cxn>
                    <a:cxn ang="0">
                      <a:pos x="148850" y="93550"/>
                    </a:cxn>
                    <a:cxn ang="0">
                      <a:pos x="184958" y="93550"/>
                    </a:cxn>
                    <a:cxn ang="0">
                      <a:pos x="184958" y="144925"/>
                    </a:cxn>
                    <a:cxn ang="0">
                      <a:pos x="234329" y="144925"/>
                    </a:cxn>
                    <a:cxn ang="0">
                      <a:pos x="234329" y="182499"/>
                    </a:cxn>
                    <a:cxn ang="0">
                      <a:pos x="307280" y="94317"/>
                    </a:cxn>
                    <a:cxn ang="0">
                      <a:pos x="167273" y="69779"/>
                    </a:cxn>
                    <a:cxn ang="0">
                      <a:pos x="27265" y="94317"/>
                    </a:cxn>
                    <a:cxn ang="0">
                      <a:pos x="167273" y="293685"/>
                    </a:cxn>
                    <a:cxn ang="0">
                      <a:pos x="307280" y="94317"/>
                    </a:cxn>
                  </a:cxnLst>
                  <a:rect l="0" t="0" r="0" b="0"/>
                  <a:pathLst>
                    <a:path w="454" h="383">
                      <a:moveTo>
                        <a:pt x="318" y="238"/>
                      </a:moveTo>
                      <a:lnTo>
                        <a:pt x="251" y="238"/>
                      </a:lnTo>
                      <a:lnTo>
                        <a:pt x="251" y="305"/>
                      </a:lnTo>
                      <a:lnTo>
                        <a:pt x="202" y="305"/>
                      </a:lnTo>
                      <a:lnTo>
                        <a:pt x="202" y="238"/>
                      </a:lnTo>
                      <a:lnTo>
                        <a:pt x="135" y="238"/>
                      </a:lnTo>
                      <a:lnTo>
                        <a:pt x="135" y="189"/>
                      </a:lnTo>
                      <a:lnTo>
                        <a:pt x="202" y="189"/>
                      </a:lnTo>
                      <a:lnTo>
                        <a:pt x="202" y="122"/>
                      </a:lnTo>
                      <a:lnTo>
                        <a:pt x="251" y="122"/>
                      </a:lnTo>
                      <a:lnTo>
                        <a:pt x="251" y="189"/>
                      </a:lnTo>
                      <a:lnTo>
                        <a:pt x="318" y="189"/>
                      </a:lnTo>
                      <a:lnTo>
                        <a:pt x="318" y="238"/>
                      </a:lnTo>
                      <a:close/>
                      <a:moveTo>
                        <a:pt x="417" y="123"/>
                      </a:moveTo>
                      <a:cubicBezTo>
                        <a:pt x="384" y="0"/>
                        <a:pt x="249" y="77"/>
                        <a:pt x="227" y="91"/>
                      </a:cubicBezTo>
                      <a:cubicBezTo>
                        <a:pt x="204" y="77"/>
                        <a:pt x="69" y="1"/>
                        <a:pt x="37" y="123"/>
                      </a:cubicBezTo>
                      <a:cubicBezTo>
                        <a:pt x="0" y="265"/>
                        <a:pt x="226" y="382"/>
                        <a:pt x="227" y="383"/>
                      </a:cubicBezTo>
                      <a:cubicBezTo>
                        <a:pt x="227" y="383"/>
                        <a:pt x="454" y="263"/>
                        <a:pt x="417" y="123"/>
                      </a:cubicBez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nvGrpSpPr>
              <p:cNvPr id="31" name="组合 30">
                <a:extLst>
                  <a:ext uri="{FF2B5EF4-FFF2-40B4-BE49-F238E27FC236}">
                    <a16:creationId xmlns="" xmlns:a16="http://schemas.microsoft.com/office/drawing/2014/main" id="{96699630-266A-4CAD-B49F-9B7E0B518B31}"/>
                  </a:ext>
                </a:extLst>
              </p:cNvPr>
              <p:cNvGrpSpPr/>
              <p:nvPr/>
            </p:nvGrpSpPr>
            <p:grpSpPr>
              <a:xfrm>
                <a:off x="9676434" y="577955"/>
                <a:ext cx="366522" cy="382389"/>
                <a:chOff x="9338428" y="391614"/>
                <a:chExt cx="420096" cy="437973"/>
              </a:xfrm>
            </p:grpSpPr>
            <p:sp>
              <p:nvSpPr>
                <p:cNvPr id="32" name="Oval 12">
                  <a:extLst>
                    <a:ext uri="{FF2B5EF4-FFF2-40B4-BE49-F238E27FC236}">
                      <a16:creationId xmlns="" xmlns:a16="http://schemas.microsoft.com/office/drawing/2014/main" id="{F38E3F48-55B1-421F-9CC0-A9C79CF923E7}"/>
                    </a:ext>
                  </a:extLst>
                </p:cNvPr>
                <p:cNvSpPr/>
                <p:nvPr/>
              </p:nvSpPr>
              <p:spPr>
                <a:xfrm>
                  <a:off x="9338428" y="391614"/>
                  <a:ext cx="420096" cy="437973"/>
                </a:xfrm>
                <a:prstGeom prst="ellipse">
                  <a:avLst/>
                </a:prstGeom>
                <a:solidFill>
                  <a:srgbClr val="FDB402"/>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33" name="Freeform 19">
                  <a:extLst>
                    <a:ext uri="{FF2B5EF4-FFF2-40B4-BE49-F238E27FC236}">
                      <a16:creationId xmlns="" xmlns:a16="http://schemas.microsoft.com/office/drawing/2014/main" id="{F9E38022-4EEC-44AD-914E-E332446E739C}"/>
                    </a:ext>
                  </a:extLst>
                </p:cNvPr>
                <p:cNvSpPr>
                  <a:spLocks noEditPoints="1"/>
                </p:cNvSpPr>
                <p:nvPr/>
              </p:nvSpPr>
              <p:spPr>
                <a:xfrm>
                  <a:off x="9398442" y="495042"/>
                  <a:ext cx="315391" cy="277085"/>
                </a:xfrm>
                <a:custGeom>
                  <a:avLst/>
                  <a:gdLst/>
                  <a:ahLst/>
                  <a:cxnLst>
                    <a:cxn ang="0">
                      <a:pos x="165064" y="270177"/>
                    </a:cxn>
                    <a:cxn ang="0">
                      <a:pos x="307285" y="80593"/>
                    </a:cxn>
                    <a:cxn ang="0">
                      <a:pos x="298442" y="76755"/>
                    </a:cxn>
                    <a:cxn ang="0">
                      <a:pos x="212226" y="77522"/>
                    </a:cxn>
                    <a:cxn ang="0">
                      <a:pos x="165064" y="270177"/>
                    </a:cxn>
                    <a:cxn ang="0">
                      <a:pos x="310233" y="80593"/>
                    </a:cxn>
                    <a:cxn ang="0">
                      <a:pos x="310233" y="80593"/>
                    </a:cxn>
                    <a:cxn ang="0">
                      <a:pos x="5158" y="79057"/>
                    </a:cxn>
                    <a:cxn ang="0">
                      <a:pos x="146642" y="267107"/>
                    </a:cxn>
                    <a:cxn ang="0">
                      <a:pos x="100955" y="76755"/>
                    </a:cxn>
                    <a:cxn ang="0">
                      <a:pos x="16949" y="77522"/>
                    </a:cxn>
                    <a:cxn ang="0">
                      <a:pos x="5158" y="79057"/>
                    </a:cxn>
                    <a:cxn ang="0">
                      <a:pos x="145905" y="270945"/>
                    </a:cxn>
                    <a:cxn ang="0">
                      <a:pos x="145905" y="270945"/>
                    </a:cxn>
                    <a:cxn ang="0">
                      <a:pos x="156222" y="271712"/>
                    </a:cxn>
                    <a:cxn ang="0">
                      <a:pos x="204857" y="77522"/>
                    </a:cxn>
                    <a:cxn ang="0">
                      <a:pos x="202646" y="80593"/>
                    </a:cxn>
                    <a:cxn ang="0">
                      <a:pos x="108324" y="77522"/>
                    </a:cxn>
                    <a:cxn ang="0">
                      <a:pos x="156222" y="271712"/>
                    </a:cxn>
                    <a:cxn ang="0">
                      <a:pos x="220332" y="69847"/>
                    </a:cxn>
                    <a:cxn ang="0">
                      <a:pos x="313917" y="69847"/>
                    </a:cxn>
                    <a:cxn ang="0">
                      <a:pos x="259387" y="768"/>
                    </a:cxn>
                    <a:cxn ang="0">
                      <a:pos x="220332" y="69847"/>
                    </a:cxn>
                    <a:cxn ang="0">
                      <a:pos x="0" y="68312"/>
                    </a:cxn>
                    <a:cxn ang="0">
                      <a:pos x="92112" y="69847"/>
                    </a:cxn>
                    <a:cxn ang="0">
                      <a:pos x="54530" y="0"/>
                    </a:cxn>
                    <a:cxn ang="0">
                      <a:pos x="0" y="68312"/>
                    </a:cxn>
                    <a:cxn ang="0">
                      <a:pos x="109060" y="69847"/>
                    </a:cxn>
                    <a:cxn ang="0">
                      <a:pos x="203383" y="69079"/>
                    </a:cxn>
                    <a:cxn ang="0">
                      <a:pos x="155485" y="1535"/>
                    </a:cxn>
                    <a:cxn ang="0">
                      <a:pos x="109060" y="69847"/>
                    </a:cxn>
                    <a:cxn ang="0">
                      <a:pos x="101691" y="71382"/>
                    </a:cxn>
                    <a:cxn ang="0">
                      <a:pos x="148853" y="768"/>
                    </a:cxn>
                    <a:cxn ang="0">
                      <a:pos x="61162" y="1535"/>
                    </a:cxn>
                    <a:cxn ang="0">
                      <a:pos x="101691" y="71382"/>
                    </a:cxn>
                    <a:cxn ang="0">
                      <a:pos x="212963" y="71382"/>
                    </a:cxn>
                    <a:cxn ang="0">
                      <a:pos x="250544" y="768"/>
                    </a:cxn>
                    <a:cxn ang="0">
                      <a:pos x="165801" y="2303"/>
                    </a:cxn>
                    <a:cxn ang="0">
                      <a:pos x="212963" y="71382"/>
                    </a:cxn>
                  </a:cxnLst>
                  <a:rect l="0" t="0" r="0" b="0"/>
                  <a:pathLst>
                    <a:path w="428" h="361">
                      <a:moveTo>
                        <a:pt x="224" y="352"/>
                      </a:moveTo>
                      <a:lnTo>
                        <a:pt x="417" y="105"/>
                      </a:lnTo>
                      <a:cubicBezTo>
                        <a:pt x="412" y="102"/>
                        <a:pt x="413" y="100"/>
                        <a:pt x="405" y="100"/>
                      </a:cubicBezTo>
                      <a:lnTo>
                        <a:pt x="288" y="101"/>
                      </a:lnTo>
                      <a:lnTo>
                        <a:pt x="224" y="352"/>
                      </a:lnTo>
                      <a:close/>
                      <a:moveTo>
                        <a:pt x="421" y="105"/>
                      </a:moveTo>
                      <a:cubicBezTo>
                        <a:pt x="428" y="97"/>
                        <a:pt x="414" y="113"/>
                        <a:pt x="421" y="105"/>
                      </a:cubicBezTo>
                      <a:close/>
                      <a:moveTo>
                        <a:pt x="7" y="103"/>
                      </a:moveTo>
                      <a:lnTo>
                        <a:pt x="199" y="348"/>
                      </a:lnTo>
                      <a:lnTo>
                        <a:pt x="137" y="100"/>
                      </a:lnTo>
                      <a:lnTo>
                        <a:pt x="23" y="101"/>
                      </a:lnTo>
                      <a:lnTo>
                        <a:pt x="7" y="103"/>
                      </a:lnTo>
                      <a:close/>
                      <a:moveTo>
                        <a:pt x="198" y="353"/>
                      </a:moveTo>
                      <a:cubicBezTo>
                        <a:pt x="205" y="361"/>
                        <a:pt x="191" y="345"/>
                        <a:pt x="198" y="353"/>
                      </a:cubicBezTo>
                      <a:close/>
                      <a:moveTo>
                        <a:pt x="212" y="354"/>
                      </a:moveTo>
                      <a:lnTo>
                        <a:pt x="278" y="101"/>
                      </a:lnTo>
                      <a:lnTo>
                        <a:pt x="275" y="105"/>
                      </a:lnTo>
                      <a:lnTo>
                        <a:pt x="147" y="101"/>
                      </a:lnTo>
                      <a:lnTo>
                        <a:pt x="212" y="354"/>
                      </a:lnTo>
                      <a:close/>
                      <a:moveTo>
                        <a:pt x="299" y="91"/>
                      </a:moveTo>
                      <a:lnTo>
                        <a:pt x="426" y="91"/>
                      </a:lnTo>
                      <a:lnTo>
                        <a:pt x="352" y="1"/>
                      </a:lnTo>
                      <a:lnTo>
                        <a:pt x="299" y="91"/>
                      </a:lnTo>
                      <a:close/>
                      <a:moveTo>
                        <a:pt x="0" y="89"/>
                      </a:moveTo>
                      <a:lnTo>
                        <a:pt x="125" y="91"/>
                      </a:lnTo>
                      <a:lnTo>
                        <a:pt x="74" y="0"/>
                      </a:lnTo>
                      <a:lnTo>
                        <a:pt x="0" y="89"/>
                      </a:lnTo>
                      <a:close/>
                      <a:moveTo>
                        <a:pt x="148" y="91"/>
                      </a:moveTo>
                      <a:lnTo>
                        <a:pt x="276" y="90"/>
                      </a:lnTo>
                      <a:lnTo>
                        <a:pt x="211" y="2"/>
                      </a:lnTo>
                      <a:lnTo>
                        <a:pt x="148" y="91"/>
                      </a:lnTo>
                      <a:close/>
                      <a:moveTo>
                        <a:pt x="138" y="93"/>
                      </a:moveTo>
                      <a:lnTo>
                        <a:pt x="202" y="1"/>
                      </a:lnTo>
                      <a:lnTo>
                        <a:pt x="83" y="2"/>
                      </a:lnTo>
                      <a:lnTo>
                        <a:pt x="138" y="93"/>
                      </a:lnTo>
                      <a:close/>
                      <a:moveTo>
                        <a:pt x="289" y="93"/>
                      </a:moveTo>
                      <a:lnTo>
                        <a:pt x="340" y="1"/>
                      </a:lnTo>
                      <a:lnTo>
                        <a:pt x="225" y="3"/>
                      </a:lnTo>
                      <a:lnTo>
                        <a:pt x="289" y="93"/>
                      </a:ln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cxnSp>
          <p:nvCxnSpPr>
            <p:cNvPr id="4" name="直接连接符 3">
              <a:extLst>
                <a:ext uri="{FF2B5EF4-FFF2-40B4-BE49-F238E27FC236}">
                  <a16:creationId xmlns="" xmlns:a16="http://schemas.microsoft.com/office/drawing/2014/main" id="{6FD08865-C378-4B20-8EA7-0F026FB4E179}"/>
                </a:ext>
              </a:extLst>
            </p:cNvPr>
            <p:cNvCxnSpPr/>
            <p:nvPr/>
          </p:nvCxnSpPr>
          <p:spPr>
            <a:xfrm>
              <a:off x="1762699" y="1002621"/>
              <a:ext cx="10429301" cy="0"/>
            </a:xfrm>
            <a:prstGeom prst="line">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
        <p:nvSpPr>
          <p:cNvPr id="3" name="TextBox 2"/>
          <p:cNvSpPr txBox="1"/>
          <p:nvPr/>
        </p:nvSpPr>
        <p:spPr>
          <a:xfrm>
            <a:off x="6659246" y="319757"/>
            <a:ext cx="733892" cy="307777"/>
          </a:xfrm>
          <a:prstGeom prst="rect">
            <a:avLst/>
          </a:prstGeom>
          <a:noFill/>
        </p:spPr>
        <p:txBody>
          <a:bodyPr wrap="square" rtlCol="0">
            <a:spAutoFit/>
          </a:bodyPr>
          <a:lstStyle/>
          <a:p>
            <a:r>
              <a:rPr lang="zh-CN" altLang="en-US" sz="1400" b="1" dirty="0" smtClean="0"/>
              <a:t>智能</a:t>
            </a:r>
            <a:endParaRPr lang="zh-CN" altLang="en-US" sz="1400" b="1" dirty="0"/>
          </a:p>
        </p:txBody>
      </p:sp>
      <p:sp>
        <p:nvSpPr>
          <p:cNvPr id="35" name="TextBox 34"/>
          <p:cNvSpPr txBox="1"/>
          <p:nvPr/>
        </p:nvSpPr>
        <p:spPr>
          <a:xfrm>
            <a:off x="7545538" y="319757"/>
            <a:ext cx="733892" cy="307777"/>
          </a:xfrm>
          <a:prstGeom prst="rect">
            <a:avLst/>
          </a:prstGeom>
          <a:noFill/>
        </p:spPr>
        <p:txBody>
          <a:bodyPr wrap="square" rtlCol="0">
            <a:spAutoFit/>
          </a:bodyPr>
          <a:lstStyle/>
          <a:p>
            <a:r>
              <a:rPr lang="zh-CN" altLang="en-US" sz="1400" b="1" dirty="0"/>
              <a:t>高效</a:t>
            </a:r>
          </a:p>
        </p:txBody>
      </p:sp>
      <p:sp>
        <p:nvSpPr>
          <p:cNvPr id="36" name="TextBox 35"/>
          <p:cNvSpPr txBox="1"/>
          <p:nvPr/>
        </p:nvSpPr>
        <p:spPr>
          <a:xfrm>
            <a:off x="8414842" y="329733"/>
            <a:ext cx="733892" cy="307777"/>
          </a:xfrm>
          <a:prstGeom prst="rect">
            <a:avLst/>
          </a:prstGeom>
          <a:noFill/>
        </p:spPr>
        <p:txBody>
          <a:bodyPr wrap="square" rtlCol="0">
            <a:spAutoFit/>
          </a:bodyPr>
          <a:lstStyle/>
          <a:p>
            <a:r>
              <a:rPr lang="zh-CN" altLang="en-US" sz="1400" b="1" dirty="0" smtClean="0"/>
              <a:t>成本</a:t>
            </a:r>
            <a:endParaRPr lang="zh-CN" altLang="en-US" sz="1400" b="1" dirty="0"/>
          </a:p>
        </p:txBody>
      </p:sp>
      <p:sp>
        <p:nvSpPr>
          <p:cNvPr id="6" name="矩形 5"/>
          <p:cNvSpPr/>
          <p:nvPr/>
        </p:nvSpPr>
        <p:spPr>
          <a:xfrm>
            <a:off x="1257300" y="139096"/>
            <a:ext cx="3451586" cy="461665"/>
          </a:xfrm>
          <a:prstGeom prst="rect">
            <a:avLst/>
          </a:prstGeom>
        </p:spPr>
        <p:txBody>
          <a:bodyPr wrap="none">
            <a:spAutoFit/>
          </a:bodyPr>
          <a:lstStyle/>
          <a:p>
            <a:r>
              <a:rPr lang="zh-CN" altLang="en-US" sz="2400" dirty="0" smtClean="0"/>
              <a:t>五</a:t>
            </a:r>
            <a:r>
              <a:rPr lang="zh-CN" altLang="zh-CN" sz="2400" dirty="0" smtClean="0"/>
              <a:t>、</a:t>
            </a:r>
            <a:r>
              <a:rPr lang="en-US" altLang="zh-CN" sz="2400" dirty="0"/>
              <a:t>BDS</a:t>
            </a:r>
            <a:r>
              <a:rPr lang="zh-CN" altLang="zh-CN" sz="2400" dirty="0"/>
              <a:t>的应用与产业化</a:t>
            </a:r>
          </a:p>
        </p:txBody>
      </p:sp>
      <p:sp>
        <p:nvSpPr>
          <p:cNvPr id="7" name="矩形 6"/>
          <p:cNvSpPr/>
          <p:nvPr/>
        </p:nvSpPr>
        <p:spPr>
          <a:xfrm>
            <a:off x="4250730" y="1608620"/>
            <a:ext cx="4572000" cy="2400657"/>
          </a:xfrm>
          <a:prstGeom prst="rect">
            <a:avLst/>
          </a:prstGeom>
        </p:spPr>
        <p:txBody>
          <a:bodyPr>
            <a:spAutoFit/>
          </a:bodyPr>
          <a:lstStyle/>
          <a:p>
            <a:pPr>
              <a:lnSpc>
                <a:spcPct val="150000"/>
              </a:lnSpc>
            </a:pPr>
            <a:r>
              <a:rPr lang="en-US" altLang="zh-CN" sz="2000" dirty="0"/>
              <a:t>8.</a:t>
            </a:r>
            <a:r>
              <a:rPr lang="zh-CN" altLang="zh-CN" sz="2000" dirty="0"/>
              <a:t>公共安全方面</a:t>
            </a:r>
          </a:p>
          <a:p>
            <a:pPr>
              <a:lnSpc>
                <a:spcPct val="150000"/>
              </a:lnSpc>
            </a:pPr>
            <a:r>
              <a:rPr lang="zh-CN" altLang="zh-CN" sz="2000" dirty="0" smtClean="0"/>
              <a:t>主要</a:t>
            </a:r>
            <a:r>
              <a:rPr lang="zh-CN" altLang="zh-CN" sz="2000" dirty="0"/>
              <a:t>包括公安车辆指挥调度、民警现场执法、应急事件信息传输、公安授时服务等应用。其中，应急事件信息传输使用了北斗特有的短报文功能。</a:t>
            </a:r>
          </a:p>
        </p:txBody>
      </p:sp>
      <p:pic>
        <p:nvPicPr>
          <p:cNvPr id="30722" name="Picture 2" descr="https://inews.gtimg.com/newsapp_bt/0/13153902104/64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9000" y="1424124"/>
            <a:ext cx="3912118" cy="261214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41338509"/>
      </p:ext>
    </p:extLst>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 xmlns:a16="http://schemas.microsoft.com/office/drawing/2014/main" id="{1495F301-5D58-44A0-870C-E58C0EABD36A}"/>
              </a:ext>
            </a:extLst>
          </p:cNvPr>
          <p:cNvGrpSpPr/>
          <p:nvPr/>
        </p:nvGrpSpPr>
        <p:grpSpPr>
          <a:xfrm>
            <a:off x="-10552" y="-10550"/>
            <a:ext cx="9154552" cy="762516"/>
            <a:chOff x="-14069" y="-14067"/>
            <a:chExt cx="12206069" cy="1016688"/>
          </a:xfrm>
        </p:grpSpPr>
        <p:grpSp>
          <p:nvGrpSpPr>
            <p:cNvPr id="16" name="组合 15"/>
            <p:cNvGrpSpPr/>
            <p:nvPr/>
          </p:nvGrpSpPr>
          <p:grpSpPr>
            <a:xfrm>
              <a:off x="-14069" y="-14067"/>
              <a:ext cx="1690469" cy="1016688"/>
              <a:chOff x="-14069" y="-14068"/>
              <a:chExt cx="8860302" cy="6886134"/>
            </a:xfrm>
          </p:grpSpPr>
          <p:sp>
            <p:nvSpPr>
              <p:cNvPr id="17" name="直角三角形 16"/>
              <p:cNvSpPr/>
              <p:nvPr/>
            </p:nvSpPr>
            <p:spPr>
              <a:xfrm rot="5400000">
                <a:off x="-1740877" y="1740877"/>
                <a:ext cx="6858000" cy="3376246"/>
              </a:xfrm>
              <a:prstGeom prst="r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任意多边形 17"/>
              <p:cNvSpPr/>
              <p:nvPr/>
            </p:nvSpPr>
            <p:spPr>
              <a:xfrm>
                <a:off x="-14069" y="-2"/>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FDB4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2712719" y="-14068"/>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E635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 name="组合 1">
              <a:extLst>
                <a:ext uri="{FF2B5EF4-FFF2-40B4-BE49-F238E27FC236}">
                  <a16:creationId xmlns="" xmlns:a16="http://schemas.microsoft.com/office/drawing/2014/main" id="{F16F4591-60E9-4C9B-AF90-257FD1CF5AAD}"/>
                </a:ext>
              </a:extLst>
            </p:cNvPr>
            <p:cNvGrpSpPr/>
            <p:nvPr/>
          </p:nvGrpSpPr>
          <p:grpSpPr>
            <a:xfrm>
              <a:off x="8510887" y="453634"/>
              <a:ext cx="2671958" cy="382389"/>
              <a:chOff x="8519749" y="577955"/>
              <a:chExt cx="2671958" cy="382389"/>
            </a:xfrm>
          </p:grpSpPr>
          <p:grpSp>
            <p:nvGrpSpPr>
              <p:cNvPr id="22" name="组合 21">
                <a:extLst>
                  <a:ext uri="{FF2B5EF4-FFF2-40B4-BE49-F238E27FC236}">
                    <a16:creationId xmlns="" xmlns:a16="http://schemas.microsoft.com/office/drawing/2014/main" id="{3572C76C-95D1-4FF5-BB80-B735C985DE2B}"/>
                  </a:ext>
                </a:extLst>
              </p:cNvPr>
              <p:cNvGrpSpPr/>
              <p:nvPr/>
            </p:nvGrpSpPr>
            <p:grpSpPr>
              <a:xfrm>
                <a:off x="8519749" y="577955"/>
                <a:ext cx="368108" cy="382389"/>
                <a:chOff x="8181567" y="391614"/>
                <a:chExt cx="420096" cy="437973"/>
              </a:xfrm>
            </p:grpSpPr>
            <p:sp>
              <p:nvSpPr>
                <p:cNvPr id="23" name="Oval 11">
                  <a:extLst>
                    <a:ext uri="{FF2B5EF4-FFF2-40B4-BE49-F238E27FC236}">
                      <a16:creationId xmlns="" xmlns:a16="http://schemas.microsoft.com/office/drawing/2014/main" id="{B2E6A8A3-322E-4A52-8E71-C45B316F5C18}"/>
                    </a:ext>
                  </a:extLst>
                </p:cNvPr>
                <p:cNvSpPr/>
                <p:nvPr/>
              </p:nvSpPr>
              <p:spPr>
                <a:xfrm>
                  <a:off x="8181567" y="391614"/>
                  <a:ext cx="420096" cy="437973"/>
                </a:xfrm>
                <a:prstGeom prst="ellipse">
                  <a:avLst/>
                </a:prstGeom>
                <a:solidFill>
                  <a:srgbClr val="E6353F"/>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24" name="Freeform 14">
                  <a:extLst>
                    <a:ext uri="{FF2B5EF4-FFF2-40B4-BE49-F238E27FC236}">
                      <a16:creationId xmlns="" xmlns:a16="http://schemas.microsoft.com/office/drawing/2014/main" id="{205D0928-C677-4B0B-ABE9-E66BCB8A8319}"/>
                    </a:ext>
                  </a:extLst>
                </p:cNvPr>
                <p:cNvSpPr>
                  <a:spLocks noEditPoints="1"/>
                </p:cNvSpPr>
                <p:nvPr/>
              </p:nvSpPr>
              <p:spPr>
                <a:xfrm>
                  <a:off x="8254350" y="468227"/>
                  <a:ext cx="321776" cy="268147"/>
                </a:xfrm>
                <a:custGeom>
                  <a:avLst/>
                  <a:gdLst/>
                  <a:ahLst/>
                  <a:cxnLst>
                    <a:cxn ang="0">
                      <a:pos x="248143" y="256622"/>
                    </a:cxn>
                    <a:cxn ang="0">
                      <a:pos x="0" y="256622"/>
                    </a:cxn>
                    <a:cxn ang="0">
                      <a:pos x="128858" y="99115"/>
                    </a:cxn>
                    <a:cxn ang="0">
                      <a:pos x="123703" y="94505"/>
                    </a:cxn>
                    <a:cxn ang="0">
                      <a:pos x="234889" y="110639"/>
                    </a:cxn>
                    <a:cxn ang="0">
                      <a:pos x="13254" y="90663"/>
                    </a:cxn>
                    <a:cxn ang="0">
                      <a:pos x="88360" y="194387"/>
                    </a:cxn>
                    <a:cxn ang="0">
                      <a:pos x="41971" y="163654"/>
                    </a:cxn>
                    <a:cxn ang="0">
                      <a:pos x="41971" y="173642"/>
                    </a:cxn>
                    <a:cxn ang="0">
                      <a:pos x="134012" y="142909"/>
                    </a:cxn>
                    <a:cxn ang="0">
                      <a:pos x="41971" y="142909"/>
                    </a:cxn>
                    <a:cxn ang="0">
                      <a:pos x="134012" y="133689"/>
                    </a:cxn>
                    <a:cxn ang="0">
                      <a:pos x="237834" y="112176"/>
                    </a:cxn>
                    <a:cxn ang="0">
                      <a:pos x="237834" y="112176"/>
                    </a:cxn>
                    <a:cxn ang="0">
                      <a:pos x="238571" y="16903"/>
                    </a:cxn>
                    <a:cxn ang="0">
                      <a:pos x="145793" y="60698"/>
                    </a:cxn>
                    <a:cxn ang="0">
                      <a:pos x="251825" y="66845"/>
                    </a:cxn>
                    <a:cxn ang="0">
                      <a:pos x="161256" y="46100"/>
                    </a:cxn>
                    <a:cxn ang="0">
                      <a:pos x="254770" y="116786"/>
                    </a:cxn>
                    <a:cxn ang="0">
                      <a:pos x="291586" y="69918"/>
                    </a:cxn>
                    <a:cxn ang="0">
                      <a:pos x="301159" y="80675"/>
                    </a:cxn>
                    <a:cxn ang="0">
                      <a:pos x="296004" y="68381"/>
                    </a:cxn>
                    <a:cxn ang="0">
                      <a:pos x="293795" y="131384"/>
                    </a:cxn>
                    <a:cxn ang="0">
                      <a:pos x="293059" y="143678"/>
                    </a:cxn>
                    <a:cxn ang="0">
                      <a:pos x="303368" y="143678"/>
                    </a:cxn>
                    <a:cxn ang="0">
                      <a:pos x="302631" y="131384"/>
                    </a:cxn>
                    <a:cxn ang="0">
                      <a:pos x="301159" y="102956"/>
                    </a:cxn>
                    <a:cxn ang="0">
                      <a:pos x="148002" y="144446"/>
                    </a:cxn>
                    <a:cxn ang="0">
                      <a:pos x="161992" y="201302"/>
                    </a:cxn>
                    <a:cxn ang="0">
                      <a:pos x="167883" y="196692"/>
                    </a:cxn>
                    <a:cxn ang="0">
                      <a:pos x="170092" y="189777"/>
                    </a:cxn>
                    <a:cxn ang="0">
                      <a:pos x="176719" y="194387"/>
                    </a:cxn>
                    <a:cxn ang="0">
                      <a:pos x="181137" y="205144"/>
                    </a:cxn>
                    <a:cxn ang="0">
                      <a:pos x="187028" y="209754"/>
                    </a:cxn>
                    <a:cxn ang="0">
                      <a:pos x="196600" y="208217"/>
                    </a:cxn>
                    <a:cxn ang="0">
                      <a:pos x="195127" y="202839"/>
                    </a:cxn>
                    <a:cxn ang="0">
                      <a:pos x="189973" y="192082"/>
                    </a:cxn>
                    <a:cxn ang="0">
                      <a:pos x="183346" y="187472"/>
                    </a:cxn>
                    <a:cxn ang="0">
                      <a:pos x="199545" y="178252"/>
                    </a:cxn>
                    <a:cxn ang="0">
                      <a:pos x="192918" y="175947"/>
                    </a:cxn>
                    <a:cxn ang="0">
                      <a:pos x="188500" y="169801"/>
                    </a:cxn>
                    <a:cxn ang="0">
                      <a:pos x="181873" y="168264"/>
                    </a:cxn>
                    <a:cxn ang="0">
                      <a:pos x="177455" y="162118"/>
                    </a:cxn>
                    <a:cxn ang="0">
                      <a:pos x="170828" y="159813"/>
                    </a:cxn>
                    <a:cxn ang="0">
                      <a:pos x="166410" y="154434"/>
                    </a:cxn>
                    <a:cxn ang="0">
                      <a:pos x="159047" y="152129"/>
                    </a:cxn>
                    <a:cxn ang="0">
                      <a:pos x="154629" y="145983"/>
                    </a:cxn>
                    <a:cxn ang="0">
                      <a:pos x="29453" y="108334"/>
                    </a:cxn>
                    <a:cxn ang="0">
                      <a:pos x="29453" y="224352"/>
                    </a:cxn>
                  </a:cxnLst>
                  <a:rect l="0" t="0" r="0" b="0"/>
                  <a:pathLst>
                    <a:path w="437" h="349">
                      <a:moveTo>
                        <a:pt x="0" y="322"/>
                      </a:moveTo>
                      <a:lnTo>
                        <a:pt x="337" y="322"/>
                      </a:lnTo>
                      <a:lnTo>
                        <a:pt x="337" y="334"/>
                      </a:lnTo>
                      <a:cubicBezTo>
                        <a:pt x="337" y="342"/>
                        <a:pt x="331" y="349"/>
                        <a:pt x="323" y="349"/>
                      </a:cubicBezTo>
                      <a:lnTo>
                        <a:pt x="14" y="349"/>
                      </a:lnTo>
                      <a:cubicBezTo>
                        <a:pt x="6" y="349"/>
                        <a:pt x="0" y="342"/>
                        <a:pt x="0" y="334"/>
                      </a:cubicBezTo>
                      <a:lnTo>
                        <a:pt x="0" y="322"/>
                      </a:lnTo>
                      <a:close/>
                      <a:moveTo>
                        <a:pt x="168" y="123"/>
                      </a:moveTo>
                      <a:cubicBezTo>
                        <a:pt x="172" y="123"/>
                        <a:pt x="175" y="126"/>
                        <a:pt x="175" y="129"/>
                      </a:cubicBezTo>
                      <a:cubicBezTo>
                        <a:pt x="175" y="133"/>
                        <a:pt x="172" y="135"/>
                        <a:pt x="168" y="135"/>
                      </a:cubicBezTo>
                      <a:cubicBezTo>
                        <a:pt x="165" y="135"/>
                        <a:pt x="162" y="133"/>
                        <a:pt x="162" y="129"/>
                      </a:cubicBezTo>
                      <a:cubicBezTo>
                        <a:pt x="162" y="126"/>
                        <a:pt x="165" y="123"/>
                        <a:pt x="168" y="123"/>
                      </a:cubicBezTo>
                      <a:close/>
                      <a:moveTo>
                        <a:pt x="18" y="118"/>
                      </a:moveTo>
                      <a:lnTo>
                        <a:pt x="208" y="118"/>
                      </a:lnTo>
                      <a:cubicBezTo>
                        <a:pt x="246" y="120"/>
                        <a:pt x="283" y="128"/>
                        <a:pt x="319" y="144"/>
                      </a:cubicBezTo>
                      <a:lnTo>
                        <a:pt x="319" y="315"/>
                      </a:lnTo>
                      <a:lnTo>
                        <a:pt x="18" y="315"/>
                      </a:lnTo>
                      <a:lnTo>
                        <a:pt x="18" y="118"/>
                      </a:lnTo>
                      <a:close/>
                      <a:moveTo>
                        <a:pt x="57" y="239"/>
                      </a:moveTo>
                      <a:lnTo>
                        <a:pt x="120" y="239"/>
                      </a:lnTo>
                      <a:lnTo>
                        <a:pt x="120" y="253"/>
                      </a:lnTo>
                      <a:lnTo>
                        <a:pt x="57" y="253"/>
                      </a:lnTo>
                      <a:lnTo>
                        <a:pt x="57" y="239"/>
                      </a:lnTo>
                      <a:close/>
                      <a:moveTo>
                        <a:pt x="57" y="213"/>
                      </a:moveTo>
                      <a:lnTo>
                        <a:pt x="182" y="213"/>
                      </a:lnTo>
                      <a:lnTo>
                        <a:pt x="182" y="226"/>
                      </a:lnTo>
                      <a:lnTo>
                        <a:pt x="57" y="226"/>
                      </a:lnTo>
                      <a:lnTo>
                        <a:pt x="57" y="213"/>
                      </a:lnTo>
                      <a:close/>
                      <a:moveTo>
                        <a:pt x="57" y="186"/>
                      </a:moveTo>
                      <a:lnTo>
                        <a:pt x="182" y="186"/>
                      </a:lnTo>
                      <a:lnTo>
                        <a:pt x="182" y="200"/>
                      </a:lnTo>
                      <a:lnTo>
                        <a:pt x="57" y="200"/>
                      </a:lnTo>
                      <a:lnTo>
                        <a:pt x="57" y="186"/>
                      </a:lnTo>
                      <a:close/>
                      <a:moveTo>
                        <a:pt x="57" y="160"/>
                      </a:moveTo>
                      <a:lnTo>
                        <a:pt x="182" y="160"/>
                      </a:lnTo>
                      <a:lnTo>
                        <a:pt x="182" y="174"/>
                      </a:lnTo>
                      <a:lnTo>
                        <a:pt x="57" y="174"/>
                      </a:lnTo>
                      <a:lnTo>
                        <a:pt x="57" y="160"/>
                      </a:lnTo>
                      <a:close/>
                      <a:moveTo>
                        <a:pt x="323" y="146"/>
                      </a:moveTo>
                      <a:cubicBezTo>
                        <a:pt x="328" y="148"/>
                        <a:pt x="339" y="154"/>
                        <a:pt x="342" y="156"/>
                      </a:cubicBezTo>
                      <a:cubicBezTo>
                        <a:pt x="350" y="161"/>
                        <a:pt x="330" y="164"/>
                        <a:pt x="323" y="165"/>
                      </a:cubicBezTo>
                      <a:lnTo>
                        <a:pt x="323" y="146"/>
                      </a:lnTo>
                      <a:close/>
                      <a:moveTo>
                        <a:pt x="396" y="91"/>
                      </a:moveTo>
                      <a:cubicBezTo>
                        <a:pt x="377" y="71"/>
                        <a:pt x="359" y="50"/>
                        <a:pt x="341" y="30"/>
                      </a:cubicBezTo>
                      <a:cubicBezTo>
                        <a:pt x="335" y="23"/>
                        <a:pt x="332" y="23"/>
                        <a:pt x="324" y="22"/>
                      </a:cubicBezTo>
                      <a:lnTo>
                        <a:pt x="133" y="1"/>
                      </a:lnTo>
                      <a:cubicBezTo>
                        <a:pt x="129" y="0"/>
                        <a:pt x="128" y="3"/>
                        <a:pt x="130" y="6"/>
                      </a:cubicBezTo>
                      <a:lnTo>
                        <a:pt x="198" y="79"/>
                      </a:lnTo>
                      <a:cubicBezTo>
                        <a:pt x="209" y="57"/>
                        <a:pt x="217" y="46"/>
                        <a:pt x="251" y="50"/>
                      </a:cubicBezTo>
                      <a:cubicBezTo>
                        <a:pt x="275" y="53"/>
                        <a:pt x="292" y="58"/>
                        <a:pt x="314" y="66"/>
                      </a:cubicBezTo>
                      <a:cubicBezTo>
                        <a:pt x="328" y="72"/>
                        <a:pt x="335" y="76"/>
                        <a:pt x="342" y="87"/>
                      </a:cubicBezTo>
                      <a:cubicBezTo>
                        <a:pt x="336" y="80"/>
                        <a:pt x="327" y="75"/>
                        <a:pt x="317" y="71"/>
                      </a:cubicBezTo>
                      <a:cubicBezTo>
                        <a:pt x="297" y="63"/>
                        <a:pt x="275" y="58"/>
                        <a:pt x="253" y="55"/>
                      </a:cubicBezTo>
                      <a:cubicBezTo>
                        <a:pt x="240" y="54"/>
                        <a:pt x="227" y="54"/>
                        <a:pt x="219" y="60"/>
                      </a:cubicBezTo>
                      <a:cubicBezTo>
                        <a:pt x="211" y="66"/>
                        <a:pt x="199" y="93"/>
                        <a:pt x="194" y="103"/>
                      </a:cubicBezTo>
                      <a:cubicBezTo>
                        <a:pt x="191" y="110"/>
                        <a:pt x="195" y="112"/>
                        <a:pt x="200" y="112"/>
                      </a:cubicBezTo>
                      <a:cubicBezTo>
                        <a:pt x="251" y="115"/>
                        <a:pt x="301" y="128"/>
                        <a:pt x="346" y="152"/>
                      </a:cubicBezTo>
                      <a:lnTo>
                        <a:pt x="347" y="126"/>
                      </a:lnTo>
                      <a:cubicBezTo>
                        <a:pt x="363" y="128"/>
                        <a:pt x="379" y="130"/>
                        <a:pt x="396" y="133"/>
                      </a:cubicBezTo>
                      <a:lnTo>
                        <a:pt x="396" y="91"/>
                      </a:lnTo>
                      <a:close/>
                      <a:moveTo>
                        <a:pt x="433" y="138"/>
                      </a:moveTo>
                      <a:cubicBezTo>
                        <a:pt x="435" y="138"/>
                        <a:pt x="437" y="135"/>
                        <a:pt x="435" y="133"/>
                      </a:cubicBezTo>
                      <a:cubicBezTo>
                        <a:pt x="426" y="124"/>
                        <a:pt x="417" y="114"/>
                        <a:pt x="409" y="105"/>
                      </a:cubicBezTo>
                      <a:lnTo>
                        <a:pt x="409" y="93"/>
                      </a:lnTo>
                      <a:cubicBezTo>
                        <a:pt x="409" y="91"/>
                        <a:pt x="407" y="90"/>
                        <a:pt x="405" y="90"/>
                      </a:cubicBezTo>
                      <a:lnTo>
                        <a:pt x="402" y="89"/>
                      </a:lnTo>
                      <a:lnTo>
                        <a:pt x="402" y="163"/>
                      </a:lnTo>
                      <a:cubicBezTo>
                        <a:pt x="400" y="163"/>
                        <a:pt x="400" y="164"/>
                        <a:pt x="400" y="165"/>
                      </a:cubicBezTo>
                      <a:lnTo>
                        <a:pt x="399" y="171"/>
                      </a:lnTo>
                      <a:cubicBezTo>
                        <a:pt x="399" y="173"/>
                        <a:pt x="400" y="174"/>
                        <a:pt x="400" y="176"/>
                      </a:cubicBezTo>
                      <a:lnTo>
                        <a:pt x="400" y="182"/>
                      </a:lnTo>
                      <a:cubicBezTo>
                        <a:pt x="400" y="184"/>
                        <a:pt x="399" y="185"/>
                        <a:pt x="398" y="187"/>
                      </a:cubicBezTo>
                      <a:lnTo>
                        <a:pt x="393" y="231"/>
                      </a:lnTo>
                      <a:cubicBezTo>
                        <a:pt x="396" y="236"/>
                        <a:pt x="414" y="236"/>
                        <a:pt x="417" y="231"/>
                      </a:cubicBezTo>
                      <a:lnTo>
                        <a:pt x="412" y="187"/>
                      </a:lnTo>
                      <a:cubicBezTo>
                        <a:pt x="412" y="185"/>
                        <a:pt x="411" y="184"/>
                        <a:pt x="411" y="182"/>
                      </a:cubicBezTo>
                      <a:lnTo>
                        <a:pt x="410" y="176"/>
                      </a:lnTo>
                      <a:cubicBezTo>
                        <a:pt x="410" y="174"/>
                        <a:pt x="412" y="174"/>
                        <a:pt x="411" y="171"/>
                      </a:cubicBezTo>
                      <a:lnTo>
                        <a:pt x="411" y="165"/>
                      </a:lnTo>
                      <a:cubicBezTo>
                        <a:pt x="411" y="164"/>
                        <a:pt x="410" y="163"/>
                        <a:pt x="409" y="163"/>
                      </a:cubicBezTo>
                      <a:lnTo>
                        <a:pt x="409" y="134"/>
                      </a:lnTo>
                      <a:cubicBezTo>
                        <a:pt x="417" y="135"/>
                        <a:pt x="425" y="137"/>
                        <a:pt x="433" y="138"/>
                      </a:cubicBezTo>
                      <a:close/>
                      <a:moveTo>
                        <a:pt x="206" y="187"/>
                      </a:moveTo>
                      <a:lnTo>
                        <a:pt x="201" y="188"/>
                      </a:lnTo>
                      <a:lnTo>
                        <a:pt x="217" y="267"/>
                      </a:lnTo>
                      <a:lnTo>
                        <a:pt x="221" y="266"/>
                      </a:lnTo>
                      <a:lnTo>
                        <a:pt x="220" y="262"/>
                      </a:lnTo>
                      <a:lnTo>
                        <a:pt x="224" y="261"/>
                      </a:lnTo>
                      <a:lnTo>
                        <a:pt x="224" y="257"/>
                      </a:lnTo>
                      <a:lnTo>
                        <a:pt x="228" y="256"/>
                      </a:lnTo>
                      <a:lnTo>
                        <a:pt x="227" y="252"/>
                      </a:lnTo>
                      <a:lnTo>
                        <a:pt x="231" y="251"/>
                      </a:lnTo>
                      <a:lnTo>
                        <a:pt x="231" y="247"/>
                      </a:lnTo>
                      <a:lnTo>
                        <a:pt x="235" y="246"/>
                      </a:lnTo>
                      <a:lnTo>
                        <a:pt x="236" y="253"/>
                      </a:lnTo>
                      <a:lnTo>
                        <a:pt x="240" y="253"/>
                      </a:lnTo>
                      <a:lnTo>
                        <a:pt x="241" y="260"/>
                      </a:lnTo>
                      <a:lnTo>
                        <a:pt x="245" y="260"/>
                      </a:lnTo>
                      <a:lnTo>
                        <a:pt x="246" y="267"/>
                      </a:lnTo>
                      <a:lnTo>
                        <a:pt x="250" y="266"/>
                      </a:lnTo>
                      <a:lnTo>
                        <a:pt x="251" y="274"/>
                      </a:lnTo>
                      <a:lnTo>
                        <a:pt x="254" y="273"/>
                      </a:lnTo>
                      <a:lnTo>
                        <a:pt x="255" y="277"/>
                      </a:lnTo>
                      <a:lnTo>
                        <a:pt x="267" y="275"/>
                      </a:lnTo>
                      <a:lnTo>
                        <a:pt x="267" y="271"/>
                      </a:lnTo>
                      <a:lnTo>
                        <a:pt x="270" y="271"/>
                      </a:lnTo>
                      <a:lnTo>
                        <a:pt x="268" y="263"/>
                      </a:lnTo>
                      <a:lnTo>
                        <a:pt x="265" y="264"/>
                      </a:lnTo>
                      <a:lnTo>
                        <a:pt x="263" y="257"/>
                      </a:lnTo>
                      <a:lnTo>
                        <a:pt x="259" y="257"/>
                      </a:lnTo>
                      <a:lnTo>
                        <a:pt x="258" y="250"/>
                      </a:lnTo>
                      <a:lnTo>
                        <a:pt x="254" y="251"/>
                      </a:lnTo>
                      <a:lnTo>
                        <a:pt x="253" y="243"/>
                      </a:lnTo>
                      <a:lnTo>
                        <a:pt x="249" y="244"/>
                      </a:lnTo>
                      <a:lnTo>
                        <a:pt x="248" y="240"/>
                      </a:lnTo>
                      <a:lnTo>
                        <a:pt x="272" y="235"/>
                      </a:lnTo>
                      <a:lnTo>
                        <a:pt x="271" y="232"/>
                      </a:lnTo>
                      <a:lnTo>
                        <a:pt x="267" y="233"/>
                      </a:lnTo>
                      <a:lnTo>
                        <a:pt x="267" y="228"/>
                      </a:lnTo>
                      <a:lnTo>
                        <a:pt x="262" y="229"/>
                      </a:lnTo>
                      <a:lnTo>
                        <a:pt x="262" y="225"/>
                      </a:lnTo>
                      <a:lnTo>
                        <a:pt x="257" y="226"/>
                      </a:lnTo>
                      <a:lnTo>
                        <a:pt x="256" y="221"/>
                      </a:lnTo>
                      <a:lnTo>
                        <a:pt x="252" y="222"/>
                      </a:lnTo>
                      <a:lnTo>
                        <a:pt x="251" y="218"/>
                      </a:lnTo>
                      <a:lnTo>
                        <a:pt x="247" y="219"/>
                      </a:lnTo>
                      <a:lnTo>
                        <a:pt x="246" y="215"/>
                      </a:lnTo>
                      <a:lnTo>
                        <a:pt x="242" y="215"/>
                      </a:lnTo>
                      <a:lnTo>
                        <a:pt x="241" y="211"/>
                      </a:lnTo>
                      <a:lnTo>
                        <a:pt x="237" y="212"/>
                      </a:lnTo>
                      <a:lnTo>
                        <a:pt x="236" y="208"/>
                      </a:lnTo>
                      <a:lnTo>
                        <a:pt x="232" y="208"/>
                      </a:lnTo>
                      <a:lnTo>
                        <a:pt x="231" y="204"/>
                      </a:lnTo>
                      <a:lnTo>
                        <a:pt x="227" y="205"/>
                      </a:lnTo>
                      <a:lnTo>
                        <a:pt x="226" y="201"/>
                      </a:lnTo>
                      <a:lnTo>
                        <a:pt x="221" y="202"/>
                      </a:lnTo>
                      <a:lnTo>
                        <a:pt x="221" y="197"/>
                      </a:lnTo>
                      <a:lnTo>
                        <a:pt x="216" y="198"/>
                      </a:lnTo>
                      <a:lnTo>
                        <a:pt x="215" y="194"/>
                      </a:lnTo>
                      <a:lnTo>
                        <a:pt x="211" y="195"/>
                      </a:lnTo>
                      <a:lnTo>
                        <a:pt x="210" y="190"/>
                      </a:lnTo>
                      <a:lnTo>
                        <a:pt x="207" y="191"/>
                      </a:lnTo>
                      <a:lnTo>
                        <a:pt x="206" y="187"/>
                      </a:lnTo>
                      <a:close/>
                      <a:moveTo>
                        <a:pt x="40" y="141"/>
                      </a:moveTo>
                      <a:lnTo>
                        <a:pt x="297" y="141"/>
                      </a:lnTo>
                      <a:lnTo>
                        <a:pt x="297" y="292"/>
                      </a:lnTo>
                      <a:lnTo>
                        <a:pt x="40" y="292"/>
                      </a:lnTo>
                      <a:lnTo>
                        <a:pt x="40" y="141"/>
                      </a:ln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nvGrpSpPr>
              <p:cNvPr id="25" name="组合 24">
                <a:extLst>
                  <a:ext uri="{FF2B5EF4-FFF2-40B4-BE49-F238E27FC236}">
                    <a16:creationId xmlns="" xmlns:a16="http://schemas.microsoft.com/office/drawing/2014/main" id="{EDE772D3-C617-4E93-B7A3-A606D04292F8}"/>
                  </a:ext>
                </a:extLst>
              </p:cNvPr>
              <p:cNvGrpSpPr/>
              <p:nvPr/>
            </p:nvGrpSpPr>
            <p:grpSpPr>
              <a:xfrm>
                <a:off x="10823599" y="577955"/>
                <a:ext cx="368108" cy="382389"/>
                <a:chOff x="10486350" y="391614"/>
                <a:chExt cx="421373" cy="437973"/>
              </a:xfrm>
            </p:grpSpPr>
            <p:sp>
              <p:nvSpPr>
                <p:cNvPr id="26" name="Oval 13">
                  <a:extLst>
                    <a:ext uri="{FF2B5EF4-FFF2-40B4-BE49-F238E27FC236}">
                      <a16:creationId xmlns="" xmlns:a16="http://schemas.microsoft.com/office/drawing/2014/main" id="{2F189F4C-BA54-45A4-9862-7045F21F7A3B}"/>
                    </a:ext>
                  </a:extLst>
                </p:cNvPr>
                <p:cNvSpPr/>
                <p:nvPr/>
              </p:nvSpPr>
              <p:spPr>
                <a:xfrm>
                  <a:off x="10486350" y="391614"/>
                  <a:ext cx="421373" cy="437973"/>
                </a:xfrm>
                <a:prstGeom prst="ellipse">
                  <a:avLst/>
                </a:prstGeom>
                <a:solidFill>
                  <a:srgbClr val="858585"/>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27" name="Freeform 15">
                  <a:extLst>
                    <a:ext uri="{FF2B5EF4-FFF2-40B4-BE49-F238E27FC236}">
                      <a16:creationId xmlns="" xmlns:a16="http://schemas.microsoft.com/office/drawing/2014/main" id="{17E2950D-1240-486B-84EF-65DB9100A6D5}"/>
                    </a:ext>
                  </a:extLst>
                </p:cNvPr>
                <p:cNvSpPr>
                  <a:spLocks noEditPoints="1"/>
                </p:cNvSpPr>
                <p:nvPr/>
              </p:nvSpPr>
              <p:spPr>
                <a:xfrm>
                  <a:off x="10532318" y="455458"/>
                  <a:ext cx="334545" cy="293685"/>
                </a:xfrm>
                <a:custGeom>
                  <a:avLst/>
                  <a:gdLst/>
                  <a:ahLst/>
                  <a:cxnLst>
                    <a:cxn ang="0">
                      <a:pos x="234329" y="182499"/>
                    </a:cxn>
                    <a:cxn ang="0">
                      <a:pos x="184958" y="182499"/>
                    </a:cxn>
                    <a:cxn ang="0">
                      <a:pos x="184958" y="233874"/>
                    </a:cxn>
                    <a:cxn ang="0">
                      <a:pos x="148850" y="233874"/>
                    </a:cxn>
                    <a:cxn ang="0">
                      <a:pos x="148850" y="182499"/>
                    </a:cxn>
                    <a:cxn ang="0">
                      <a:pos x="99479" y="182499"/>
                    </a:cxn>
                    <a:cxn ang="0">
                      <a:pos x="99479" y="144925"/>
                    </a:cxn>
                    <a:cxn ang="0">
                      <a:pos x="148850" y="144925"/>
                    </a:cxn>
                    <a:cxn ang="0">
                      <a:pos x="148850" y="93550"/>
                    </a:cxn>
                    <a:cxn ang="0">
                      <a:pos x="184958" y="93550"/>
                    </a:cxn>
                    <a:cxn ang="0">
                      <a:pos x="184958" y="144925"/>
                    </a:cxn>
                    <a:cxn ang="0">
                      <a:pos x="234329" y="144925"/>
                    </a:cxn>
                    <a:cxn ang="0">
                      <a:pos x="234329" y="182499"/>
                    </a:cxn>
                    <a:cxn ang="0">
                      <a:pos x="307280" y="94317"/>
                    </a:cxn>
                    <a:cxn ang="0">
                      <a:pos x="167273" y="69779"/>
                    </a:cxn>
                    <a:cxn ang="0">
                      <a:pos x="27265" y="94317"/>
                    </a:cxn>
                    <a:cxn ang="0">
                      <a:pos x="167273" y="293685"/>
                    </a:cxn>
                    <a:cxn ang="0">
                      <a:pos x="307280" y="94317"/>
                    </a:cxn>
                  </a:cxnLst>
                  <a:rect l="0" t="0" r="0" b="0"/>
                  <a:pathLst>
                    <a:path w="454" h="383">
                      <a:moveTo>
                        <a:pt x="318" y="238"/>
                      </a:moveTo>
                      <a:lnTo>
                        <a:pt x="251" y="238"/>
                      </a:lnTo>
                      <a:lnTo>
                        <a:pt x="251" y="305"/>
                      </a:lnTo>
                      <a:lnTo>
                        <a:pt x="202" y="305"/>
                      </a:lnTo>
                      <a:lnTo>
                        <a:pt x="202" y="238"/>
                      </a:lnTo>
                      <a:lnTo>
                        <a:pt x="135" y="238"/>
                      </a:lnTo>
                      <a:lnTo>
                        <a:pt x="135" y="189"/>
                      </a:lnTo>
                      <a:lnTo>
                        <a:pt x="202" y="189"/>
                      </a:lnTo>
                      <a:lnTo>
                        <a:pt x="202" y="122"/>
                      </a:lnTo>
                      <a:lnTo>
                        <a:pt x="251" y="122"/>
                      </a:lnTo>
                      <a:lnTo>
                        <a:pt x="251" y="189"/>
                      </a:lnTo>
                      <a:lnTo>
                        <a:pt x="318" y="189"/>
                      </a:lnTo>
                      <a:lnTo>
                        <a:pt x="318" y="238"/>
                      </a:lnTo>
                      <a:close/>
                      <a:moveTo>
                        <a:pt x="417" y="123"/>
                      </a:moveTo>
                      <a:cubicBezTo>
                        <a:pt x="384" y="0"/>
                        <a:pt x="249" y="77"/>
                        <a:pt x="227" y="91"/>
                      </a:cubicBezTo>
                      <a:cubicBezTo>
                        <a:pt x="204" y="77"/>
                        <a:pt x="69" y="1"/>
                        <a:pt x="37" y="123"/>
                      </a:cubicBezTo>
                      <a:cubicBezTo>
                        <a:pt x="0" y="265"/>
                        <a:pt x="226" y="382"/>
                        <a:pt x="227" y="383"/>
                      </a:cubicBezTo>
                      <a:cubicBezTo>
                        <a:pt x="227" y="383"/>
                        <a:pt x="454" y="263"/>
                        <a:pt x="417" y="123"/>
                      </a:cubicBez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nvGrpSpPr>
              <p:cNvPr id="31" name="组合 30">
                <a:extLst>
                  <a:ext uri="{FF2B5EF4-FFF2-40B4-BE49-F238E27FC236}">
                    <a16:creationId xmlns="" xmlns:a16="http://schemas.microsoft.com/office/drawing/2014/main" id="{96699630-266A-4CAD-B49F-9B7E0B518B31}"/>
                  </a:ext>
                </a:extLst>
              </p:cNvPr>
              <p:cNvGrpSpPr/>
              <p:nvPr/>
            </p:nvGrpSpPr>
            <p:grpSpPr>
              <a:xfrm>
                <a:off x="9676434" y="577955"/>
                <a:ext cx="366522" cy="382389"/>
                <a:chOff x="9338428" y="391614"/>
                <a:chExt cx="420096" cy="437973"/>
              </a:xfrm>
            </p:grpSpPr>
            <p:sp>
              <p:nvSpPr>
                <p:cNvPr id="32" name="Oval 12">
                  <a:extLst>
                    <a:ext uri="{FF2B5EF4-FFF2-40B4-BE49-F238E27FC236}">
                      <a16:creationId xmlns="" xmlns:a16="http://schemas.microsoft.com/office/drawing/2014/main" id="{F38E3F48-55B1-421F-9CC0-A9C79CF923E7}"/>
                    </a:ext>
                  </a:extLst>
                </p:cNvPr>
                <p:cNvSpPr/>
                <p:nvPr/>
              </p:nvSpPr>
              <p:spPr>
                <a:xfrm>
                  <a:off x="9338428" y="391614"/>
                  <a:ext cx="420096" cy="437973"/>
                </a:xfrm>
                <a:prstGeom prst="ellipse">
                  <a:avLst/>
                </a:prstGeom>
                <a:solidFill>
                  <a:srgbClr val="FDB402"/>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33" name="Freeform 19">
                  <a:extLst>
                    <a:ext uri="{FF2B5EF4-FFF2-40B4-BE49-F238E27FC236}">
                      <a16:creationId xmlns="" xmlns:a16="http://schemas.microsoft.com/office/drawing/2014/main" id="{F9E38022-4EEC-44AD-914E-E332446E739C}"/>
                    </a:ext>
                  </a:extLst>
                </p:cNvPr>
                <p:cNvSpPr>
                  <a:spLocks noEditPoints="1"/>
                </p:cNvSpPr>
                <p:nvPr/>
              </p:nvSpPr>
              <p:spPr>
                <a:xfrm>
                  <a:off x="9398442" y="495042"/>
                  <a:ext cx="315391" cy="277085"/>
                </a:xfrm>
                <a:custGeom>
                  <a:avLst/>
                  <a:gdLst/>
                  <a:ahLst/>
                  <a:cxnLst>
                    <a:cxn ang="0">
                      <a:pos x="165064" y="270177"/>
                    </a:cxn>
                    <a:cxn ang="0">
                      <a:pos x="307285" y="80593"/>
                    </a:cxn>
                    <a:cxn ang="0">
                      <a:pos x="298442" y="76755"/>
                    </a:cxn>
                    <a:cxn ang="0">
                      <a:pos x="212226" y="77522"/>
                    </a:cxn>
                    <a:cxn ang="0">
                      <a:pos x="165064" y="270177"/>
                    </a:cxn>
                    <a:cxn ang="0">
                      <a:pos x="310233" y="80593"/>
                    </a:cxn>
                    <a:cxn ang="0">
                      <a:pos x="310233" y="80593"/>
                    </a:cxn>
                    <a:cxn ang="0">
                      <a:pos x="5158" y="79057"/>
                    </a:cxn>
                    <a:cxn ang="0">
                      <a:pos x="146642" y="267107"/>
                    </a:cxn>
                    <a:cxn ang="0">
                      <a:pos x="100955" y="76755"/>
                    </a:cxn>
                    <a:cxn ang="0">
                      <a:pos x="16949" y="77522"/>
                    </a:cxn>
                    <a:cxn ang="0">
                      <a:pos x="5158" y="79057"/>
                    </a:cxn>
                    <a:cxn ang="0">
                      <a:pos x="145905" y="270945"/>
                    </a:cxn>
                    <a:cxn ang="0">
                      <a:pos x="145905" y="270945"/>
                    </a:cxn>
                    <a:cxn ang="0">
                      <a:pos x="156222" y="271712"/>
                    </a:cxn>
                    <a:cxn ang="0">
                      <a:pos x="204857" y="77522"/>
                    </a:cxn>
                    <a:cxn ang="0">
                      <a:pos x="202646" y="80593"/>
                    </a:cxn>
                    <a:cxn ang="0">
                      <a:pos x="108324" y="77522"/>
                    </a:cxn>
                    <a:cxn ang="0">
                      <a:pos x="156222" y="271712"/>
                    </a:cxn>
                    <a:cxn ang="0">
                      <a:pos x="220332" y="69847"/>
                    </a:cxn>
                    <a:cxn ang="0">
                      <a:pos x="313917" y="69847"/>
                    </a:cxn>
                    <a:cxn ang="0">
                      <a:pos x="259387" y="768"/>
                    </a:cxn>
                    <a:cxn ang="0">
                      <a:pos x="220332" y="69847"/>
                    </a:cxn>
                    <a:cxn ang="0">
                      <a:pos x="0" y="68312"/>
                    </a:cxn>
                    <a:cxn ang="0">
                      <a:pos x="92112" y="69847"/>
                    </a:cxn>
                    <a:cxn ang="0">
                      <a:pos x="54530" y="0"/>
                    </a:cxn>
                    <a:cxn ang="0">
                      <a:pos x="0" y="68312"/>
                    </a:cxn>
                    <a:cxn ang="0">
                      <a:pos x="109060" y="69847"/>
                    </a:cxn>
                    <a:cxn ang="0">
                      <a:pos x="203383" y="69079"/>
                    </a:cxn>
                    <a:cxn ang="0">
                      <a:pos x="155485" y="1535"/>
                    </a:cxn>
                    <a:cxn ang="0">
                      <a:pos x="109060" y="69847"/>
                    </a:cxn>
                    <a:cxn ang="0">
                      <a:pos x="101691" y="71382"/>
                    </a:cxn>
                    <a:cxn ang="0">
                      <a:pos x="148853" y="768"/>
                    </a:cxn>
                    <a:cxn ang="0">
                      <a:pos x="61162" y="1535"/>
                    </a:cxn>
                    <a:cxn ang="0">
                      <a:pos x="101691" y="71382"/>
                    </a:cxn>
                    <a:cxn ang="0">
                      <a:pos x="212963" y="71382"/>
                    </a:cxn>
                    <a:cxn ang="0">
                      <a:pos x="250544" y="768"/>
                    </a:cxn>
                    <a:cxn ang="0">
                      <a:pos x="165801" y="2303"/>
                    </a:cxn>
                    <a:cxn ang="0">
                      <a:pos x="212963" y="71382"/>
                    </a:cxn>
                  </a:cxnLst>
                  <a:rect l="0" t="0" r="0" b="0"/>
                  <a:pathLst>
                    <a:path w="428" h="361">
                      <a:moveTo>
                        <a:pt x="224" y="352"/>
                      </a:moveTo>
                      <a:lnTo>
                        <a:pt x="417" y="105"/>
                      </a:lnTo>
                      <a:cubicBezTo>
                        <a:pt x="412" y="102"/>
                        <a:pt x="413" y="100"/>
                        <a:pt x="405" y="100"/>
                      </a:cubicBezTo>
                      <a:lnTo>
                        <a:pt x="288" y="101"/>
                      </a:lnTo>
                      <a:lnTo>
                        <a:pt x="224" y="352"/>
                      </a:lnTo>
                      <a:close/>
                      <a:moveTo>
                        <a:pt x="421" y="105"/>
                      </a:moveTo>
                      <a:cubicBezTo>
                        <a:pt x="428" y="97"/>
                        <a:pt x="414" y="113"/>
                        <a:pt x="421" y="105"/>
                      </a:cubicBezTo>
                      <a:close/>
                      <a:moveTo>
                        <a:pt x="7" y="103"/>
                      </a:moveTo>
                      <a:lnTo>
                        <a:pt x="199" y="348"/>
                      </a:lnTo>
                      <a:lnTo>
                        <a:pt x="137" y="100"/>
                      </a:lnTo>
                      <a:lnTo>
                        <a:pt x="23" y="101"/>
                      </a:lnTo>
                      <a:lnTo>
                        <a:pt x="7" y="103"/>
                      </a:lnTo>
                      <a:close/>
                      <a:moveTo>
                        <a:pt x="198" y="353"/>
                      </a:moveTo>
                      <a:cubicBezTo>
                        <a:pt x="205" y="361"/>
                        <a:pt x="191" y="345"/>
                        <a:pt x="198" y="353"/>
                      </a:cubicBezTo>
                      <a:close/>
                      <a:moveTo>
                        <a:pt x="212" y="354"/>
                      </a:moveTo>
                      <a:lnTo>
                        <a:pt x="278" y="101"/>
                      </a:lnTo>
                      <a:lnTo>
                        <a:pt x="275" y="105"/>
                      </a:lnTo>
                      <a:lnTo>
                        <a:pt x="147" y="101"/>
                      </a:lnTo>
                      <a:lnTo>
                        <a:pt x="212" y="354"/>
                      </a:lnTo>
                      <a:close/>
                      <a:moveTo>
                        <a:pt x="299" y="91"/>
                      </a:moveTo>
                      <a:lnTo>
                        <a:pt x="426" y="91"/>
                      </a:lnTo>
                      <a:lnTo>
                        <a:pt x="352" y="1"/>
                      </a:lnTo>
                      <a:lnTo>
                        <a:pt x="299" y="91"/>
                      </a:lnTo>
                      <a:close/>
                      <a:moveTo>
                        <a:pt x="0" y="89"/>
                      </a:moveTo>
                      <a:lnTo>
                        <a:pt x="125" y="91"/>
                      </a:lnTo>
                      <a:lnTo>
                        <a:pt x="74" y="0"/>
                      </a:lnTo>
                      <a:lnTo>
                        <a:pt x="0" y="89"/>
                      </a:lnTo>
                      <a:close/>
                      <a:moveTo>
                        <a:pt x="148" y="91"/>
                      </a:moveTo>
                      <a:lnTo>
                        <a:pt x="276" y="90"/>
                      </a:lnTo>
                      <a:lnTo>
                        <a:pt x="211" y="2"/>
                      </a:lnTo>
                      <a:lnTo>
                        <a:pt x="148" y="91"/>
                      </a:lnTo>
                      <a:close/>
                      <a:moveTo>
                        <a:pt x="138" y="93"/>
                      </a:moveTo>
                      <a:lnTo>
                        <a:pt x="202" y="1"/>
                      </a:lnTo>
                      <a:lnTo>
                        <a:pt x="83" y="2"/>
                      </a:lnTo>
                      <a:lnTo>
                        <a:pt x="138" y="93"/>
                      </a:lnTo>
                      <a:close/>
                      <a:moveTo>
                        <a:pt x="289" y="93"/>
                      </a:moveTo>
                      <a:lnTo>
                        <a:pt x="340" y="1"/>
                      </a:lnTo>
                      <a:lnTo>
                        <a:pt x="225" y="3"/>
                      </a:lnTo>
                      <a:lnTo>
                        <a:pt x="289" y="93"/>
                      </a:ln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cxnSp>
          <p:nvCxnSpPr>
            <p:cNvPr id="4" name="直接连接符 3">
              <a:extLst>
                <a:ext uri="{FF2B5EF4-FFF2-40B4-BE49-F238E27FC236}">
                  <a16:creationId xmlns="" xmlns:a16="http://schemas.microsoft.com/office/drawing/2014/main" id="{6FD08865-C378-4B20-8EA7-0F026FB4E179}"/>
                </a:ext>
              </a:extLst>
            </p:cNvPr>
            <p:cNvCxnSpPr/>
            <p:nvPr/>
          </p:nvCxnSpPr>
          <p:spPr>
            <a:xfrm>
              <a:off x="1762699" y="1002621"/>
              <a:ext cx="10429301" cy="0"/>
            </a:xfrm>
            <a:prstGeom prst="line">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
        <p:nvSpPr>
          <p:cNvPr id="3" name="TextBox 2"/>
          <p:cNvSpPr txBox="1"/>
          <p:nvPr/>
        </p:nvSpPr>
        <p:spPr>
          <a:xfrm>
            <a:off x="6659246" y="319757"/>
            <a:ext cx="733892" cy="307777"/>
          </a:xfrm>
          <a:prstGeom prst="rect">
            <a:avLst/>
          </a:prstGeom>
          <a:noFill/>
        </p:spPr>
        <p:txBody>
          <a:bodyPr wrap="square" rtlCol="0">
            <a:spAutoFit/>
          </a:bodyPr>
          <a:lstStyle/>
          <a:p>
            <a:r>
              <a:rPr lang="zh-CN" altLang="en-US" sz="1400" b="1" dirty="0" smtClean="0"/>
              <a:t>智能</a:t>
            </a:r>
            <a:endParaRPr lang="zh-CN" altLang="en-US" sz="1400" b="1" dirty="0"/>
          </a:p>
        </p:txBody>
      </p:sp>
      <p:sp>
        <p:nvSpPr>
          <p:cNvPr id="35" name="TextBox 34"/>
          <p:cNvSpPr txBox="1"/>
          <p:nvPr/>
        </p:nvSpPr>
        <p:spPr>
          <a:xfrm>
            <a:off x="7545538" y="319757"/>
            <a:ext cx="733892" cy="307777"/>
          </a:xfrm>
          <a:prstGeom prst="rect">
            <a:avLst/>
          </a:prstGeom>
          <a:noFill/>
        </p:spPr>
        <p:txBody>
          <a:bodyPr wrap="square" rtlCol="0">
            <a:spAutoFit/>
          </a:bodyPr>
          <a:lstStyle/>
          <a:p>
            <a:r>
              <a:rPr lang="zh-CN" altLang="en-US" sz="1400" b="1" dirty="0"/>
              <a:t>高效</a:t>
            </a:r>
          </a:p>
        </p:txBody>
      </p:sp>
      <p:sp>
        <p:nvSpPr>
          <p:cNvPr id="36" name="TextBox 35"/>
          <p:cNvSpPr txBox="1"/>
          <p:nvPr/>
        </p:nvSpPr>
        <p:spPr>
          <a:xfrm>
            <a:off x="8414842" y="329733"/>
            <a:ext cx="733892" cy="307777"/>
          </a:xfrm>
          <a:prstGeom prst="rect">
            <a:avLst/>
          </a:prstGeom>
          <a:noFill/>
        </p:spPr>
        <p:txBody>
          <a:bodyPr wrap="square" rtlCol="0">
            <a:spAutoFit/>
          </a:bodyPr>
          <a:lstStyle/>
          <a:p>
            <a:r>
              <a:rPr lang="zh-CN" altLang="en-US" sz="1400" b="1" dirty="0" smtClean="0"/>
              <a:t>成本</a:t>
            </a:r>
            <a:endParaRPr lang="zh-CN" altLang="en-US" sz="1400" b="1" dirty="0"/>
          </a:p>
        </p:txBody>
      </p:sp>
      <p:sp>
        <p:nvSpPr>
          <p:cNvPr id="6" name="矩形 5"/>
          <p:cNvSpPr/>
          <p:nvPr/>
        </p:nvSpPr>
        <p:spPr>
          <a:xfrm>
            <a:off x="1257300" y="139096"/>
            <a:ext cx="3451586" cy="461665"/>
          </a:xfrm>
          <a:prstGeom prst="rect">
            <a:avLst/>
          </a:prstGeom>
        </p:spPr>
        <p:txBody>
          <a:bodyPr wrap="none">
            <a:spAutoFit/>
          </a:bodyPr>
          <a:lstStyle/>
          <a:p>
            <a:r>
              <a:rPr lang="zh-CN" altLang="en-US" sz="2400" dirty="0" smtClean="0"/>
              <a:t>五</a:t>
            </a:r>
            <a:r>
              <a:rPr lang="zh-CN" altLang="zh-CN" sz="2400" dirty="0" smtClean="0"/>
              <a:t>、</a:t>
            </a:r>
            <a:r>
              <a:rPr lang="en-US" altLang="zh-CN" sz="2400" dirty="0"/>
              <a:t>BDS</a:t>
            </a:r>
            <a:r>
              <a:rPr lang="zh-CN" altLang="zh-CN" sz="2400" dirty="0"/>
              <a:t>的应用与产业化</a:t>
            </a:r>
          </a:p>
        </p:txBody>
      </p:sp>
      <p:sp>
        <p:nvSpPr>
          <p:cNvPr id="7" name="矩形 6"/>
          <p:cNvSpPr/>
          <p:nvPr/>
        </p:nvSpPr>
        <p:spPr>
          <a:xfrm>
            <a:off x="4373246" y="1782304"/>
            <a:ext cx="4572000" cy="2400657"/>
          </a:xfrm>
          <a:prstGeom prst="rect">
            <a:avLst/>
          </a:prstGeom>
        </p:spPr>
        <p:txBody>
          <a:bodyPr>
            <a:spAutoFit/>
          </a:bodyPr>
          <a:lstStyle/>
          <a:p>
            <a:pPr>
              <a:lnSpc>
                <a:spcPct val="150000"/>
              </a:lnSpc>
            </a:pPr>
            <a:r>
              <a:rPr lang="en-US" altLang="zh-CN" sz="2000" dirty="0"/>
              <a:t>9.</a:t>
            </a:r>
            <a:r>
              <a:rPr lang="zh-CN" altLang="zh-CN" sz="2000" dirty="0"/>
              <a:t>特殊关爱</a:t>
            </a:r>
          </a:p>
          <a:p>
            <a:pPr>
              <a:lnSpc>
                <a:spcPct val="150000"/>
              </a:lnSpc>
            </a:pPr>
            <a:r>
              <a:rPr lang="zh-CN" altLang="zh-CN" sz="2000" dirty="0" smtClean="0"/>
              <a:t>主要</a:t>
            </a:r>
            <a:r>
              <a:rPr lang="zh-CN" altLang="zh-CN" sz="2000" dirty="0"/>
              <a:t>包括电子围栏、紧急呼救等应用，其中电子围栏，实现了相关人群走出设定的电子围栏范围，设置人手机就能收到及时提醒。</a:t>
            </a:r>
          </a:p>
        </p:txBody>
      </p:sp>
      <p:pic>
        <p:nvPicPr>
          <p:cNvPr id="31748" name="Picture 4" descr="https://pics0.baidu.com/feed/730e0cf3d7ca7bcbffd894d60bf95965f424a89b.jpeg?token=2bab5a050aada485b36aea9a59a70f94&amp;s=E77AA17711DBC1CA1CC4306F0300307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3021" y="1707654"/>
            <a:ext cx="3961100" cy="254995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67791771"/>
      </p:ext>
    </p:extLst>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 xmlns:a16="http://schemas.microsoft.com/office/drawing/2014/main" id="{1495F301-5D58-44A0-870C-E58C0EABD36A}"/>
              </a:ext>
            </a:extLst>
          </p:cNvPr>
          <p:cNvGrpSpPr/>
          <p:nvPr/>
        </p:nvGrpSpPr>
        <p:grpSpPr>
          <a:xfrm>
            <a:off x="-10552" y="-10550"/>
            <a:ext cx="9154552" cy="762516"/>
            <a:chOff x="-14069" y="-14067"/>
            <a:chExt cx="12206069" cy="1016688"/>
          </a:xfrm>
        </p:grpSpPr>
        <p:grpSp>
          <p:nvGrpSpPr>
            <p:cNvPr id="16" name="组合 15"/>
            <p:cNvGrpSpPr/>
            <p:nvPr/>
          </p:nvGrpSpPr>
          <p:grpSpPr>
            <a:xfrm>
              <a:off x="-14069" y="-14067"/>
              <a:ext cx="1690469" cy="1016688"/>
              <a:chOff x="-14069" y="-14068"/>
              <a:chExt cx="8860302" cy="6886134"/>
            </a:xfrm>
          </p:grpSpPr>
          <p:sp>
            <p:nvSpPr>
              <p:cNvPr id="17" name="直角三角形 16"/>
              <p:cNvSpPr/>
              <p:nvPr/>
            </p:nvSpPr>
            <p:spPr>
              <a:xfrm rot="5400000">
                <a:off x="-1740877" y="1740877"/>
                <a:ext cx="6858000" cy="3376246"/>
              </a:xfrm>
              <a:prstGeom prst="r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任意多边形 17"/>
              <p:cNvSpPr/>
              <p:nvPr/>
            </p:nvSpPr>
            <p:spPr>
              <a:xfrm>
                <a:off x="-14069" y="-2"/>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FDB4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2712719" y="-14068"/>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E635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 name="组合 1">
              <a:extLst>
                <a:ext uri="{FF2B5EF4-FFF2-40B4-BE49-F238E27FC236}">
                  <a16:creationId xmlns="" xmlns:a16="http://schemas.microsoft.com/office/drawing/2014/main" id="{F16F4591-60E9-4C9B-AF90-257FD1CF5AAD}"/>
                </a:ext>
              </a:extLst>
            </p:cNvPr>
            <p:cNvGrpSpPr/>
            <p:nvPr/>
          </p:nvGrpSpPr>
          <p:grpSpPr>
            <a:xfrm>
              <a:off x="8510887" y="453634"/>
              <a:ext cx="2671958" cy="382389"/>
              <a:chOff x="8519749" y="577955"/>
              <a:chExt cx="2671958" cy="382389"/>
            </a:xfrm>
          </p:grpSpPr>
          <p:grpSp>
            <p:nvGrpSpPr>
              <p:cNvPr id="22" name="组合 21">
                <a:extLst>
                  <a:ext uri="{FF2B5EF4-FFF2-40B4-BE49-F238E27FC236}">
                    <a16:creationId xmlns="" xmlns:a16="http://schemas.microsoft.com/office/drawing/2014/main" id="{3572C76C-95D1-4FF5-BB80-B735C985DE2B}"/>
                  </a:ext>
                </a:extLst>
              </p:cNvPr>
              <p:cNvGrpSpPr/>
              <p:nvPr/>
            </p:nvGrpSpPr>
            <p:grpSpPr>
              <a:xfrm>
                <a:off x="8519749" y="577955"/>
                <a:ext cx="368108" cy="382389"/>
                <a:chOff x="8181567" y="391614"/>
                <a:chExt cx="420096" cy="437973"/>
              </a:xfrm>
            </p:grpSpPr>
            <p:sp>
              <p:nvSpPr>
                <p:cNvPr id="23" name="Oval 11">
                  <a:extLst>
                    <a:ext uri="{FF2B5EF4-FFF2-40B4-BE49-F238E27FC236}">
                      <a16:creationId xmlns="" xmlns:a16="http://schemas.microsoft.com/office/drawing/2014/main" id="{B2E6A8A3-322E-4A52-8E71-C45B316F5C18}"/>
                    </a:ext>
                  </a:extLst>
                </p:cNvPr>
                <p:cNvSpPr/>
                <p:nvPr/>
              </p:nvSpPr>
              <p:spPr>
                <a:xfrm>
                  <a:off x="8181567" y="391614"/>
                  <a:ext cx="420096" cy="437973"/>
                </a:xfrm>
                <a:prstGeom prst="ellipse">
                  <a:avLst/>
                </a:prstGeom>
                <a:solidFill>
                  <a:srgbClr val="E6353F"/>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24" name="Freeform 14">
                  <a:extLst>
                    <a:ext uri="{FF2B5EF4-FFF2-40B4-BE49-F238E27FC236}">
                      <a16:creationId xmlns="" xmlns:a16="http://schemas.microsoft.com/office/drawing/2014/main" id="{205D0928-C677-4B0B-ABE9-E66BCB8A8319}"/>
                    </a:ext>
                  </a:extLst>
                </p:cNvPr>
                <p:cNvSpPr>
                  <a:spLocks noEditPoints="1"/>
                </p:cNvSpPr>
                <p:nvPr/>
              </p:nvSpPr>
              <p:spPr>
                <a:xfrm>
                  <a:off x="8254350" y="468227"/>
                  <a:ext cx="321776" cy="268147"/>
                </a:xfrm>
                <a:custGeom>
                  <a:avLst/>
                  <a:gdLst/>
                  <a:ahLst/>
                  <a:cxnLst>
                    <a:cxn ang="0">
                      <a:pos x="248143" y="256622"/>
                    </a:cxn>
                    <a:cxn ang="0">
                      <a:pos x="0" y="256622"/>
                    </a:cxn>
                    <a:cxn ang="0">
                      <a:pos x="128858" y="99115"/>
                    </a:cxn>
                    <a:cxn ang="0">
                      <a:pos x="123703" y="94505"/>
                    </a:cxn>
                    <a:cxn ang="0">
                      <a:pos x="234889" y="110639"/>
                    </a:cxn>
                    <a:cxn ang="0">
                      <a:pos x="13254" y="90663"/>
                    </a:cxn>
                    <a:cxn ang="0">
                      <a:pos x="88360" y="194387"/>
                    </a:cxn>
                    <a:cxn ang="0">
                      <a:pos x="41971" y="163654"/>
                    </a:cxn>
                    <a:cxn ang="0">
                      <a:pos x="41971" y="173642"/>
                    </a:cxn>
                    <a:cxn ang="0">
                      <a:pos x="134012" y="142909"/>
                    </a:cxn>
                    <a:cxn ang="0">
                      <a:pos x="41971" y="142909"/>
                    </a:cxn>
                    <a:cxn ang="0">
                      <a:pos x="134012" y="133689"/>
                    </a:cxn>
                    <a:cxn ang="0">
                      <a:pos x="237834" y="112176"/>
                    </a:cxn>
                    <a:cxn ang="0">
                      <a:pos x="237834" y="112176"/>
                    </a:cxn>
                    <a:cxn ang="0">
                      <a:pos x="238571" y="16903"/>
                    </a:cxn>
                    <a:cxn ang="0">
                      <a:pos x="145793" y="60698"/>
                    </a:cxn>
                    <a:cxn ang="0">
                      <a:pos x="251825" y="66845"/>
                    </a:cxn>
                    <a:cxn ang="0">
                      <a:pos x="161256" y="46100"/>
                    </a:cxn>
                    <a:cxn ang="0">
                      <a:pos x="254770" y="116786"/>
                    </a:cxn>
                    <a:cxn ang="0">
                      <a:pos x="291586" y="69918"/>
                    </a:cxn>
                    <a:cxn ang="0">
                      <a:pos x="301159" y="80675"/>
                    </a:cxn>
                    <a:cxn ang="0">
                      <a:pos x="296004" y="68381"/>
                    </a:cxn>
                    <a:cxn ang="0">
                      <a:pos x="293795" y="131384"/>
                    </a:cxn>
                    <a:cxn ang="0">
                      <a:pos x="293059" y="143678"/>
                    </a:cxn>
                    <a:cxn ang="0">
                      <a:pos x="303368" y="143678"/>
                    </a:cxn>
                    <a:cxn ang="0">
                      <a:pos x="302631" y="131384"/>
                    </a:cxn>
                    <a:cxn ang="0">
                      <a:pos x="301159" y="102956"/>
                    </a:cxn>
                    <a:cxn ang="0">
                      <a:pos x="148002" y="144446"/>
                    </a:cxn>
                    <a:cxn ang="0">
                      <a:pos x="161992" y="201302"/>
                    </a:cxn>
                    <a:cxn ang="0">
                      <a:pos x="167883" y="196692"/>
                    </a:cxn>
                    <a:cxn ang="0">
                      <a:pos x="170092" y="189777"/>
                    </a:cxn>
                    <a:cxn ang="0">
                      <a:pos x="176719" y="194387"/>
                    </a:cxn>
                    <a:cxn ang="0">
                      <a:pos x="181137" y="205144"/>
                    </a:cxn>
                    <a:cxn ang="0">
                      <a:pos x="187028" y="209754"/>
                    </a:cxn>
                    <a:cxn ang="0">
                      <a:pos x="196600" y="208217"/>
                    </a:cxn>
                    <a:cxn ang="0">
                      <a:pos x="195127" y="202839"/>
                    </a:cxn>
                    <a:cxn ang="0">
                      <a:pos x="189973" y="192082"/>
                    </a:cxn>
                    <a:cxn ang="0">
                      <a:pos x="183346" y="187472"/>
                    </a:cxn>
                    <a:cxn ang="0">
                      <a:pos x="199545" y="178252"/>
                    </a:cxn>
                    <a:cxn ang="0">
                      <a:pos x="192918" y="175947"/>
                    </a:cxn>
                    <a:cxn ang="0">
                      <a:pos x="188500" y="169801"/>
                    </a:cxn>
                    <a:cxn ang="0">
                      <a:pos x="181873" y="168264"/>
                    </a:cxn>
                    <a:cxn ang="0">
                      <a:pos x="177455" y="162118"/>
                    </a:cxn>
                    <a:cxn ang="0">
                      <a:pos x="170828" y="159813"/>
                    </a:cxn>
                    <a:cxn ang="0">
                      <a:pos x="166410" y="154434"/>
                    </a:cxn>
                    <a:cxn ang="0">
                      <a:pos x="159047" y="152129"/>
                    </a:cxn>
                    <a:cxn ang="0">
                      <a:pos x="154629" y="145983"/>
                    </a:cxn>
                    <a:cxn ang="0">
                      <a:pos x="29453" y="108334"/>
                    </a:cxn>
                    <a:cxn ang="0">
                      <a:pos x="29453" y="224352"/>
                    </a:cxn>
                  </a:cxnLst>
                  <a:rect l="0" t="0" r="0" b="0"/>
                  <a:pathLst>
                    <a:path w="437" h="349">
                      <a:moveTo>
                        <a:pt x="0" y="322"/>
                      </a:moveTo>
                      <a:lnTo>
                        <a:pt x="337" y="322"/>
                      </a:lnTo>
                      <a:lnTo>
                        <a:pt x="337" y="334"/>
                      </a:lnTo>
                      <a:cubicBezTo>
                        <a:pt x="337" y="342"/>
                        <a:pt x="331" y="349"/>
                        <a:pt x="323" y="349"/>
                      </a:cubicBezTo>
                      <a:lnTo>
                        <a:pt x="14" y="349"/>
                      </a:lnTo>
                      <a:cubicBezTo>
                        <a:pt x="6" y="349"/>
                        <a:pt x="0" y="342"/>
                        <a:pt x="0" y="334"/>
                      </a:cubicBezTo>
                      <a:lnTo>
                        <a:pt x="0" y="322"/>
                      </a:lnTo>
                      <a:close/>
                      <a:moveTo>
                        <a:pt x="168" y="123"/>
                      </a:moveTo>
                      <a:cubicBezTo>
                        <a:pt x="172" y="123"/>
                        <a:pt x="175" y="126"/>
                        <a:pt x="175" y="129"/>
                      </a:cubicBezTo>
                      <a:cubicBezTo>
                        <a:pt x="175" y="133"/>
                        <a:pt x="172" y="135"/>
                        <a:pt x="168" y="135"/>
                      </a:cubicBezTo>
                      <a:cubicBezTo>
                        <a:pt x="165" y="135"/>
                        <a:pt x="162" y="133"/>
                        <a:pt x="162" y="129"/>
                      </a:cubicBezTo>
                      <a:cubicBezTo>
                        <a:pt x="162" y="126"/>
                        <a:pt x="165" y="123"/>
                        <a:pt x="168" y="123"/>
                      </a:cubicBezTo>
                      <a:close/>
                      <a:moveTo>
                        <a:pt x="18" y="118"/>
                      </a:moveTo>
                      <a:lnTo>
                        <a:pt x="208" y="118"/>
                      </a:lnTo>
                      <a:cubicBezTo>
                        <a:pt x="246" y="120"/>
                        <a:pt x="283" y="128"/>
                        <a:pt x="319" y="144"/>
                      </a:cubicBezTo>
                      <a:lnTo>
                        <a:pt x="319" y="315"/>
                      </a:lnTo>
                      <a:lnTo>
                        <a:pt x="18" y="315"/>
                      </a:lnTo>
                      <a:lnTo>
                        <a:pt x="18" y="118"/>
                      </a:lnTo>
                      <a:close/>
                      <a:moveTo>
                        <a:pt x="57" y="239"/>
                      </a:moveTo>
                      <a:lnTo>
                        <a:pt x="120" y="239"/>
                      </a:lnTo>
                      <a:lnTo>
                        <a:pt x="120" y="253"/>
                      </a:lnTo>
                      <a:lnTo>
                        <a:pt x="57" y="253"/>
                      </a:lnTo>
                      <a:lnTo>
                        <a:pt x="57" y="239"/>
                      </a:lnTo>
                      <a:close/>
                      <a:moveTo>
                        <a:pt x="57" y="213"/>
                      </a:moveTo>
                      <a:lnTo>
                        <a:pt x="182" y="213"/>
                      </a:lnTo>
                      <a:lnTo>
                        <a:pt x="182" y="226"/>
                      </a:lnTo>
                      <a:lnTo>
                        <a:pt x="57" y="226"/>
                      </a:lnTo>
                      <a:lnTo>
                        <a:pt x="57" y="213"/>
                      </a:lnTo>
                      <a:close/>
                      <a:moveTo>
                        <a:pt x="57" y="186"/>
                      </a:moveTo>
                      <a:lnTo>
                        <a:pt x="182" y="186"/>
                      </a:lnTo>
                      <a:lnTo>
                        <a:pt x="182" y="200"/>
                      </a:lnTo>
                      <a:lnTo>
                        <a:pt x="57" y="200"/>
                      </a:lnTo>
                      <a:lnTo>
                        <a:pt x="57" y="186"/>
                      </a:lnTo>
                      <a:close/>
                      <a:moveTo>
                        <a:pt x="57" y="160"/>
                      </a:moveTo>
                      <a:lnTo>
                        <a:pt x="182" y="160"/>
                      </a:lnTo>
                      <a:lnTo>
                        <a:pt x="182" y="174"/>
                      </a:lnTo>
                      <a:lnTo>
                        <a:pt x="57" y="174"/>
                      </a:lnTo>
                      <a:lnTo>
                        <a:pt x="57" y="160"/>
                      </a:lnTo>
                      <a:close/>
                      <a:moveTo>
                        <a:pt x="323" y="146"/>
                      </a:moveTo>
                      <a:cubicBezTo>
                        <a:pt x="328" y="148"/>
                        <a:pt x="339" y="154"/>
                        <a:pt x="342" y="156"/>
                      </a:cubicBezTo>
                      <a:cubicBezTo>
                        <a:pt x="350" y="161"/>
                        <a:pt x="330" y="164"/>
                        <a:pt x="323" y="165"/>
                      </a:cubicBezTo>
                      <a:lnTo>
                        <a:pt x="323" y="146"/>
                      </a:lnTo>
                      <a:close/>
                      <a:moveTo>
                        <a:pt x="396" y="91"/>
                      </a:moveTo>
                      <a:cubicBezTo>
                        <a:pt x="377" y="71"/>
                        <a:pt x="359" y="50"/>
                        <a:pt x="341" y="30"/>
                      </a:cubicBezTo>
                      <a:cubicBezTo>
                        <a:pt x="335" y="23"/>
                        <a:pt x="332" y="23"/>
                        <a:pt x="324" y="22"/>
                      </a:cubicBezTo>
                      <a:lnTo>
                        <a:pt x="133" y="1"/>
                      </a:lnTo>
                      <a:cubicBezTo>
                        <a:pt x="129" y="0"/>
                        <a:pt x="128" y="3"/>
                        <a:pt x="130" y="6"/>
                      </a:cubicBezTo>
                      <a:lnTo>
                        <a:pt x="198" y="79"/>
                      </a:lnTo>
                      <a:cubicBezTo>
                        <a:pt x="209" y="57"/>
                        <a:pt x="217" y="46"/>
                        <a:pt x="251" y="50"/>
                      </a:cubicBezTo>
                      <a:cubicBezTo>
                        <a:pt x="275" y="53"/>
                        <a:pt x="292" y="58"/>
                        <a:pt x="314" y="66"/>
                      </a:cubicBezTo>
                      <a:cubicBezTo>
                        <a:pt x="328" y="72"/>
                        <a:pt x="335" y="76"/>
                        <a:pt x="342" y="87"/>
                      </a:cubicBezTo>
                      <a:cubicBezTo>
                        <a:pt x="336" y="80"/>
                        <a:pt x="327" y="75"/>
                        <a:pt x="317" y="71"/>
                      </a:cubicBezTo>
                      <a:cubicBezTo>
                        <a:pt x="297" y="63"/>
                        <a:pt x="275" y="58"/>
                        <a:pt x="253" y="55"/>
                      </a:cubicBezTo>
                      <a:cubicBezTo>
                        <a:pt x="240" y="54"/>
                        <a:pt x="227" y="54"/>
                        <a:pt x="219" y="60"/>
                      </a:cubicBezTo>
                      <a:cubicBezTo>
                        <a:pt x="211" y="66"/>
                        <a:pt x="199" y="93"/>
                        <a:pt x="194" y="103"/>
                      </a:cubicBezTo>
                      <a:cubicBezTo>
                        <a:pt x="191" y="110"/>
                        <a:pt x="195" y="112"/>
                        <a:pt x="200" y="112"/>
                      </a:cubicBezTo>
                      <a:cubicBezTo>
                        <a:pt x="251" y="115"/>
                        <a:pt x="301" y="128"/>
                        <a:pt x="346" y="152"/>
                      </a:cubicBezTo>
                      <a:lnTo>
                        <a:pt x="347" y="126"/>
                      </a:lnTo>
                      <a:cubicBezTo>
                        <a:pt x="363" y="128"/>
                        <a:pt x="379" y="130"/>
                        <a:pt x="396" y="133"/>
                      </a:cubicBezTo>
                      <a:lnTo>
                        <a:pt x="396" y="91"/>
                      </a:lnTo>
                      <a:close/>
                      <a:moveTo>
                        <a:pt x="433" y="138"/>
                      </a:moveTo>
                      <a:cubicBezTo>
                        <a:pt x="435" y="138"/>
                        <a:pt x="437" y="135"/>
                        <a:pt x="435" y="133"/>
                      </a:cubicBezTo>
                      <a:cubicBezTo>
                        <a:pt x="426" y="124"/>
                        <a:pt x="417" y="114"/>
                        <a:pt x="409" y="105"/>
                      </a:cubicBezTo>
                      <a:lnTo>
                        <a:pt x="409" y="93"/>
                      </a:lnTo>
                      <a:cubicBezTo>
                        <a:pt x="409" y="91"/>
                        <a:pt x="407" y="90"/>
                        <a:pt x="405" y="90"/>
                      </a:cubicBezTo>
                      <a:lnTo>
                        <a:pt x="402" y="89"/>
                      </a:lnTo>
                      <a:lnTo>
                        <a:pt x="402" y="163"/>
                      </a:lnTo>
                      <a:cubicBezTo>
                        <a:pt x="400" y="163"/>
                        <a:pt x="400" y="164"/>
                        <a:pt x="400" y="165"/>
                      </a:cubicBezTo>
                      <a:lnTo>
                        <a:pt x="399" y="171"/>
                      </a:lnTo>
                      <a:cubicBezTo>
                        <a:pt x="399" y="173"/>
                        <a:pt x="400" y="174"/>
                        <a:pt x="400" y="176"/>
                      </a:cubicBezTo>
                      <a:lnTo>
                        <a:pt x="400" y="182"/>
                      </a:lnTo>
                      <a:cubicBezTo>
                        <a:pt x="400" y="184"/>
                        <a:pt x="399" y="185"/>
                        <a:pt x="398" y="187"/>
                      </a:cubicBezTo>
                      <a:lnTo>
                        <a:pt x="393" y="231"/>
                      </a:lnTo>
                      <a:cubicBezTo>
                        <a:pt x="396" y="236"/>
                        <a:pt x="414" y="236"/>
                        <a:pt x="417" y="231"/>
                      </a:cubicBezTo>
                      <a:lnTo>
                        <a:pt x="412" y="187"/>
                      </a:lnTo>
                      <a:cubicBezTo>
                        <a:pt x="412" y="185"/>
                        <a:pt x="411" y="184"/>
                        <a:pt x="411" y="182"/>
                      </a:cubicBezTo>
                      <a:lnTo>
                        <a:pt x="410" y="176"/>
                      </a:lnTo>
                      <a:cubicBezTo>
                        <a:pt x="410" y="174"/>
                        <a:pt x="412" y="174"/>
                        <a:pt x="411" y="171"/>
                      </a:cubicBezTo>
                      <a:lnTo>
                        <a:pt x="411" y="165"/>
                      </a:lnTo>
                      <a:cubicBezTo>
                        <a:pt x="411" y="164"/>
                        <a:pt x="410" y="163"/>
                        <a:pt x="409" y="163"/>
                      </a:cubicBezTo>
                      <a:lnTo>
                        <a:pt x="409" y="134"/>
                      </a:lnTo>
                      <a:cubicBezTo>
                        <a:pt x="417" y="135"/>
                        <a:pt x="425" y="137"/>
                        <a:pt x="433" y="138"/>
                      </a:cubicBezTo>
                      <a:close/>
                      <a:moveTo>
                        <a:pt x="206" y="187"/>
                      </a:moveTo>
                      <a:lnTo>
                        <a:pt x="201" y="188"/>
                      </a:lnTo>
                      <a:lnTo>
                        <a:pt x="217" y="267"/>
                      </a:lnTo>
                      <a:lnTo>
                        <a:pt x="221" y="266"/>
                      </a:lnTo>
                      <a:lnTo>
                        <a:pt x="220" y="262"/>
                      </a:lnTo>
                      <a:lnTo>
                        <a:pt x="224" y="261"/>
                      </a:lnTo>
                      <a:lnTo>
                        <a:pt x="224" y="257"/>
                      </a:lnTo>
                      <a:lnTo>
                        <a:pt x="228" y="256"/>
                      </a:lnTo>
                      <a:lnTo>
                        <a:pt x="227" y="252"/>
                      </a:lnTo>
                      <a:lnTo>
                        <a:pt x="231" y="251"/>
                      </a:lnTo>
                      <a:lnTo>
                        <a:pt x="231" y="247"/>
                      </a:lnTo>
                      <a:lnTo>
                        <a:pt x="235" y="246"/>
                      </a:lnTo>
                      <a:lnTo>
                        <a:pt x="236" y="253"/>
                      </a:lnTo>
                      <a:lnTo>
                        <a:pt x="240" y="253"/>
                      </a:lnTo>
                      <a:lnTo>
                        <a:pt x="241" y="260"/>
                      </a:lnTo>
                      <a:lnTo>
                        <a:pt x="245" y="260"/>
                      </a:lnTo>
                      <a:lnTo>
                        <a:pt x="246" y="267"/>
                      </a:lnTo>
                      <a:lnTo>
                        <a:pt x="250" y="266"/>
                      </a:lnTo>
                      <a:lnTo>
                        <a:pt x="251" y="274"/>
                      </a:lnTo>
                      <a:lnTo>
                        <a:pt x="254" y="273"/>
                      </a:lnTo>
                      <a:lnTo>
                        <a:pt x="255" y="277"/>
                      </a:lnTo>
                      <a:lnTo>
                        <a:pt x="267" y="275"/>
                      </a:lnTo>
                      <a:lnTo>
                        <a:pt x="267" y="271"/>
                      </a:lnTo>
                      <a:lnTo>
                        <a:pt x="270" y="271"/>
                      </a:lnTo>
                      <a:lnTo>
                        <a:pt x="268" y="263"/>
                      </a:lnTo>
                      <a:lnTo>
                        <a:pt x="265" y="264"/>
                      </a:lnTo>
                      <a:lnTo>
                        <a:pt x="263" y="257"/>
                      </a:lnTo>
                      <a:lnTo>
                        <a:pt x="259" y="257"/>
                      </a:lnTo>
                      <a:lnTo>
                        <a:pt x="258" y="250"/>
                      </a:lnTo>
                      <a:lnTo>
                        <a:pt x="254" y="251"/>
                      </a:lnTo>
                      <a:lnTo>
                        <a:pt x="253" y="243"/>
                      </a:lnTo>
                      <a:lnTo>
                        <a:pt x="249" y="244"/>
                      </a:lnTo>
                      <a:lnTo>
                        <a:pt x="248" y="240"/>
                      </a:lnTo>
                      <a:lnTo>
                        <a:pt x="272" y="235"/>
                      </a:lnTo>
                      <a:lnTo>
                        <a:pt x="271" y="232"/>
                      </a:lnTo>
                      <a:lnTo>
                        <a:pt x="267" y="233"/>
                      </a:lnTo>
                      <a:lnTo>
                        <a:pt x="267" y="228"/>
                      </a:lnTo>
                      <a:lnTo>
                        <a:pt x="262" y="229"/>
                      </a:lnTo>
                      <a:lnTo>
                        <a:pt x="262" y="225"/>
                      </a:lnTo>
                      <a:lnTo>
                        <a:pt x="257" y="226"/>
                      </a:lnTo>
                      <a:lnTo>
                        <a:pt x="256" y="221"/>
                      </a:lnTo>
                      <a:lnTo>
                        <a:pt x="252" y="222"/>
                      </a:lnTo>
                      <a:lnTo>
                        <a:pt x="251" y="218"/>
                      </a:lnTo>
                      <a:lnTo>
                        <a:pt x="247" y="219"/>
                      </a:lnTo>
                      <a:lnTo>
                        <a:pt x="246" y="215"/>
                      </a:lnTo>
                      <a:lnTo>
                        <a:pt x="242" y="215"/>
                      </a:lnTo>
                      <a:lnTo>
                        <a:pt x="241" y="211"/>
                      </a:lnTo>
                      <a:lnTo>
                        <a:pt x="237" y="212"/>
                      </a:lnTo>
                      <a:lnTo>
                        <a:pt x="236" y="208"/>
                      </a:lnTo>
                      <a:lnTo>
                        <a:pt x="232" y="208"/>
                      </a:lnTo>
                      <a:lnTo>
                        <a:pt x="231" y="204"/>
                      </a:lnTo>
                      <a:lnTo>
                        <a:pt x="227" y="205"/>
                      </a:lnTo>
                      <a:lnTo>
                        <a:pt x="226" y="201"/>
                      </a:lnTo>
                      <a:lnTo>
                        <a:pt x="221" y="202"/>
                      </a:lnTo>
                      <a:lnTo>
                        <a:pt x="221" y="197"/>
                      </a:lnTo>
                      <a:lnTo>
                        <a:pt x="216" y="198"/>
                      </a:lnTo>
                      <a:lnTo>
                        <a:pt x="215" y="194"/>
                      </a:lnTo>
                      <a:lnTo>
                        <a:pt x="211" y="195"/>
                      </a:lnTo>
                      <a:lnTo>
                        <a:pt x="210" y="190"/>
                      </a:lnTo>
                      <a:lnTo>
                        <a:pt x="207" y="191"/>
                      </a:lnTo>
                      <a:lnTo>
                        <a:pt x="206" y="187"/>
                      </a:lnTo>
                      <a:close/>
                      <a:moveTo>
                        <a:pt x="40" y="141"/>
                      </a:moveTo>
                      <a:lnTo>
                        <a:pt x="297" y="141"/>
                      </a:lnTo>
                      <a:lnTo>
                        <a:pt x="297" y="292"/>
                      </a:lnTo>
                      <a:lnTo>
                        <a:pt x="40" y="292"/>
                      </a:lnTo>
                      <a:lnTo>
                        <a:pt x="40" y="141"/>
                      </a:ln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nvGrpSpPr>
              <p:cNvPr id="25" name="组合 24">
                <a:extLst>
                  <a:ext uri="{FF2B5EF4-FFF2-40B4-BE49-F238E27FC236}">
                    <a16:creationId xmlns="" xmlns:a16="http://schemas.microsoft.com/office/drawing/2014/main" id="{EDE772D3-C617-4E93-B7A3-A606D04292F8}"/>
                  </a:ext>
                </a:extLst>
              </p:cNvPr>
              <p:cNvGrpSpPr/>
              <p:nvPr/>
            </p:nvGrpSpPr>
            <p:grpSpPr>
              <a:xfrm>
                <a:off x="10823599" y="577955"/>
                <a:ext cx="368108" cy="382389"/>
                <a:chOff x="10486350" y="391614"/>
                <a:chExt cx="421373" cy="437973"/>
              </a:xfrm>
            </p:grpSpPr>
            <p:sp>
              <p:nvSpPr>
                <p:cNvPr id="26" name="Oval 13">
                  <a:extLst>
                    <a:ext uri="{FF2B5EF4-FFF2-40B4-BE49-F238E27FC236}">
                      <a16:creationId xmlns="" xmlns:a16="http://schemas.microsoft.com/office/drawing/2014/main" id="{2F189F4C-BA54-45A4-9862-7045F21F7A3B}"/>
                    </a:ext>
                  </a:extLst>
                </p:cNvPr>
                <p:cNvSpPr/>
                <p:nvPr/>
              </p:nvSpPr>
              <p:spPr>
                <a:xfrm>
                  <a:off x="10486350" y="391614"/>
                  <a:ext cx="421373" cy="437973"/>
                </a:xfrm>
                <a:prstGeom prst="ellipse">
                  <a:avLst/>
                </a:prstGeom>
                <a:solidFill>
                  <a:srgbClr val="858585"/>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27" name="Freeform 15">
                  <a:extLst>
                    <a:ext uri="{FF2B5EF4-FFF2-40B4-BE49-F238E27FC236}">
                      <a16:creationId xmlns="" xmlns:a16="http://schemas.microsoft.com/office/drawing/2014/main" id="{17E2950D-1240-486B-84EF-65DB9100A6D5}"/>
                    </a:ext>
                  </a:extLst>
                </p:cNvPr>
                <p:cNvSpPr>
                  <a:spLocks noEditPoints="1"/>
                </p:cNvSpPr>
                <p:nvPr/>
              </p:nvSpPr>
              <p:spPr>
                <a:xfrm>
                  <a:off x="10532318" y="455458"/>
                  <a:ext cx="334545" cy="293685"/>
                </a:xfrm>
                <a:custGeom>
                  <a:avLst/>
                  <a:gdLst/>
                  <a:ahLst/>
                  <a:cxnLst>
                    <a:cxn ang="0">
                      <a:pos x="234329" y="182499"/>
                    </a:cxn>
                    <a:cxn ang="0">
                      <a:pos x="184958" y="182499"/>
                    </a:cxn>
                    <a:cxn ang="0">
                      <a:pos x="184958" y="233874"/>
                    </a:cxn>
                    <a:cxn ang="0">
                      <a:pos x="148850" y="233874"/>
                    </a:cxn>
                    <a:cxn ang="0">
                      <a:pos x="148850" y="182499"/>
                    </a:cxn>
                    <a:cxn ang="0">
                      <a:pos x="99479" y="182499"/>
                    </a:cxn>
                    <a:cxn ang="0">
                      <a:pos x="99479" y="144925"/>
                    </a:cxn>
                    <a:cxn ang="0">
                      <a:pos x="148850" y="144925"/>
                    </a:cxn>
                    <a:cxn ang="0">
                      <a:pos x="148850" y="93550"/>
                    </a:cxn>
                    <a:cxn ang="0">
                      <a:pos x="184958" y="93550"/>
                    </a:cxn>
                    <a:cxn ang="0">
                      <a:pos x="184958" y="144925"/>
                    </a:cxn>
                    <a:cxn ang="0">
                      <a:pos x="234329" y="144925"/>
                    </a:cxn>
                    <a:cxn ang="0">
                      <a:pos x="234329" y="182499"/>
                    </a:cxn>
                    <a:cxn ang="0">
                      <a:pos x="307280" y="94317"/>
                    </a:cxn>
                    <a:cxn ang="0">
                      <a:pos x="167273" y="69779"/>
                    </a:cxn>
                    <a:cxn ang="0">
                      <a:pos x="27265" y="94317"/>
                    </a:cxn>
                    <a:cxn ang="0">
                      <a:pos x="167273" y="293685"/>
                    </a:cxn>
                    <a:cxn ang="0">
                      <a:pos x="307280" y="94317"/>
                    </a:cxn>
                  </a:cxnLst>
                  <a:rect l="0" t="0" r="0" b="0"/>
                  <a:pathLst>
                    <a:path w="454" h="383">
                      <a:moveTo>
                        <a:pt x="318" y="238"/>
                      </a:moveTo>
                      <a:lnTo>
                        <a:pt x="251" y="238"/>
                      </a:lnTo>
                      <a:lnTo>
                        <a:pt x="251" y="305"/>
                      </a:lnTo>
                      <a:lnTo>
                        <a:pt x="202" y="305"/>
                      </a:lnTo>
                      <a:lnTo>
                        <a:pt x="202" y="238"/>
                      </a:lnTo>
                      <a:lnTo>
                        <a:pt x="135" y="238"/>
                      </a:lnTo>
                      <a:lnTo>
                        <a:pt x="135" y="189"/>
                      </a:lnTo>
                      <a:lnTo>
                        <a:pt x="202" y="189"/>
                      </a:lnTo>
                      <a:lnTo>
                        <a:pt x="202" y="122"/>
                      </a:lnTo>
                      <a:lnTo>
                        <a:pt x="251" y="122"/>
                      </a:lnTo>
                      <a:lnTo>
                        <a:pt x="251" y="189"/>
                      </a:lnTo>
                      <a:lnTo>
                        <a:pt x="318" y="189"/>
                      </a:lnTo>
                      <a:lnTo>
                        <a:pt x="318" y="238"/>
                      </a:lnTo>
                      <a:close/>
                      <a:moveTo>
                        <a:pt x="417" y="123"/>
                      </a:moveTo>
                      <a:cubicBezTo>
                        <a:pt x="384" y="0"/>
                        <a:pt x="249" y="77"/>
                        <a:pt x="227" y="91"/>
                      </a:cubicBezTo>
                      <a:cubicBezTo>
                        <a:pt x="204" y="77"/>
                        <a:pt x="69" y="1"/>
                        <a:pt x="37" y="123"/>
                      </a:cubicBezTo>
                      <a:cubicBezTo>
                        <a:pt x="0" y="265"/>
                        <a:pt x="226" y="382"/>
                        <a:pt x="227" y="383"/>
                      </a:cubicBezTo>
                      <a:cubicBezTo>
                        <a:pt x="227" y="383"/>
                        <a:pt x="454" y="263"/>
                        <a:pt x="417" y="123"/>
                      </a:cubicBez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nvGrpSpPr>
              <p:cNvPr id="31" name="组合 30">
                <a:extLst>
                  <a:ext uri="{FF2B5EF4-FFF2-40B4-BE49-F238E27FC236}">
                    <a16:creationId xmlns="" xmlns:a16="http://schemas.microsoft.com/office/drawing/2014/main" id="{96699630-266A-4CAD-B49F-9B7E0B518B31}"/>
                  </a:ext>
                </a:extLst>
              </p:cNvPr>
              <p:cNvGrpSpPr/>
              <p:nvPr/>
            </p:nvGrpSpPr>
            <p:grpSpPr>
              <a:xfrm>
                <a:off x="9676434" y="577955"/>
                <a:ext cx="366522" cy="382389"/>
                <a:chOff x="9338428" y="391614"/>
                <a:chExt cx="420096" cy="437973"/>
              </a:xfrm>
            </p:grpSpPr>
            <p:sp>
              <p:nvSpPr>
                <p:cNvPr id="32" name="Oval 12">
                  <a:extLst>
                    <a:ext uri="{FF2B5EF4-FFF2-40B4-BE49-F238E27FC236}">
                      <a16:creationId xmlns="" xmlns:a16="http://schemas.microsoft.com/office/drawing/2014/main" id="{F38E3F48-55B1-421F-9CC0-A9C79CF923E7}"/>
                    </a:ext>
                  </a:extLst>
                </p:cNvPr>
                <p:cNvSpPr/>
                <p:nvPr/>
              </p:nvSpPr>
              <p:spPr>
                <a:xfrm>
                  <a:off x="9338428" y="391614"/>
                  <a:ext cx="420096" cy="437973"/>
                </a:xfrm>
                <a:prstGeom prst="ellipse">
                  <a:avLst/>
                </a:prstGeom>
                <a:solidFill>
                  <a:srgbClr val="FDB402"/>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33" name="Freeform 19">
                  <a:extLst>
                    <a:ext uri="{FF2B5EF4-FFF2-40B4-BE49-F238E27FC236}">
                      <a16:creationId xmlns="" xmlns:a16="http://schemas.microsoft.com/office/drawing/2014/main" id="{F9E38022-4EEC-44AD-914E-E332446E739C}"/>
                    </a:ext>
                  </a:extLst>
                </p:cNvPr>
                <p:cNvSpPr>
                  <a:spLocks noEditPoints="1"/>
                </p:cNvSpPr>
                <p:nvPr/>
              </p:nvSpPr>
              <p:spPr>
                <a:xfrm>
                  <a:off x="9398442" y="495042"/>
                  <a:ext cx="315391" cy="277085"/>
                </a:xfrm>
                <a:custGeom>
                  <a:avLst/>
                  <a:gdLst/>
                  <a:ahLst/>
                  <a:cxnLst>
                    <a:cxn ang="0">
                      <a:pos x="165064" y="270177"/>
                    </a:cxn>
                    <a:cxn ang="0">
                      <a:pos x="307285" y="80593"/>
                    </a:cxn>
                    <a:cxn ang="0">
                      <a:pos x="298442" y="76755"/>
                    </a:cxn>
                    <a:cxn ang="0">
                      <a:pos x="212226" y="77522"/>
                    </a:cxn>
                    <a:cxn ang="0">
                      <a:pos x="165064" y="270177"/>
                    </a:cxn>
                    <a:cxn ang="0">
                      <a:pos x="310233" y="80593"/>
                    </a:cxn>
                    <a:cxn ang="0">
                      <a:pos x="310233" y="80593"/>
                    </a:cxn>
                    <a:cxn ang="0">
                      <a:pos x="5158" y="79057"/>
                    </a:cxn>
                    <a:cxn ang="0">
                      <a:pos x="146642" y="267107"/>
                    </a:cxn>
                    <a:cxn ang="0">
                      <a:pos x="100955" y="76755"/>
                    </a:cxn>
                    <a:cxn ang="0">
                      <a:pos x="16949" y="77522"/>
                    </a:cxn>
                    <a:cxn ang="0">
                      <a:pos x="5158" y="79057"/>
                    </a:cxn>
                    <a:cxn ang="0">
                      <a:pos x="145905" y="270945"/>
                    </a:cxn>
                    <a:cxn ang="0">
                      <a:pos x="145905" y="270945"/>
                    </a:cxn>
                    <a:cxn ang="0">
                      <a:pos x="156222" y="271712"/>
                    </a:cxn>
                    <a:cxn ang="0">
                      <a:pos x="204857" y="77522"/>
                    </a:cxn>
                    <a:cxn ang="0">
                      <a:pos x="202646" y="80593"/>
                    </a:cxn>
                    <a:cxn ang="0">
                      <a:pos x="108324" y="77522"/>
                    </a:cxn>
                    <a:cxn ang="0">
                      <a:pos x="156222" y="271712"/>
                    </a:cxn>
                    <a:cxn ang="0">
                      <a:pos x="220332" y="69847"/>
                    </a:cxn>
                    <a:cxn ang="0">
                      <a:pos x="313917" y="69847"/>
                    </a:cxn>
                    <a:cxn ang="0">
                      <a:pos x="259387" y="768"/>
                    </a:cxn>
                    <a:cxn ang="0">
                      <a:pos x="220332" y="69847"/>
                    </a:cxn>
                    <a:cxn ang="0">
                      <a:pos x="0" y="68312"/>
                    </a:cxn>
                    <a:cxn ang="0">
                      <a:pos x="92112" y="69847"/>
                    </a:cxn>
                    <a:cxn ang="0">
                      <a:pos x="54530" y="0"/>
                    </a:cxn>
                    <a:cxn ang="0">
                      <a:pos x="0" y="68312"/>
                    </a:cxn>
                    <a:cxn ang="0">
                      <a:pos x="109060" y="69847"/>
                    </a:cxn>
                    <a:cxn ang="0">
                      <a:pos x="203383" y="69079"/>
                    </a:cxn>
                    <a:cxn ang="0">
                      <a:pos x="155485" y="1535"/>
                    </a:cxn>
                    <a:cxn ang="0">
                      <a:pos x="109060" y="69847"/>
                    </a:cxn>
                    <a:cxn ang="0">
                      <a:pos x="101691" y="71382"/>
                    </a:cxn>
                    <a:cxn ang="0">
                      <a:pos x="148853" y="768"/>
                    </a:cxn>
                    <a:cxn ang="0">
                      <a:pos x="61162" y="1535"/>
                    </a:cxn>
                    <a:cxn ang="0">
                      <a:pos x="101691" y="71382"/>
                    </a:cxn>
                    <a:cxn ang="0">
                      <a:pos x="212963" y="71382"/>
                    </a:cxn>
                    <a:cxn ang="0">
                      <a:pos x="250544" y="768"/>
                    </a:cxn>
                    <a:cxn ang="0">
                      <a:pos x="165801" y="2303"/>
                    </a:cxn>
                    <a:cxn ang="0">
                      <a:pos x="212963" y="71382"/>
                    </a:cxn>
                  </a:cxnLst>
                  <a:rect l="0" t="0" r="0" b="0"/>
                  <a:pathLst>
                    <a:path w="428" h="361">
                      <a:moveTo>
                        <a:pt x="224" y="352"/>
                      </a:moveTo>
                      <a:lnTo>
                        <a:pt x="417" y="105"/>
                      </a:lnTo>
                      <a:cubicBezTo>
                        <a:pt x="412" y="102"/>
                        <a:pt x="413" y="100"/>
                        <a:pt x="405" y="100"/>
                      </a:cubicBezTo>
                      <a:lnTo>
                        <a:pt x="288" y="101"/>
                      </a:lnTo>
                      <a:lnTo>
                        <a:pt x="224" y="352"/>
                      </a:lnTo>
                      <a:close/>
                      <a:moveTo>
                        <a:pt x="421" y="105"/>
                      </a:moveTo>
                      <a:cubicBezTo>
                        <a:pt x="428" y="97"/>
                        <a:pt x="414" y="113"/>
                        <a:pt x="421" y="105"/>
                      </a:cubicBezTo>
                      <a:close/>
                      <a:moveTo>
                        <a:pt x="7" y="103"/>
                      </a:moveTo>
                      <a:lnTo>
                        <a:pt x="199" y="348"/>
                      </a:lnTo>
                      <a:lnTo>
                        <a:pt x="137" y="100"/>
                      </a:lnTo>
                      <a:lnTo>
                        <a:pt x="23" y="101"/>
                      </a:lnTo>
                      <a:lnTo>
                        <a:pt x="7" y="103"/>
                      </a:lnTo>
                      <a:close/>
                      <a:moveTo>
                        <a:pt x="198" y="353"/>
                      </a:moveTo>
                      <a:cubicBezTo>
                        <a:pt x="205" y="361"/>
                        <a:pt x="191" y="345"/>
                        <a:pt x="198" y="353"/>
                      </a:cubicBezTo>
                      <a:close/>
                      <a:moveTo>
                        <a:pt x="212" y="354"/>
                      </a:moveTo>
                      <a:lnTo>
                        <a:pt x="278" y="101"/>
                      </a:lnTo>
                      <a:lnTo>
                        <a:pt x="275" y="105"/>
                      </a:lnTo>
                      <a:lnTo>
                        <a:pt x="147" y="101"/>
                      </a:lnTo>
                      <a:lnTo>
                        <a:pt x="212" y="354"/>
                      </a:lnTo>
                      <a:close/>
                      <a:moveTo>
                        <a:pt x="299" y="91"/>
                      </a:moveTo>
                      <a:lnTo>
                        <a:pt x="426" y="91"/>
                      </a:lnTo>
                      <a:lnTo>
                        <a:pt x="352" y="1"/>
                      </a:lnTo>
                      <a:lnTo>
                        <a:pt x="299" y="91"/>
                      </a:lnTo>
                      <a:close/>
                      <a:moveTo>
                        <a:pt x="0" y="89"/>
                      </a:moveTo>
                      <a:lnTo>
                        <a:pt x="125" y="91"/>
                      </a:lnTo>
                      <a:lnTo>
                        <a:pt x="74" y="0"/>
                      </a:lnTo>
                      <a:lnTo>
                        <a:pt x="0" y="89"/>
                      </a:lnTo>
                      <a:close/>
                      <a:moveTo>
                        <a:pt x="148" y="91"/>
                      </a:moveTo>
                      <a:lnTo>
                        <a:pt x="276" y="90"/>
                      </a:lnTo>
                      <a:lnTo>
                        <a:pt x="211" y="2"/>
                      </a:lnTo>
                      <a:lnTo>
                        <a:pt x="148" y="91"/>
                      </a:lnTo>
                      <a:close/>
                      <a:moveTo>
                        <a:pt x="138" y="93"/>
                      </a:moveTo>
                      <a:lnTo>
                        <a:pt x="202" y="1"/>
                      </a:lnTo>
                      <a:lnTo>
                        <a:pt x="83" y="2"/>
                      </a:lnTo>
                      <a:lnTo>
                        <a:pt x="138" y="93"/>
                      </a:lnTo>
                      <a:close/>
                      <a:moveTo>
                        <a:pt x="289" y="93"/>
                      </a:moveTo>
                      <a:lnTo>
                        <a:pt x="340" y="1"/>
                      </a:lnTo>
                      <a:lnTo>
                        <a:pt x="225" y="3"/>
                      </a:lnTo>
                      <a:lnTo>
                        <a:pt x="289" y="93"/>
                      </a:ln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cxnSp>
          <p:nvCxnSpPr>
            <p:cNvPr id="4" name="直接连接符 3">
              <a:extLst>
                <a:ext uri="{FF2B5EF4-FFF2-40B4-BE49-F238E27FC236}">
                  <a16:creationId xmlns="" xmlns:a16="http://schemas.microsoft.com/office/drawing/2014/main" id="{6FD08865-C378-4B20-8EA7-0F026FB4E179}"/>
                </a:ext>
              </a:extLst>
            </p:cNvPr>
            <p:cNvCxnSpPr/>
            <p:nvPr/>
          </p:nvCxnSpPr>
          <p:spPr>
            <a:xfrm>
              <a:off x="1762699" y="1002621"/>
              <a:ext cx="10429301" cy="0"/>
            </a:xfrm>
            <a:prstGeom prst="line">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
        <p:nvSpPr>
          <p:cNvPr id="3" name="TextBox 2"/>
          <p:cNvSpPr txBox="1"/>
          <p:nvPr/>
        </p:nvSpPr>
        <p:spPr>
          <a:xfrm>
            <a:off x="6659246" y="319757"/>
            <a:ext cx="733892" cy="307777"/>
          </a:xfrm>
          <a:prstGeom prst="rect">
            <a:avLst/>
          </a:prstGeom>
          <a:noFill/>
        </p:spPr>
        <p:txBody>
          <a:bodyPr wrap="square" rtlCol="0">
            <a:spAutoFit/>
          </a:bodyPr>
          <a:lstStyle/>
          <a:p>
            <a:r>
              <a:rPr lang="zh-CN" altLang="en-US" sz="1400" b="1" dirty="0" smtClean="0"/>
              <a:t>智能</a:t>
            </a:r>
            <a:endParaRPr lang="zh-CN" altLang="en-US" sz="1400" b="1" dirty="0"/>
          </a:p>
        </p:txBody>
      </p:sp>
      <p:sp>
        <p:nvSpPr>
          <p:cNvPr id="35" name="TextBox 34"/>
          <p:cNvSpPr txBox="1"/>
          <p:nvPr/>
        </p:nvSpPr>
        <p:spPr>
          <a:xfrm>
            <a:off x="7545538" y="319757"/>
            <a:ext cx="733892" cy="307777"/>
          </a:xfrm>
          <a:prstGeom prst="rect">
            <a:avLst/>
          </a:prstGeom>
          <a:noFill/>
        </p:spPr>
        <p:txBody>
          <a:bodyPr wrap="square" rtlCol="0">
            <a:spAutoFit/>
          </a:bodyPr>
          <a:lstStyle/>
          <a:p>
            <a:r>
              <a:rPr lang="zh-CN" altLang="en-US" sz="1400" b="1" dirty="0"/>
              <a:t>高效</a:t>
            </a:r>
          </a:p>
        </p:txBody>
      </p:sp>
      <p:sp>
        <p:nvSpPr>
          <p:cNvPr id="36" name="TextBox 35"/>
          <p:cNvSpPr txBox="1"/>
          <p:nvPr/>
        </p:nvSpPr>
        <p:spPr>
          <a:xfrm>
            <a:off x="8414842" y="329733"/>
            <a:ext cx="733892" cy="307777"/>
          </a:xfrm>
          <a:prstGeom prst="rect">
            <a:avLst/>
          </a:prstGeom>
          <a:noFill/>
        </p:spPr>
        <p:txBody>
          <a:bodyPr wrap="square" rtlCol="0">
            <a:spAutoFit/>
          </a:bodyPr>
          <a:lstStyle/>
          <a:p>
            <a:r>
              <a:rPr lang="zh-CN" altLang="en-US" sz="1400" b="1" dirty="0" smtClean="0"/>
              <a:t>成本</a:t>
            </a:r>
            <a:endParaRPr lang="zh-CN" altLang="en-US" sz="1400" b="1" dirty="0"/>
          </a:p>
        </p:txBody>
      </p:sp>
      <p:sp>
        <p:nvSpPr>
          <p:cNvPr id="6" name="矩形 5"/>
          <p:cNvSpPr/>
          <p:nvPr/>
        </p:nvSpPr>
        <p:spPr>
          <a:xfrm>
            <a:off x="1257300" y="139096"/>
            <a:ext cx="3451586" cy="461665"/>
          </a:xfrm>
          <a:prstGeom prst="rect">
            <a:avLst/>
          </a:prstGeom>
        </p:spPr>
        <p:txBody>
          <a:bodyPr wrap="none">
            <a:spAutoFit/>
          </a:bodyPr>
          <a:lstStyle/>
          <a:p>
            <a:r>
              <a:rPr lang="zh-CN" altLang="en-US" sz="2400" dirty="0" smtClean="0"/>
              <a:t>五</a:t>
            </a:r>
            <a:r>
              <a:rPr lang="zh-CN" altLang="zh-CN" sz="2400" dirty="0" smtClean="0"/>
              <a:t>、</a:t>
            </a:r>
            <a:r>
              <a:rPr lang="en-US" altLang="zh-CN" sz="2400" dirty="0"/>
              <a:t>BDS</a:t>
            </a:r>
            <a:r>
              <a:rPr lang="zh-CN" altLang="zh-CN" sz="2400" dirty="0"/>
              <a:t>的应用与产业化</a:t>
            </a:r>
          </a:p>
        </p:txBody>
      </p:sp>
      <p:sp>
        <p:nvSpPr>
          <p:cNvPr id="7" name="矩形 6"/>
          <p:cNvSpPr/>
          <p:nvPr/>
        </p:nvSpPr>
        <p:spPr>
          <a:xfrm>
            <a:off x="4356464" y="1635646"/>
            <a:ext cx="4572000" cy="2400657"/>
          </a:xfrm>
          <a:prstGeom prst="rect">
            <a:avLst/>
          </a:prstGeom>
        </p:spPr>
        <p:txBody>
          <a:bodyPr>
            <a:spAutoFit/>
          </a:bodyPr>
          <a:lstStyle/>
          <a:p>
            <a:pPr>
              <a:lnSpc>
                <a:spcPct val="150000"/>
              </a:lnSpc>
            </a:pPr>
            <a:r>
              <a:rPr lang="en-US" altLang="zh-CN" sz="2000" dirty="0"/>
              <a:t>10. </a:t>
            </a:r>
            <a:r>
              <a:rPr lang="zh-CN" altLang="zh-CN" sz="2000" dirty="0"/>
              <a:t>大众应用</a:t>
            </a:r>
          </a:p>
          <a:p>
            <a:pPr>
              <a:lnSpc>
                <a:spcPct val="150000"/>
              </a:lnSpc>
            </a:pPr>
            <a:r>
              <a:rPr lang="zh-CN" altLang="zh-CN" sz="2000" dirty="0" smtClean="0"/>
              <a:t>主要</a:t>
            </a:r>
            <a:r>
              <a:rPr lang="zh-CN" altLang="zh-CN" sz="2000" dirty="0"/>
              <a:t>包括手机应用、车载导航设备、可穿戴设备等应用，通过与信息通信、物联网、云计算等技术深度融合，实现了众多的位置服务功能。</a:t>
            </a:r>
          </a:p>
        </p:txBody>
      </p:sp>
      <p:pic>
        <p:nvPicPr>
          <p:cNvPr id="32770" name="Picture 2" descr="https://p7.itc.cn/images01/20220430/91c250f904994b4b9607d23276ca27de.jpe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33021" y="1628293"/>
            <a:ext cx="3864144" cy="257577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38897960"/>
      </p:ext>
    </p:extLst>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 xmlns:a16="http://schemas.microsoft.com/office/drawing/2014/main" id="{1495F301-5D58-44A0-870C-E58C0EABD36A}"/>
              </a:ext>
            </a:extLst>
          </p:cNvPr>
          <p:cNvGrpSpPr/>
          <p:nvPr/>
        </p:nvGrpSpPr>
        <p:grpSpPr>
          <a:xfrm>
            <a:off x="-10552" y="-10550"/>
            <a:ext cx="9154552" cy="762516"/>
            <a:chOff x="-14069" y="-14067"/>
            <a:chExt cx="12206069" cy="1016688"/>
          </a:xfrm>
        </p:grpSpPr>
        <p:grpSp>
          <p:nvGrpSpPr>
            <p:cNvPr id="16" name="组合 15"/>
            <p:cNvGrpSpPr/>
            <p:nvPr/>
          </p:nvGrpSpPr>
          <p:grpSpPr>
            <a:xfrm>
              <a:off x="-14069" y="-14067"/>
              <a:ext cx="1690469" cy="1016688"/>
              <a:chOff x="-14069" y="-14068"/>
              <a:chExt cx="8860302" cy="6886134"/>
            </a:xfrm>
          </p:grpSpPr>
          <p:sp>
            <p:nvSpPr>
              <p:cNvPr id="17" name="直角三角形 16"/>
              <p:cNvSpPr/>
              <p:nvPr/>
            </p:nvSpPr>
            <p:spPr>
              <a:xfrm rot="5400000">
                <a:off x="-1740877" y="1740877"/>
                <a:ext cx="6858000" cy="3376246"/>
              </a:xfrm>
              <a:prstGeom prst="r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任意多边形 17"/>
              <p:cNvSpPr/>
              <p:nvPr/>
            </p:nvSpPr>
            <p:spPr>
              <a:xfrm>
                <a:off x="-14069" y="-2"/>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FDB4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2712719" y="-14068"/>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E635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 name="组合 1">
              <a:extLst>
                <a:ext uri="{FF2B5EF4-FFF2-40B4-BE49-F238E27FC236}">
                  <a16:creationId xmlns="" xmlns:a16="http://schemas.microsoft.com/office/drawing/2014/main" id="{F16F4591-60E9-4C9B-AF90-257FD1CF5AAD}"/>
                </a:ext>
              </a:extLst>
            </p:cNvPr>
            <p:cNvGrpSpPr/>
            <p:nvPr/>
          </p:nvGrpSpPr>
          <p:grpSpPr>
            <a:xfrm>
              <a:off x="8510887" y="453634"/>
              <a:ext cx="2671958" cy="382389"/>
              <a:chOff x="8519749" y="577955"/>
              <a:chExt cx="2671958" cy="382389"/>
            </a:xfrm>
          </p:grpSpPr>
          <p:grpSp>
            <p:nvGrpSpPr>
              <p:cNvPr id="22" name="组合 21">
                <a:extLst>
                  <a:ext uri="{FF2B5EF4-FFF2-40B4-BE49-F238E27FC236}">
                    <a16:creationId xmlns="" xmlns:a16="http://schemas.microsoft.com/office/drawing/2014/main" id="{3572C76C-95D1-4FF5-BB80-B735C985DE2B}"/>
                  </a:ext>
                </a:extLst>
              </p:cNvPr>
              <p:cNvGrpSpPr/>
              <p:nvPr/>
            </p:nvGrpSpPr>
            <p:grpSpPr>
              <a:xfrm>
                <a:off x="8519749" y="577955"/>
                <a:ext cx="368108" cy="382389"/>
                <a:chOff x="8181567" y="391614"/>
                <a:chExt cx="420096" cy="437973"/>
              </a:xfrm>
            </p:grpSpPr>
            <p:sp>
              <p:nvSpPr>
                <p:cNvPr id="23" name="Oval 11">
                  <a:extLst>
                    <a:ext uri="{FF2B5EF4-FFF2-40B4-BE49-F238E27FC236}">
                      <a16:creationId xmlns="" xmlns:a16="http://schemas.microsoft.com/office/drawing/2014/main" id="{B2E6A8A3-322E-4A52-8E71-C45B316F5C18}"/>
                    </a:ext>
                  </a:extLst>
                </p:cNvPr>
                <p:cNvSpPr/>
                <p:nvPr/>
              </p:nvSpPr>
              <p:spPr>
                <a:xfrm>
                  <a:off x="8181567" y="391614"/>
                  <a:ext cx="420096" cy="437973"/>
                </a:xfrm>
                <a:prstGeom prst="ellipse">
                  <a:avLst/>
                </a:prstGeom>
                <a:solidFill>
                  <a:srgbClr val="E6353F"/>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24" name="Freeform 14">
                  <a:extLst>
                    <a:ext uri="{FF2B5EF4-FFF2-40B4-BE49-F238E27FC236}">
                      <a16:creationId xmlns="" xmlns:a16="http://schemas.microsoft.com/office/drawing/2014/main" id="{205D0928-C677-4B0B-ABE9-E66BCB8A8319}"/>
                    </a:ext>
                  </a:extLst>
                </p:cNvPr>
                <p:cNvSpPr>
                  <a:spLocks noEditPoints="1"/>
                </p:cNvSpPr>
                <p:nvPr/>
              </p:nvSpPr>
              <p:spPr>
                <a:xfrm>
                  <a:off x="8254350" y="468227"/>
                  <a:ext cx="321776" cy="268147"/>
                </a:xfrm>
                <a:custGeom>
                  <a:avLst/>
                  <a:gdLst/>
                  <a:ahLst/>
                  <a:cxnLst>
                    <a:cxn ang="0">
                      <a:pos x="248143" y="256622"/>
                    </a:cxn>
                    <a:cxn ang="0">
                      <a:pos x="0" y="256622"/>
                    </a:cxn>
                    <a:cxn ang="0">
                      <a:pos x="128858" y="99115"/>
                    </a:cxn>
                    <a:cxn ang="0">
                      <a:pos x="123703" y="94505"/>
                    </a:cxn>
                    <a:cxn ang="0">
                      <a:pos x="234889" y="110639"/>
                    </a:cxn>
                    <a:cxn ang="0">
                      <a:pos x="13254" y="90663"/>
                    </a:cxn>
                    <a:cxn ang="0">
                      <a:pos x="88360" y="194387"/>
                    </a:cxn>
                    <a:cxn ang="0">
                      <a:pos x="41971" y="163654"/>
                    </a:cxn>
                    <a:cxn ang="0">
                      <a:pos x="41971" y="173642"/>
                    </a:cxn>
                    <a:cxn ang="0">
                      <a:pos x="134012" y="142909"/>
                    </a:cxn>
                    <a:cxn ang="0">
                      <a:pos x="41971" y="142909"/>
                    </a:cxn>
                    <a:cxn ang="0">
                      <a:pos x="134012" y="133689"/>
                    </a:cxn>
                    <a:cxn ang="0">
                      <a:pos x="237834" y="112176"/>
                    </a:cxn>
                    <a:cxn ang="0">
                      <a:pos x="237834" y="112176"/>
                    </a:cxn>
                    <a:cxn ang="0">
                      <a:pos x="238571" y="16903"/>
                    </a:cxn>
                    <a:cxn ang="0">
                      <a:pos x="145793" y="60698"/>
                    </a:cxn>
                    <a:cxn ang="0">
                      <a:pos x="251825" y="66845"/>
                    </a:cxn>
                    <a:cxn ang="0">
                      <a:pos x="161256" y="46100"/>
                    </a:cxn>
                    <a:cxn ang="0">
                      <a:pos x="254770" y="116786"/>
                    </a:cxn>
                    <a:cxn ang="0">
                      <a:pos x="291586" y="69918"/>
                    </a:cxn>
                    <a:cxn ang="0">
                      <a:pos x="301159" y="80675"/>
                    </a:cxn>
                    <a:cxn ang="0">
                      <a:pos x="296004" y="68381"/>
                    </a:cxn>
                    <a:cxn ang="0">
                      <a:pos x="293795" y="131384"/>
                    </a:cxn>
                    <a:cxn ang="0">
                      <a:pos x="293059" y="143678"/>
                    </a:cxn>
                    <a:cxn ang="0">
                      <a:pos x="303368" y="143678"/>
                    </a:cxn>
                    <a:cxn ang="0">
                      <a:pos x="302631" y="131384"/>
                    </a:cxn>
                    <a:cxn ang="0">
                      <a:pos x="301159" y="102956"/>
                    </a:cxn>
                    <a:cxn ang="0">
                      <a:pos x="148002" y="144446"/>
                    </a:cxn>
                    <a:cxn ang="0">
                      <a:pos x="161992" y="201302"/>
                    </a:cxn>
                    <a:cxn ang="0">
                      <a:pos x="167883" y="196692"/>
                    </a:cxn>
                    <a:cxn ang="0">
                      <a:pos x="170092" y="189777"/>
                    </a:cxn>
                    <a:cxn ang="0">
                      <a:pos x="176719" y="194387"/>
                    </a:cxn>
                    <a:cxn ang="0">
                      <a:pos x="181137" y="205144"/>
                    </a:cxn>
                    <a:cxn ang="0">
                      <a:pos x="187028" y="209754"/>
                    </a:cxn>
                    <a:cxn ang="0">
                      <a:pos x="196600" y="208217"/>
                    </a:cxn>
                    <a:cxn ang="0">
                      <a:pos x="195127" y="202839"/>
                    </a:cxn>
                    <a:cxn ang="0">
                      <a:pos x="189973" y="192082"/>
                    </a:cxn>
                    <a:cxn ang="0">
                      <a:pos x="183346" y="187472"/>
                    </a:cxn>
                    <a:cxn ang="0">
                      <a:pos x="199545" y="178252"/>
                    </a:cxn>
                    <a:cxn ang="0">
                      <a:pos x="192918" y="175947"/>
                    </a:cxn>
                    <a:cxn ang="0">
                      <a:pos x="188500" y="169801"/>
                    </a:cxn>
                    <a:cxn ang="0">
                      <a:pos x="181873" y="168264"/>
                    </a:cxn>
                    <a:cxn ang="0">
                      <a:pos x="177455" y="162118"/>
                    </a:cxn>
                    <a:cxn ang="0">
                      <a:pos x="170828" y="159813"/>
                    </a:cxn>
                    <a:cxn ang="0">
                      <a:pos x="166410" y="154434"/>
                    </a:cxn>
                    <a:cxn ang="0">
                      <a:pos x="159047" y="152129"/>
                    </a:cxn>
                    <a:cxn ang="0">
                      <a:pos x="154629" y="145983"/>
                    </a:cxn>
                    <a:cxn ang="0">
                      <a:pos x="29453" y="108334"/>
                    </a:cxn>
                    <a:cxn ang="0">
                      <a:pos x="29453" y="224352"/>
                    </a:cxn>
                  </a:cxnLst>
                  <a:rect l="0" t="0" r="0" b="0"/>
                  <a:pathLst>
                    <a:path w="437" h="349">
                      <a:moveTo>
                        <a:pt x="0" y="322"/>
                      </a:moveTo>
                      <a:lnTo>
                        <a:pt x="337" y="322"/>
                      </a:lnTo>
                      <a:lnTo>
                        <a:pt x="337" y="334"/>
                      </a:lnTo>
                      <a:cubicBezTo>
                        <a:pt x="337" y="342"/>
                        <a:pt x="331" y="349"/>
                        <a:pt x="323" y="349"/>
                      </a:cubicBezTo>
                      <a:lnTo>
                        <a:pt x="14" y="349"/>
                      </a:lnTo>
                      <a:cubicBezTo>
                        <a:pt x="6" y="349"/>
                        <a:pt x="0" y="342"/>
                        <a:pt x="0" y="334"/>
                      </a:cubicBezTo>
                      <a:lnTo>
                        <a:pt x="0" y="322"/>
                      </a:lnTo>
                      <a:close/>
                      <a:moveTo>
                        <a:pt x="168" y="123"/>
                      </a:moveTo>
                      <a:cubicBezTo>
                        <a:pt x="172" y="123"/>
                        <a:pt x="175" y="126"/>
                        <a:pt x="175" y="129"/>
                      </a:cubicBezTo>
                      <a:cubicBezTo>
                        <a:pt x="175" y="133"/>
                        <a:pt x="172" y="135"/>
                        <a:pt x="168" y="135"/>
                      </a:cubicBezTo>
                      <a:cubicBezTo>
                        <a:pt x="165" y="135"/>
                        <a:pt x="162" y="133"/>
                        <a:pt x="162" y="129"/>
                      </a:cubicBezTo>
                      <a:cubicBezTo>
                        <a:pt x="162" y="126"/>
                        <a:pt x="165" y="123"/>
                        <a:pt x="168" y="123"/>
                      </a:cubicBezTo>
                      <a:close/>
                      <a:moveTo>
                        <a:pt x="18" y="118"/>
                      </a:moveTo>
                      <a:lnTo>
                        <a:pt x="208" y="118"/>
                      </a:lnTo>
                      <a:cubicBezTo>
                        <a:pt x="246" y="120"/>
                        <a:pt x="283" y="128"/>
                        <a:pt x="319" y="144"/>
                      </a:cubicBezTo>
                      <a:lnTo>
                        <a:pt x="319" y="315"/>
                      </a:lnTo>
                      <a:lnTo>
                        <a:pt x="18" y="315"/>
                      </a:lnTo>
                      <a:lnTo>
                        <a:pt x="18" y="118"/>
                      </a:lnTo>
                      <a:close/>
                      <a:moveTo>
                        <a:pt x="57" y="239"/>
                      </a:moveTo>
                      <a:lnTo>
                        <a:pt x="120" y="239"/>
                      </a:lnTo>
                      <a:lnTo>
                        <a:pt x="120" y="253"/>
                      </a:lnTo>
                      <a:lnTo>
                        <a:pt x="57" y="253"/>
                      </a:lnTo>
                      <a:lnTo>
                        <a:pt x="57" y="239"/>
                      </a:lnTo>
                      <a:close/>
                      <a:moveTo>
                        <a:pt x="57" y="213"/>
                      </a:moveTo>
                      <a:lnTo>
                        <a:pt x="182" y="213"/>
                      </a:lnTo>
                      <a:lnTo>
                        <a:pt x="182" y="226"/>
                      </a:lnTo>
                      <a:lnTo>
                        <a:pt x="57" y="226"/>
                      </a:lnTo>
                      <a:lnTo>
                        <a:pt x="57" y="213"/>
                      </a:lnTo>
                      <a:close/>
                      <a:moveTo>
                        <a:pt x="57" y="186"/>
                      </a:moveTo>
                      <a:lnTo>
                        <a:pt x="182" y="186"/>
                      </a:lnTo>
                      <a:lnTo>
                        <a:pt x="182" y="200"/>
                      </a:lnTo>
                      <a:lnTo>
                        <a:pt x="57" y="200"/>
                      </a:lnTo>
                      <a:lnTo>
                        <a:pt x="57" y="186"/>
                      </a:lnTo>
                      <a:close/>
                      <a:moveTo>
                        <a:pt x="57" y="160"/>
                      </a:moveTo>
                      <a:lnTo>
                        <a:pt x="182" y="160"/>
                      </a:lnTo>
                      <a:lnTo>
                        <a:pt x="182" y="174"/>
                      </a:lnTo>
                      <a:lnTo>
                        <a:pt x="57" y="174"/>
                      </a:lnTo>
                      <a:lnTo>
                        <a:pt x="57" y="160"/>
                      </a:lnTo>
                      <a:close/>
                      <a:moveTo>
                        <a:pt x="323" y="146"/>
                      </a:moveTo>
                      <a:cubicBezTo>
                        <a:pt x="328" y="148"/>
                        <a:pt x="339" y="154"/>
                        <a:pt x="342" y="156"/>
                      </a:cubicBezTo>
                      <a:cubicBezTo>
                        <a:pt x="350" y="161"/>
                        <a:pt x="330" y="164"/>
                        <a:pt x="323" y="165"/>
                      </a:cubicBezTo>
                      <a:lnTo>
                        <a:pt x="323" y="146"/>
                      </a:lnTo>
                      <a:close/>
                      <a:moveTo>
                        <a:pt x="396" y="91"/>
                      </a:moveTo>
                      <a:cubicBezTo>
                        <a:pt x="377" y="71"/>
                        <a:pt x="359" y="50"/>
                        <a:pt x="341" y="30"/>
                      </a:cubicBezTo>
                      <a:cubicBezTo>
                        <a:pt x="335" y="23"/>
                        <a:pt x="332" y="23"/>
                        <a:pt x="324" y="22"/>
                      </a:cubicBezTo>
                      <a:lnTo>
                        <a:pt x="133" y="1"/>
                      </a:lnTo>
                      <a:cubicBezTo>
                        <a:pt x="129" y="0"/>
                        <a:pt x="128" y="3"/>
                        <a:pt x="130" y="6"/>
                      </a:cubicBezTo>
                      <a:lnTo>
                        <a:pt x="198" y="79"/>
                      </a:lnTo>
                      <a:cubicBezTo>
                        <a:pt x="209" y="57"/>
                        <a:pt x="217" y="46"/>
                        <a:pt x="251" y="50"/>
                      </a:cubicBezTo>
                      <a:cubicBezTo>
                        <a:pt x="275" y="53"/>
                        <a:pt x="292" y="58"/>
                        <a:pt x="314" y="66"/>
                      </a:cubicBezTo>
                      <a:cubicBezTo>
                        <a:pt x="328" y="72"/>
                        <a:pt x="335" y="76"/>
                        <a:pt x="342" y="87"/>
                      </a:cubicBezTo>
                      <a:cubicBezTo>
                        <a:pt x="336" y="80"/>
                        <a:pt x="327" y="75"/>
                        <a:pt x="317" y="71"/>
                      </a:cubicBezTo>
                      <a:cubicBezTo>
                        <a:pt x="297" y="63"/>
                        <a:pt x="275" y="58"/>
                        <a:pt x="253" y="55"/>
                      </a:cubicBezTo>
                      <a:cubicBezTo>
                        <a:pt x="240" y="54"/>
                        <a:pt x="227" y="54"/>
                        <a:pt x="219" y="60"/>
                      </a:cubicBezTo>
                      <a:cubicBezTo>
                        <a:pt x="211" y="66"/>
                        <a:pt x="199" y="93"/>
                        <a:pt x="194" y="103"/>
                      </a:cubicBezTo>
                      <a:cubicBezTo>
                        <a:pt x="191" y="110"/>
                        <a:pt x="195" y="112"/>
                        <a:pt x="200" y="112"/>
                      </a:cubicBezTo>
                      <a:cubicBezTo>
                        <a:pt x="251" y="115"/>
                        <a:pt x="301" y="128"/>
                        <a:pt x="346" y="152"/>
                      </a:cubicBezTo>
                      <a:lnTo>
                        <a:pt x="347" y="126"/>
                      </a:lnTo>
                      <a:cubicBezTo>
                        <a:pt x="363" y="128"/>
                        <a:pt x="379" y="130"/>
                        <a:pt x="396" y="133"/>
                      </a:cubicBezTo>
                      <a:lnTo>
                        <a:pt x="396" y="91"/>
                      </a:lnTo>
                      <a:close/>
                      <a:moveTo>
                        <a:pt x="433" y="138"/>
                      </a:moveTo>
                      <a:cubicBezTo>
                        <a:pt x="435" y="138"/>
                        <a:pt x="437" y="135"/>
                        <a:pt x="435" y="133"/>
                      </a:cubicBezTo>
                      <a:cubicBezTo>
                        <a:pt x="426" y="124"/>
                        <a:pt x="417" y="114"/>
                        <a:pt x="409" y="105"/>
                      </a:cubicBezTo>
                      <a:lnTo>
                        <a:pt x="409" y="93"/>
                      </a:lnTo>
                      <a:cubicBezTo>
                        <a:pt x="409" y="91"/>
                        <a:pt x="407" y="90"/>
                        <a:pt x="405" y="90"/>
                      </a:cubicBezTo>
                      <a:lnTo>
                        <a:pt x="402" y="89"/>
                      </a:lnTo>
                      <a:lnTo>
                        <a:pt x="402" y="163"/>
                      </a:lnTo>
                      <a:cubicBezTo>
                        <a:pt x="400" y="163"/>
                        <a:pt x="400" y="164"/>
                        <a:pt x="400" y="165"/>
                      </a:cubicBezTo>
                      <a:lnTo>
                        <a:pt x="399" y="171"/>
                      </a:lnTo>
                      <a:cubicBezTo>
                        <a:pt x="399" y="173"/>
                        <a:pt x="400" y="174"/>
                        <a:pt x="400" y="176"/>
                      </a:cubicBezTo>
                      <a:lnTo>
                        <a:pt x="400" y="182"/>
                      </a:lnTo>
                      <a:cubicBezTo>
                        <a:pt x="400" y="184"/>
                        <a:pt x="399" y="185"/>
                        <a:pt x="398" y="187"/>
                      </a:cubicBezTo>
                      <a:lnTo>
                        <a:pt x="393" y="231"/>
                      </a:lnTo>
                      <a:cubicBezTo>
                        <a:pt x="396" y="236"/>
                        <a:pt x="414" y="236"/>
                        <a:pt x="417" y="231"/>
                      </a:cubicBezTo>
                      <a:lnTo>
                        <a:pt x="412" y="187"/>
                      </a:lnTo>
                      <a:cubicBezTo>
                        <a:pt x="412" y="185"/>
                        <a:pt x="411" y="184"/>
                        <a:pt x="411" y="182"/>
                      </a:cubicBezTo>
                      <a:lnTo>
                        <a:pt x="410" y="176"/>
                      </a:lnTo>
                      <a:cubicBezTo>
                        <a:pt x="410" y="174"/>
                        <a:pt x="412" y="174"/>
                        <a:pt x="411" y="171"/>
                      </a:cubicBezTo>
                      <a:lnTo>
                        <a:pt x="411" y="165"/>
                      </a:lnTo>
                      <a:cubicBezTo>
                        <a:pt x="411" y="164"/>
                        <a:pt x="410" y="163"/>
                        <a:pt x="409" y="163"/>
                      </a:cubicBezTo>
                      <a:lnTo>
                        <a:pt x="409" y="134"/>
                      </a:lnTo>
                      <a:cubicBezTo>
                        <a:pt x="417" y="135"/>
                        <a:pt x="425" y="137"/>
                        <a:pt x="433" y="138"/>
                      </a:cubicBezTo>
                      <a:close/>
                      <a:moveTo>
                        <a:pt x="206" y="187"/>
                      </a:moveTo>
                      <a:lnTo>
                        <a:pt x="201" y="188"/>
                      </a:lnTo>
                      <a:lnTo>
                        <a:pt x="217" y="267"/>
                      </a:lnTo>
                      <a:lnTo>
                        <a:pt x="221" y="266"/>
                      </a:lnTo>
                      <a:lnTo>
                        <a:pt x="220" y="262"/>
                      </a:lnTo>
                      <a:lnTo>
                        <a:pt x="224" y="261"/>
                      </a:lnTo>
                      <a:lnTo>
                        <a:pt x="224" y="257"/>
                      </a:lnTo>
                      <a:lnTo>
                        <a:pt x="228" y="256"/>
                      </a:lnTo>
                      <a:lnTo>
                        <a:pt x="227" y="252"/>
                      </a:lnTo>
                      <a:lnTo>
                        <a:pt x="231" y="251"/>
                      </a:lnTo>
                      <a:lnTo>
                        <a:pt x="231" y="247"/>
                      </a:lnTo>
                      <a:lnTo>
                        <a:pt x="235" y="246"/>
                      </a:lnTo>
                      <a:lnTo>
                        <a:pt x="236" y="253"/>
                      </a:lnTo>
                      <a:lnTo>
                        <a:pt x="240" y="253"/>
                      </a:lnTo>
                      <a:lnTo>
                        <a:pt x="241" y="260"/>
                      </a:lnTo>
                      <a:lnTo>
                        <a:pt x="245" y="260"/>
                      </a:lnTo>
                      <a:lnTo>
                        <a:pt x="246" y="267"/>
                      </a:lnTo>
                      <a:lnTo>
                        <a:pt x="250" y="266"/>
                      </a:lnTo>
                      <a:lnTo>
                        <a:pt x="251" y="274"/>
                      </a:lnTo>
                      <a:lnTo>
                        <a:pt x="254" y="273"/>
                      </a:lnTo>
                      <a:lnTo>
                        <a:pt x="255" y="277"/>
                      </a:lnTo>
                      <a:lnTo>
                        <a:pt x="267" y="275"/>
                      </a:lnTo>
                      <a:lnTo>
                        <a:pt x="267" y="271"/>
                      </a:lnTo>
                      <a:lnTo>
                        <a:pt x="270" y="271"/>
                      </a:lnTo>
                      <a:lnTo>
                        <a:pt x="268" y="263"/>
                      </a:lnTo>
                      <a:lnTo>
                        <a:pt x="265" y="264"/>
                      </a:lnTo>
                      <a:lnTo>
                        <a:pt x="263" y="257"/>
                      </a:lnTo>
                      <a:lnTo>
                        <a:pt x="259" y="257"/>
                      </a:lnTo>
                      <a:lnTo>
                        <a:pt x="258" y="250"/>
                      </a:lnTo>
                      <a:lnTo>
                        <a:pt x="254" y="251"/>
                      </a:lnTo>
                      <a:lnTo>
                        <a:pt x="253" y="243"/>
                      </a:lnTo>
                      <a:lnTo>
                        <a:pt x="249" y="244"/>
                      </a:lnTo>
                      <a:lnTo>
                        <a:pt x="248" y="240"/>
                      </a:lnTo>
                      <a:lnTo>
                        <a:pt x="272" y="235"/>
                      </a:lnTo>
                      <a:lnTo>
                        <a:pt x="271" y="232"/>
                      </a:lnTo>
                      <a:lnTo>
                        <a:pt x="267" y="233"/>
                      </a:lnTo>
                      <a:lnTo>
                        <a:pt x="267" y="228"/>
                      </a:lnTo>
                      <a:lnTo>
                        <a:pt x="262" y="229"/>
                      </a:lnTo>
                      <a:lnTo>
                        <a:pt x="262" y="225"/>
                      </a:lnTo>
                      <a:lnTo>
                        <a:pt x="257" y="226"/>
                      </a:lnTo>
                      <a:lnTo>
                        <a:pt x="256" y="221"/>
                      </a:lnTo>
                      <a:lnTo>
                        <a:pt x="252" y="222"/>
                      </a:lnTo>
                      <a:lnTo>
                        <a:pt x="251" y="218"/>
                      </a:lnTo>
                      <a:lnTo>
                        <a:pt x="247" y="219"/>
                      </a:lnTo>
                      <a:lnTo>
                        <a:pt x="246" y="215"/>
                      </a:lnTo>
                      <a:lnTo>
                        <a:pt x="242" y="215"/>
                      </a:lnTo>
                      <a:lnTo>
                        <a:pt x="241" y="211"/>
                      </a:lnTo>
                      <a:lnTo>
                        <a:pt x="237" y="212"/>
                      </a:lnTo>
                      <a:lnTo>
                        <a:pt x="236" y="208"/>
                      </a:lnTo>
                      <a:lnTo>
                        <a:pt x="232" y="208"/>
                      </a:lnTo>
                      <a:lnTo>
                        <a:pt x="231" y="204"/>
                      </a:lnTo>
                      <a:lnTo>
                        <a:pt x="227" y="205"/>
                      </a:lnTo>
                      <a:lnTo>
                        <a:pt x="226" y="201"/>
                      </a:lnTo>
                      <a:lnTo>
                        <a:pt x="221" y="202"/>
                      </a:lnTo>
                      <a:lnTo>
                        <a:pt x="221" y="197"/>
                      </a:lnTo>
                      <a:lnTo>
                        <a:pt x="216" y="198"/>
                      </a:lnTo>
                      <a:lnTo>
                        <a:pt x="215" y="194"/>
                      </a:lnTo>
                      <a:lnTo>
                        <a:pt x="211" y="195"/>
                      </a:lnTo>
                      <a:lnTo>
                        <a:pt x="210" y="190"/>
                      </a:lnTo>
                      <a:lnTo>
                        <a:pt x="207" y="191"/>
                      </a:lnTo>
                      <a:lnTo>
                        <a:pt x="206" y="187"/>
                      </a:lnTo>
                      <a:close/>
                      <a:moveTo>
                        <a:pt x="40" y="141"/>
                      </a:moveTo>
                      <a:lnTo>
                        <a:pt x="297" y="141"/>
                      </a:lnTo>
                      <a:lnTo>
                        <a:pt x="297" y="292"/>
                      </a:lnTo>
                      <a:lnTo>
                        <a:pt x="40" y="292"/>
                      </a:lnTo>
                      <a:lnTo>
                        <a:pt x="40" y="141"/>
                      </a:ln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nvGrpSpPr>
              <p:cNvPr id="25" name="组合 24">
                <a:extLst>
                  <a:ext uri="{FF2B5EF4-FFF2-40B4-BE49-F238E27FC236}">
                    <a16:creationId xmlns="" xmlns:a16="http://schemas.microsoft.com/office/drawing/2014/main" id="{EDE772D3-C617-4E93-B7A3-A606D04292F8}"/>
                  </a:ext>
                </a:extLst>
              </p:cNvPr>
              <p:cNvGrpSpPr/>
              <p:nvPr/>
            </p:nvGrpSpPr>
            <p:grpSpPr>
              <a:xfrm>
                <a:off x="10823599" y="577955"/>
                <a:ext cx="368108" cy="382389"/>
                <a:chOff x="10486350" y="391614"/>
                <a:chExt cx="421373" cy="437973"/>
              </a:xfrm>
            </p:grpSpPr>
            <p:sp>
              <p:nvSpPr>
                <p:cNvPr id="26" name="Oval 13">
                  <a:extLst>
                    <a:ext uri="{FF2B5EF4-FFF2-40B4-BE49-F238E27FC236}">
                      <a16:creationId xmlns="" xmlns:a16="http://schemas.microsoft.com/office/drawing/2014/main" id="{2F189F4C-BA54-45A4-9862-7045F21F7A3B}"/>
                    </a:ext>
                  </a:extLst>
                </p:cNvPr>
                <p:cNvSpPr/>
                <p:nvPr/>
              </p:nvSpPr>
              <p:spPr>
                <a:xfrm>
                  <a:off x="10486350" y="391614"/>
                  <a:ext cx="421373" cy="437973"/>
                </a:xfrm>
                <a:prstGeom prst="ellipse">
                  <a:avLst/>
                </a:prstGeom>
                <a:solidFill>
                  <a:srgbClr val="858585"/>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27" name="Freeform 15">
                  <a:extLst>
                    <a:ext uri="{FF2B5EF4-FFF2-40B4-BE49-F238E27FC236}">
                      <a16:creationId xmlns="" xmlns:a16="http://schemas.microsoft.com/office/drawing/2014/main" id="{17E2950D-1240-486B-84EF-65DB9100A6D5}"/>
                    </a:ext>
                  </a:extLst>
                </p:cNvPr>
                <p:cNvSpPr>
                  <a:spLocks noEditPoints="1"/>
                </p:cNvSpPr>
                <p:nvPr/>
              </p:nvSpPr>
              <p:spPr>
                <a:xfrm>
                  <a:off x="10532318" y="455458"/>
                  <a:ext cx="334545" cy="293685"/>
                </a:xfrm>
                <a:custGeom>
                  <a:avLst/>
                  <a:gdLst/>
                  <a:ahLst/>
                  <a:cxnLst>
                    <a:cxn ang="0">
                      <a:pos x="234329" y="182499"/>
                    </a:cxn>
                    <a:cxn ang="0">
                      <a:pos x="184958" y="182499"/>
                    </a:cxn>
                    <a:cxn ang="0">
                      <a:pos x="184958" y="233874"/>
                    </a:cxn>
                    <a:cxn ang="0">
                      <a:pos x="148850" y="233874"/>
                    </a:cxn>
                    <a:cxn ang="0">
                      <a:pos x="148850" y="182499"/>
                    </a:cxn>
                    <a:cxn ang="0">
                      <a:pos x="99479" y="182499"/>
                    </a:cxn>
                    <a:cxn ang="0">
                      <a:pos x="99479" y="144925"/>
                    </a:cxn>
                    <a:cxn ang="0">
                      <a:pos x="148850" y="144925"/>
                    </a:cxn>
                    <a:cxn ang="0">
                      <a:pos x="148850" y="93550"/>
                    </a:cxn>
                    <a:cxn ang="0">
                      <a:pos x="184958" y="93550"/>
                    </a:cxn>
                    <a:cxn ang="0">
                      <a:pos x="184958" y="144925"/>
                    </a:cxn>
                    <a:cxn ang="0">
                      <a:pos x="234329" y="144925"/>
                    </a:cxn>
                    <a:cxn ang="0">
                      <a:pos x="234329" y="182499"/>
                    </a:cxn>
                    <a:cxn ang="0">
                      <a:pos x="307280" y="94317"/>
                    </a:cxn>
                    <a:cxn ang="0">
                      <a:pos x="167273" y="69779"/>
                    </a:cxn>
                    <a:cxn ang="0">
                      <a:pos x="27265" y="94317"/>
                    </a:cxn>
                    <a:cxn ang="0">
                      <a:pos x="167273" y="293685"/>
                    </a:cxn>
                    <a:cxn ang="0">
                      <a:pos x="307280" y="94317"/>
                    </a:cxn>
                  </a:cxnLst>
                  <a:rect l="0" t="0" r="0" b="0"/>
                  <a:pathLst>
                    <a:path w="454" h="383">
                      <a:moveTo>
                        <a:pt x="318" y="238"/>
                      </a:moveTo>
                      <a:lnTo>
                        <a:pt x="251" y="238"/>
                      </a:lnTo>
                      <a:lnTo>
                        <a:pt x="251" y="305"/>
                      </a:lnTo>
                      <a:lnTo>
                        <a:pt x="202" y="305"/>
                      </a:lnTo>
                      <a:lnTo>
                        <a:pt x="202" y="238"/>
                      </a:lnTo>
                      <a:lnTo>
                        <a:pt x="135" y="238"/>
                      </a:lnTo>
                      <a:lnTo>
                        <a:pt x="135" y="189"/>
                      </a:lnTo>
                      <a:lnTo>
                        <a:pt x="202" y="189"/>
                      </a:lnTo>
                      <a:lnTo>
                        <a:pt x="202" y="122"/>
                      </a:lnTo>
                      <a:lnTo>
                        <a:pt x="251" y="122"/>
                      </a:lnTo>
                      <a:lnTo>
                        <a:pt x="251" y="189"/>
                      </a:lnTo>
                      <a:lnTo>
                        <a:pt x="318" y="189"/>
                      </a:lnTo>
                      <a:lnTo>
                        <a:pt x="318" y="238"/>
                      </a:lnTo>
                      <a:close/>
                      <a:moveTo>
                        <a:pt x="417" y="123"/>
                      </a:moveTo>
                      <a:cubicBezTo>
                        <a:pt x="384" y="0"/>
                        <a:pt x="249" y="77"/>
                        <a:pt x="227" y="91"/>
                      </a:cubicBezTo>
                      <a:cubicBezTo>
                        <a:pt x="204" y="77"/>
                        <a:pt x="69" y="1"/>
                        <a:pt x="37" y="123"/>
                      </a:cubicBezTo>
                      <a:cubicBezTo>
                        <a:pt x="0" y="265"/>
                        <a:pt x="226" y="382"/>
                        <a:pt x="227" y="383"/>
                      </a:cubicBezTo>
                      <a:cubicBezTo>
                        <a:pt x="227" y="383"/>
                        <a:pt x="454" y="263"/>
                        <a:pt x="417" y="123"/>
                      </a:cubicBez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nvGrpSpPr>
              <p:cNvPr id="31" name="组合 30">
                <a:extLst>
                  <a:ext uri="{FF2B5EF4-FFF2-40B4-BE49-F238E27FC236}">
                    <a16:creationId xmlns="" xmlns:a16="http://schemas.microsoft.com/office/drawing/2014/main" id="{96699630-266A-4CAD-B49F-9B7E0B518B31}"/>
                  </a:ext>
                </a:extLst>
              </p:cNvPr>
              <p:cNvGrpSpPr/>
              <p:nvPr/>
            </p:nvGrpSpPr>
            <p:grpSpPr>
              <a:xfrm>
                <a:off x="9676434" y="577955"/>
                <a:ext cx="366522" cy="382389"/>
                <a:chOff x="9338428" y="391614"/>
                <a:chExt cx="420096" cy="437973"/>
              </a:xfrm>
            </p:grpSpPr>
            <p:sp>
              <p:nvSpPr>
                <p:cNvPr id="32" name="Oval 12">
                  <a:extLst>
                    <a:ext uri="{FF2B5EF4-FFF2-40B4-BE49-F238E27FC236}">
                      <a16:creationId xmlns="" xmlns:a16="http://schemas.microsoft.com/office/drawing/2014/main" id="{F38E3F48-55B1-421F-9CC0-A9C79CF923E7}"/>
                    </a:ext>
                  </a:extLst>
                </p:cNvPr>
                <p:cNvSpPr/>
                <p:nvPr/>
              </p:nvSpPr>
              <p:spPr>
                <a:xfrm>
                  <a:off x="9338428" y="391614"/>
                  <a:ext cx="420096" cy="437973"/>
                </a:xfrm>
                <a:prstGeom prst="ellipse">
                  <a:avLst/>
                </a:prstGeom>
                <a:solidFill>
                  <a:srgbClr val="FDB402"/>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33" name="Freeform 19">
                  <a:extLst>
                    <a:ext uri="{FF2B5EF4-FFF2-40B4-BE49-F238E27FC236}">
                      <a16:creationId xmlns="" xmlns:a16="http://schemas.microsoft.com/office/drawing/2014/main" id="{F9E38022-4EEC-44AD-914E-E332446E739C}"/>
                    </a:ext>
                  </a:extLst>
                </p:cNvPr>
                <p:cNvSpPr>
                  <a:spLocks noEditPoints="1"/>
                </p:cNvSpPr>
                <p:nvPr/>
              </p:nvSpPr>
              <p:spPr>
                <a:xfrm>
                  <a:off x="9398442" y="495042"/>
                  <a:ext cx="315391" cy="277085"/>
                </a:xfrm>
                <a:custGeom>
                  <a:avLst/>
                  <a:gdLst/>
                  <a:ahLst/>
                  <a:cxnLst>
                    <a:cxn ang="0">
                      <a:pos x="165064" y="270177"/>
                    </a:cxn>
                    <a:cxn ang="0">
                      <a:pos x="307285" y="80593"/>
                    </a:cxn>
                    <a:cxn ang="0">
                      <a:pos x="298442" y="76755"/>
                    </a:cxn>
                    <a:cxn ang="0">
                      <a:pos x="212226" y="77522"/>
                    </a:cxn>
                    <a:cxn ang="0">
                      <a:pos x="165064" y="270177"/>
                    </a:cxn>
                    <a:cxn ang="0">
                      <a:pos x="310233" y="80593"/>
                    </a:cxn>
                    <a:cxn ang="0">
                      <a:pos x="310233" y="80593"/>
                    </a:cxn>
                    <a:cxn ang="0">
                      <a:pos x="5158" y="79057"/>
                    </a:cxn>
                    <a:cxn ang="0">
                      <a:pos x="146642" y="267107"/>
                    </a:cxn>
                    <a:cxn ang="0">
                      <a:pos x="100955" y="76755"/>
                    </a:cxn>
                    <a:cxn ang="0">
                      <a:pos x="16949" y="77522"/>
                    </a:cxn>
                    <a:cxn ang="0">
                      <a:pos x="5158" y="79057"/>
                    </a:cxn>
                    <a:cxn ang="0">
                      <a:pos x="145905" y="270945"/>
                    </a:cxn>
                    <a:cxn ang="0">
                      <a:pos x="145905" y="270945"/>
                    </a:cxn>
                    <a:cxn ang="0">
                      <a:pos x="156222" y="271712"/>
                    </a:cxn>
                    <a:cxn ang="0">
                      <a:pos x="204857" y="77522"/>
                    </a:cxn>
                    <a:cxn ang="0">
                      <a:pos x="202646" y="80593"/>
                    </a:cxn>
                    <a:cxn ang="0">
                      <a:pos x="108324" y="77522"/>
                    </a:cxn>
                    <a:cxn ang="0">
                      <a:pos x="156222" y="271712"/>
                    </a:cxn>
                    <a:cxn ang="0">
                      <a:pos x="220332" y="69847"/>
                    </a:cxn>
                    <a:cxn ang="0">
                      <a:pos x="313917" y="69847"/>
                    </a:cxn>
                    <a:cxn ang="0">
                      <a:pos x="259387" y="768"/>
                    </a:cxn>
                    <a:cxn ang="0">
                      <a:pos x="220332" y="69847"/>
                    </a:cxn>
                    <a:cxn ang="0">
                      <a:pos x="0" y="68312"/>
                    </a:cxn>
                    <a:cxn ang="0">
                      <a:pos x="92112" y="69847"/>
                    </a:cxn>
                    <a:cxn ang="0">
                      <a:pos x="54530" y="0"/>
                    </a:cxn>
                    <a:cxn ang="0">
                      <a:pos x="0" y="68312"/>
                    </a:cxn>
                    <a:cxn ang="0">
                      <a:pos x="109060" y="69847"/>
                    </a:cxn>
                    <a:cxn ang="0">
                      <a:pos x="203383" y="69079"/>
                    </a:cxn>
                    <a:cxn ang="0">
                      <a:pos x="155485" y="1535"/>
                    </a:cxn>
                    <a:cxn ang="0">
                      <a:pos x="109060" y="69847"/>
                    </a:cxn>
                    <a:cxn ang="0">
                      <a:pos x="101691" y="71382"/>
                    </a:cxn>
                    <a:cxn ang="0">
                      <a:pos x="148853" y="768"/>
                    </a:cxn>
                    <a:cxn ang="0">
                      <a:pos x="61162" y="1535"/>
                    </a:cxn>
                    <a:cxn ang="0">
                      <a:pos x="101691" y="71382"/>
                    </a:cxn>
                    <a:cxn ang="0">
                      <a:pos x="212963" y="71382"/>
                    </a:cxn>
                    <a:cxn ang="0">
                      <a:pos x="250544" y="768"/>
                    </a:cxn>
                    <a:cxn ang="0">
                      <a:pos x="165801" y="2303"/>
                    </a:cxn>
                    <a:cxn ang="0">
                      <a:pos x="212963" y="71382"/>
                    </a:cxn>
                  </a:cxnLst>
                  <a:rect l="0" t="0" r="0" b="0"/>
                  <a:pathLst>
                    <a:path w="428" h="361">
                      <a:moveTo>
                        <a:pt x="224" y="352"/>
                      </a:moveTo>
                      <a:lnTo>
                        <a:pt x="417" y="105"/>
                      </a:lnTo>
                      <a:cubicBezTo>
                        <a:pt x="412" y="102"/>
                        <a:pt x="413" y="100"/>
                        <a:pt x="405" y="100"/>
                      </a:cubicBezTo>
                      <a:lnTo>
                        <a:pt x="288" y="101"/>
                      </a:lnTo>
                      <a:lnTo>
                        <a:pt x="224" y="352"/>
                      </a:lnTo>
                      <a:close/>
                      <a:moveTo>
                        <a:pt x="421" y="105"/>
                      </a:moveTo>
                      <a:cubicBezTo>
                        <a:pt x="428" y="97"/>
                        <a:pt x="414" y="113"/>
                        <a:pt x="421" y="105"/>
                      </a:cubicBezTo>
                      <a:close/>
                      <a:moveTo>
                        <a:pt x="7" y="103"/>
                      </a:moveTo>
                      <a:lnTo>
                        <a:pt x="199" y="348"/>
                      </a:lnTo>
                      <a:lnTo>
                        <a:pt x="137" y="100"/>
                      </a:lnTo>
                      <a:lnTo>
                        <a:pt x="23" y="101"/>
                      </a:lnTo>
                      <a:lnTo>
                        <a:pt x="7" y="103"/>
                      </a:lnTo>
                      <a:close/>
                      <a:moveTo>
                        <a:pt x="198" y="353"/>
                      </a:moveTo>
                      <a:cubicBezTo>
                        <a:pt x="205" y="361"/>
                        <a:pt x="191" y="345"/>
                        <a:pt x="198" y="353"/>
                      </a:cubicBezTo>
                      <a:close/>
                      <a:moveTo>
                        <a:pt x="212" y="354"/>
                      </a:moveTo>
                      <a:lnTo>
                        <a:pt x="278" y="101"/>
                      </a:lnTo>
                      <a:lnTo>
                        <a:pt x="275" y="105"/>
                      </a:lnTo>
                      <a:lnTo>
                        <a:pt x="147" y="101"/>
                      </a:lnTo>
                      <a:lnTo>
                        <a:pt x="212" y="354"/>
                      </a:lnTo>
                      <a:close/>
                      <a:moveTo>
                        <a:pt x="299" y="91"/>
                      </a:moveTo>
                      <a:lnTo>
                        <a:pt x="426" y="91"/>
                      </a:lnTo>
                      <a:lnTo>
                        <a:pt x="352" y="1"/>
                      </a:lnTo>
                      <a:lnTo>
                        <a:pt x="299" y="91"/>
                      </a:lnTo>
                      <a:close/>
                      <a:moveTo>
                        <a:pt x="0" y="89"/>
                      </a:moveTo>
                      <a:lnTo>
                        <a:pt x="125" y="91"/>
                      </a:lnTo>
                      <a:lnTo>
                        <a:pt x="74" y="0"/>
                      </a:lnTo>
                      <a:lnTo>
                        <a:pt x="0" y="89"/>
                      </a:lnTo>
                      <a:close/>
                      <a:moveTo>
                        <a:pt x="148" y="91"/>
                      </a:moveTo>
                      <a:lnTo>
                        <a:pt x="276" y="90"/>
                      </a:lnTo>
                      <a:lnTo>
                        <a:pt x="211" y="2"/>
                      </a:lnTo>
                      <a:lnTo>
                        <a:pt x="148" y="91"/>
                      </a:lnTo>
                      <a:close/>
                      <a:moveTo>
                        <a:pt x="138" y="93"/>
                      </a:moveTo>
                      <a:lnTo>
                        <a:pt x="202" y="1"/>
                      </a:lnTo>
                      <a:lnTo>
                        <a:pt x="83" y="2"/>
                      </a:lnTo>
                      <a:lnTo>
                        <a:pt x="138" y="93"/>
                      </a:lnTo>
                      <a:close/>
                      <a:moveTo>
                        <a:pt x="289" y="93"/>
                      </a:moveTo>
                      <a:lnTo>
                        <a:pt x="340" y="1"/>
                      </a:lnTo>
                      <a:lnTo>
                        <a:pt x="225" y="3"/>
                      </a:lnTo>
                      <a:lnTo>
                        <a:pt x="289" y="93"/>
                      </a:ln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cxnSp>
          <p:nvCxnSpPr>
            <p:cNvPr id="4" name="直接连接符 3">
              <a:extLst>
                <a:ext uri="{FF2B5EF4-FFF2-40B4-BE49-F238E27FC236}">
                  <a16:creationId xmlns="" xmlns:a16="http://schemas.microsoft.com/office/drawing/2014/main" id="{6FD08865-C378-4B20-8EA7-0F026FB4E179}"/>
                </a:ext>
              </a:extLst>
            </p:cNvPr>
            <p:cNvCxnSpPr/>
            <p:nvPr/>
          </p:nvCxnSpPr>
          <p:spPr>
            <a:xfrm>
              <a:off x="1762699" y="1002621"/>
              <a:ext cx="10429301" cy="0"/>
            </a:xfrm>
            <a:prstGeom prst="line">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
        <p:nvSpPr>
          <p:cNvPr id="3" name="TextBox 2"/>
          <p:cNvSpPr txBox="1"/>
          <p:nvPr/>
        </p:nvSpPr>
        <p:spPr>
          <a:xfrm>
            <a:off x="6659246" y="319757"/>
            <a:ext cx="733892" cy="307777"/>
          </a:xfrm>
          <a:prstGeom prst="rect">
            <a:avLst/>
          </a:prstGeom>
          <a:noFill/>
        </p:spPr>
        <p:txBody>
          <a:bodyPr wrap="square" rtlCol="0">
            <a:spAutoFit/>
          </a:bodyPr>
          <a:lstStyle/>
          <a:p>
            <a:r>
              <a:rPr lang="zh-CN" altLang="en-US" sz="1400" b="1" dirty="0" smtClean="0"/>
              <a:t>智能</a:t>
            </a:r>
            <a:endParaRPr lang="zh-CN" altLang="en-US" sz="1400" b="1" dirty="0"/>
          </a:p>
        </p:txBody>
      </p:sp>
      <p:sp>
        <p:nvSpPr>
          <p:cNvPr id="35" name="TextBox 34"/>
          <p:cNvSpPr txBox="1"/>
          <p:nvPr/>
        </p:nvSpPr>
        <p:spPr>
          <a:xfrm>
            <a:off x="7545538" y="319757"/>
            <a:ext cx="733892" cy="307777"/>
          </a:xfrm>
          <a:prstGeom prst="rect">
            <a:avLst/>
          </a:prstGeom>
          <a:noFill/>
        </p:spPr>
        <p:txBody>
          <a:bodyPr wrap="square" rtlCol="0">
            <a:spAutoFit/>
          </a:bodyPr>
          <a:lstStyle/>
          <a:p>
            <a:r>
              <a:rPr lang="zh-CN" altLang="en-US" sz="1400" b="1" dirty="0"/>
              <a:t>高效</a:t>
            </a:r>
          </a:p>
        </p:txBody>
      </p:sp>
      <p:sp>
        <p:nvSpPr>
          <p:cNvPr id="36" name="TextBox 35"/>
          <p:cNvSpPr txBox="1"/>
          <p:nvPr/>
        </p:nvSpPr>
        <p:spPr>
          <a:xfrm>
            <a:off x="8414842" y="329733"/>
            <a:ext cx="733892" cy="307777"/>
          </a:xfrm>
          <a:prstGeom prst="rect">
            <a:avLst/>
          </a:prstGeom>
          <a:noFill/>
        </p:spPr>
        <p:txBody>
          <a:bodyPr wrap="square" rtlCol="0">
            <a:spAutoFit/>
          </a:bodyPr>
          <a:lstStyle/>
          <a:p>
            <a:r>
              <a:rPr lang="zh-CN" altLang="en-US" sz="1400" b="1" dirty="0" smtClean="0"/>
              <a:t>成本</a:t>
            </a:r>
            <a:endParaRPr lang="zh-CN" altLang="en-US" sz="1400" b="1" dirty="0"/>
          </a:p>
        </p:txBody>
      </p:sp>
      <p:sp>
        <p:nvSpPr>
          <p:cNvPr id="6" name="矩形 5"/>
          <p:cNvSpPr/>
          <p:nvPr/>
        </p:nvSpPr>
        <p:spPr>
          <a:xfrm>
            <a:off x="1257300" y="139096"/>
            <a:ext cx="3451586" cy="461665"/>
          </a:xfrm>
          <a:prstGeom prst="rect">
            <a:avLst/>
          </a:prstGeom>
        </p:spPr>
        <p:txBody>
          <a:bodyPr wrap="none">
            <a:spAutoFit/>
          </a:bodyPr>
          <a:lstStyle/>
          <a:p>
            <a:r>
              <a:rPr lang="zh-CN" altLang="en-US" sz="2400" dirty="0" smtClean="0"/>
              <a:t>五</a:t>
            </a:r>
            <a:r>
              <a:rPr lang="zh-CN" altLang="zh-CN" sz="2400" dirty="0" smtClean="0"/>
              <a:t>、</a:t>
            </a:r>
            <a:r>
              <a:rPr lang="en-US" altLang="zh-CN" sz="2400" dirty="0"/>
              <a:t>BDS</a:t>
            </a:r>
            <a:r>
              <a:rPr lang="zh-CN" altLang="zh-CN" sz="2400" dirty="0"/>
              <a:t>的应用与产业化</a:t>
            </a:r>
          </a:p>
        </p:txBody>
      </p:sp>
      <p:sp>
        <p:nvSpPr>
          <p:cNvPr id="7" name="矩形 6"/>
          <p:cNvSpPr/>
          <p:nvPr/>
        </p:nvSpPr>
        <p:spPr>
          <a:xfrm>
            <a:off x="3990239" y="1295685"/>
            <a:ext cx="4785852" cy="3000821"/>
          </a:xfrm>
          <a:prstGeom prst="rect">
            <a:avLst/>
          </a:prstGeom>
        </p:spPr>
        <p:txBody>
          <a:bodyPr wrap="square">
            <a:spAutoFit/>
          </a:bodyPr>
          <a:lstStyle/>
          <a:p>
            <a:pPr>
              <a:lnSpc>
                <a:spcPct val="150000"/>
              </a:lnSpc>
            </a:pPr>
            <a:r>
              <a:rPr lang="zh-CN" altLang="zh-CN" dirty="0"/>
              <a:t>（三）北斗系统物流业应用案例</a:t>
            </a:r>
            <a:r>
              <a:rPr lang="en-US" altLang="zh-CN" dirty="0"/>
              <a:t>-</a:t>
            </a:r>
            <a:r>
              <a:rPr lang="zh-CN" altLang="zh-CN" dirty="0"/>
              <a:t>北斗助力广州港“智慧港口”</a:t>
            </a:r>
            <a:r>
              <a:rPr lang="zh-CN" altLang="zh-CN" dirty="0" smtClean="0"/>
              <a:t>建设</a:t>
            </a:r>
            <a:endParaRPr lang="en-US" altLang="zh-CN" dirty="0"/>
          </a:p>
          <a:p>
            <a:pPr>
              <a:lnSpc>
                <a:spcPct val="150000"/>
              </a:lnSpc>
            </a:pPr>
            <a:r>
              <a:rPr lang="zh-CN" altLang="zh-CN" dirty="0"/>
              <a:t>广州港与海格通信、振华重工联手，从北斗高精度应用角度切入，探索港口复杂区域自动作业新模式，在南沙港四期工程创新融入新一代物联网感知、大数据分析、云计算、人工智能、</a:t>
            </a:r>
            <a:r>
              <a:rPr lang="en-US" altLang="zh-CN" dirty="0"/>
              <a:t>5G</a:t>
            </a:r>
            <a:r>
              <a:rPr lang="zh-CN" altLang="zh-CN" dirty="0"/>
              <a:t>通信等先进</a:t>
            </a:r>
            <a:r>
              <a:rPr lang="zh-CN" altLang="zh-CN" dirty="0" smtClean="0"/>
              <a:t>技术。</a:t>
            </a:r>
            <a:endParaRPr lang="zh-CN" altLang="zh-CN" dirty="0"/>
          </a:p>
        </p:txBody>
      </p:sp>
      <p:pic>
        <p:nvPicPr>
          <p:cNvPr id="33796" name="Picture 4" descr="https://image.nbd.com.cn/uploads/articles/images/354724/4.x_large.jpg"/>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233020" y="1491630"/>
            <a:ext cx="3555137" cy="25922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37217802"/>
      </p:ext>
    </p:extLst>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 xmlns:a16="http://schemas.microsoft.com/office/drawing/2014/main" id="{1495F301-5D58-44A0-870C-E58C0EABD36A}"/>
              </a:ext>
            </a:extLst>
          </p:cNvPr>
          <p:cNvGrpSpPr/>
          <p:nvPr/>
        </p:nvGrpSpPr>
        <p:grpSpPr>
          <a:xfrm>
            <a:off x="-10552" y="-10550"/>
            <a:ext cx="9154552" cy="762516"/>
            <a:chOff x="-14069" y="-14067"/>
            <a:chExt cx="12206069" cy="1016688"/>
          </a:xfrm>
        </p:grpSpPr>
        <p:grpSp>
          <p:nvGrpSpPr>
            <p:cNvPr id="16" name="组合 15"/>
            <p:cNvGrpSpPr/>
            <p:nvPr/>
          </p:nvGrpSpPr>
          <p:grpSpPr>
            <a:xfrm>
              <a:off x="-14069" y="-14067"/>
              <a:ext cx="1690469" cy="1016688"/>
              <a:chOff x="-14069" y="-14068"/>
              <a:chExt cx="8860302" cy="6886134"/>
            </a:xfrm>
          </p:grpSpPr>
          <p:sp>
            <p:nvSpPr>
              <p:cNvPr id="17" name="直角三角形 16"/>
              <p:cNvSpPr/>
              <p:nvPr/>
            </p:nvSpPr>
            <p:spPr>
              <a:xfrm rot="5400000">
                <a:off x="-1740877" y="1740877"/>
                <a:ext cx="6858000" cy="3376246"/>
              </a:xfrm>
              <a:prstGeom prst="r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任意多边形 17"/>
              <p:cNvSpPr/>
              <p:nvPr/>
            </p:nvSpPr>
            <p:spPr>
              <a:xfrm>
                <a:off x="-14069" y="-2"/>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FDB4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2712719" y="-14068"/>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E635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 name="组合 1">
              <a:extLst>
                <a:ext uri="{FF2B5EF4-FFF2-40B4-BE49-F238E27FC236}">
                  <a16:creationId xmlns="" xmlns:a16="http://schemas.microsoft.com/office/drawing/2014/main" id="{F16F4591-60E9-4C9B-AF90-257FD1CF5AAD}"/>
                </a:ext>
              </a:extLst>
            </p:cNvPr>
            <p:cNvGrpSpPr/>
            <p:nvPr/>
          </p:nvGrpSpPr>
          <p:grpSpPr>
            <a:xfrm>
              <a:off x="8510887" y="453634"/>
              <a:ext cx="2671958" cy="382389"/>
              <a:chOff x="8519749" y="577955"/>
              <a:chExt cx="2671958" cy="382389"/>
            </a:xfrm>
          </p:grpSpPr>
          <p:grpSp>
            <p:nvGrpSpPr>
              <p:cNvPr id="22" name="组合 21">
                <a:extLst>
                  <a:ext uri="{FF2B5EF4-FFF2-40B4-BE49-F238E27FC236}">
                    <a16:creationId xmlns="" xmlns:a16="http://schemas.microsoft.com/office/drawing/2014/main" id="{3572C76C-95D1-4FF5-BB80-B735C985DE2B}"/>
                  </a:ext>
                </a:extLst>
              </p:cNvPr>
              <p:cNvGrpSpPr/>
              <p:nvPr/>
            </p:nvGrpSpPr>
            <p:grpSpPr>
              <a:xfrm>
                <a:off x="8519749" y="577955"/>
                <a:ext cx="368108" cy="382389"/>
                <a:chOff x="8181567" y="391614"/>
                <a:chExt cx="420096" cy="437973"/>
              </a:xfrm>
            </p:grpSpPr>
            <p:sp>
              <p:nvSpPr>
                <p:cNvPr id="23" name="Oval 11">
                  <a:extLst>
                    <a:ext uri="{FF2B5EF4-FFF2-40B4-BE49-F238E27FC236}">
                      <a16:creationId xmlns="" xmlns:a16="http://schemas.microsoft.com/office/drawing/2014/main" id="{B2E6A8A3-322E-4A52-8E71-C45B316F5C18}"/>
                    </a:ext>
                  </a:extLst>
                </p:cNvPr>
                <p:cNvSpPr/>
                <p:nvPr/>
              </p:nvSpPr>
              <p:spPr>
                <a:xfrm>
                  <a:off x="8181567" y="391614"/>
                  <a:ext cx="420096" cy="437973"/>
                </a:xfrm>
                <a:prstGeom prst="ellipse">
                  <a:avLst/>
                </a:prstGeom>
                <a:solidFill>
                  <a:srgbClr val="E6353F"/>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24" name="Freeform 14">
                  <a:extLst>
                    <a:ext uri="{FF2B5EF4-FFF2-40B4-BE49-F238E27FC236}">
                      <a16:creationId xmlns="" xmlns:a16="http://schemas.microsoft.com/office/drawing/2014/main" id="{205D0928-C677-4B0B-ABE9-E66BCB8A8319}"/>
                    </a:ext>
                  </a:extLst>
                </p:cNvPr>
                <p:cNvSpPr>
                  <a:spLocks noEditPoints="1"/>
                </p:cNvSpPr>
                <p:nvPr/>
              </p:nvSpPr>
              <p:spPr>
                <a:xfrm>
                  <a:off x="8254350" y="468227"/>
                  <a:ext cx="321776" cy="268147"/>
                </a:xfrm>
                <a:custGeom>
                  <a:avLst/>
                  <a:gdLst/>
                  <a:ahLst/>
                  <a:cxnLst>
                    <a:cxn ang="0">
                      <a:pos x="248143" y="256622"/>
                    </a:cxn>
                    <a:cxn ang="0">
                      <a:pos x="0" y="256622"/>
                    </a:cxn>
                    <a:cxn ang="0">
                      <a:pos x="128858" y="99115"/>
                    </a:cxn>
                    <a:cxn ang="0">
                      <a:pos x="123703" y="94505"/>
                    </a:cxn>
                    <a:cxn ang="0">
                      <a:pos x="234889" y="110639"/>
                    </a:cxn>
                    <a:cxn ang="0">
                      <a:pos x="13254" y="90663"/>
                    </a:cxn>
                    <a:cxn ang="0">
                      <a:pos x="88360" y="194387"/>
                    </a:cxn>
                    <a:cxn ang="0">
                      <a:pos x="41971" y="163654"/>
                    </a:cxn>
                    <a:cxn ang="0">
                      <a:pos x="41971" y="173642"/>
                    </a:cxn>
                    <a:cxn ang="0">
                      <a:pos x="134012" y="142909"/>
                    </a:cxn>
                    <a:cxn ang="0">
                      <a:pos x="41971" y="142909"/>
                    </a:cxn>
                    <a:cxn ang="0">
                      <a:pos x="134012" y="133689"/>
                    </a:cxn>
                    <a:cxn ang="0">
                      <a:pos x="237834" y="112176"/>
                    </a:cxn>
                    <a:cxn ang="0">
                      <a:pos x="237834" y="112176"/>
                    </a:cxn>
                    <a:cxn ang="0">
                      <a:pos x="238571" y="16903"/>
                    </a:cxn>
                    <a:cxn ang="0">
                      <a:pos x="145793" y="60698"/>
                    </a:cxn>
                    <a:cxn ang="0">
                      <a:pos x="251825" y="66845"/>
                    </a:cxn>
                    <a:cxn ang="0">
                      <a:pos x="161256" y="46100"/>
                    </a:cxn>
                    <a:cxn ang="0">
                      <a:pos x="254770" y="116786"/>
                    </a:cxn>
                    <a:cxn ang="0">
                      <a:pos x="291586" y="69918"/>
                    </a:cxn>
                    <a:cxn ang="0">
                      <a:pos x="301159" y="80675"/>
                    </a:cxn>
                    <a:cxn ang="0">
                      <a:pos x="296004" y="68381"/>
                    </a:cxn>
                    <a:cxn ang="0">
                      <a:pos x="293795" y="131384"/>
                    </a:cxn>
                    <a:cxn ang="0">
                      <a:pos x="293059" y="143678"/>
                    </a:cxn>
                    <a:cxn ang="0">
                      <a:pos x="303368" y="143678"/>
                    </a:cxn>
                    <a:cxn ang="0">
                      <a:pos x="302631" y="131384"/>
                    </a:cxn>
                    <a:cxn ang="0">
                      <a:pos x="301159" y="102956"/>
                    </a:cxn>
                    <a:cxn ang="0">
                      <a:pos x="148002" y="144446"/>
                    </a:cxn>
                    <a:cxn ang="0">
                      <a:pos x="161992" y="201302"/>
                    </a:cxn>
                    <a:cxn ang="0">
                      <a:pos x="167883" y="196692"/>
                    </a:cxn>
                    <a:cxn ang="0">
                      <a:pos x="170092" y="189777"/>
                    </a:cxn>
                    <a:cxn ang="0">
                      <a:pos x="176719" y="194387"/>
                    </a:cxn>
                    <a:cxn ang="0">
                      <a:pos x="181137" y="205144"/>
                    </a:cxn>
                    <a:cxn ang="0">
                      <a:pos x="187028" y="209754"/>
                    </a:cxn>
                    <a:cxn ang="0">
                      <a:pos x="196600" y="208217"/>
                    </a:cxn>
                    <a:cxn ang="0">
                      <a:pos x="195127" y="202839"/>
                    </a:cxn>
                    <a:cxn ang="0">
                      <a:pos x="189973" y="192082"/>
                    </a:cxn>
                    <a:cxn ang="0">
                      <a:pos x="183346" y="187472"/>
                    </a:cxn>
                    <a:cxn ang="0">
                      <a:pos x="199545" y="178252"/>
                    </a:cxn>
                    <a:cxn ang="0">
                      <a:pos x="192918" y="175947"/>
                    </a:cxn>
                    <a:cxn ang="0">
                      <a:pos x="188500" y="169801"/>
                    </a:cxn>
                    <a:cxn ang="0">
                      <a:pos x="181873" y="168264"/>
                    </a:cxn>
                    <a:cxn ang="0">
                      <a:pos x="177455" y="162118"/>
                    </a:cxn>
                    <a:cxn ang="0">
                      <a:pos x="170828" y="159813"/>
                    </a:cxn>
                    <a:cxn ang="0">
                      <a:pos x="166410" y="154434"/>
                    </a:cxn>
                    <a:cxn ang="0">
                      <a:pos x="159047" y="152129"/>
                    </a:cxn>
                    <a:cxn ang="0">
                      <a:pos x="154629" y="145983"/>
                    </a:cxn>
                    <a:cxn ang="0">
                      <a:pos x="29453" y="108334"/>
                    </a:cxn>
                    <a:cxn ang="0">
                      <a:pos x="29453" y="224352"/>
                    </a:cxn>
                  </a:cxnLst>
                  <a:rect l="0" t="0" r="0" b="0"/>
                  <a:pathLst>
                    <a:path w="437" h="349">
                      <a:moveTo>
                        <a:pt x="0" y="322"/>
                      </a:moveTo>
                      <a:lnTo>
                        <a:pt x="337" y="322"/>
                      </a:lnTo>
                      <a:lnTo>
                        <a:pt x="337" y="334"/>
                      </a:lnTo>
                      <a:cubicBezTo>
                        <a:pt x="337" y="342"/>
                        <a:pt x="331" y="349"/>
                        <a:pt x="323" y="349"/>
                      </a:cubicBezTo>
                      <a:lnTo>
                        <a:pt x="14" y="349"/>
                      </a:lnTo>
                      <a:cubicBezTo>
                        <a:pt x="6" y="349"/>
                        <a:pt x="0" y="342"/>
                        <a:pt x="0" y="334"/>
                      </a:cubicBezTo>
                      <a:lnTo>
                        <a:pt x="0" y="322"/>
                      </a:lnTo>
                      <a:close/>
                      <a:moveTo>
                        <a:pt x="168" y="123"/>
                      </a:moveTo>
                      <a:cubicBezTo>
                        <a:pt x="172" y="123"/>
                        <a:pt x="175" y="126"/>
                        <a:pt x="175" y="129"/>
                      </a:cubicBezTo>
                      <a:cubicBezTo>
                        <a:pt x="175" y="133"/>
                        <a:pt x="172" y="135"/>
                        <a:pt x="168" y="135"/>
                      </a:cubicBezTo>
                      <a:cubicBezTo>
                        <a:pt x="165" y="135"/>
                        <a:pt x="162" y="133"/>
                        <a:pt x="162" y="129"/>
                      </a:cubicBezTo>
                      <a:cubicBezTo>
                        <a:pt x="162" y="126"/>
                        <a:pt x="165" y="123"/>
                        <a:pt x="168" y="123"/>
                      </a:cubicBezTo>
                      <a:close/>
                      <a:moveTo>
                        <a:pt x="18" y="118"/>
                      </a:moveTo>
                      <a:lnTo>
                        <a:pt x="208" y="118"/>
                      </a:lnTo>
                      <a:cubicBezTo>
                        <a:pt x="246" y="120"/>
                        <a:pt x="283" y="128"/>
                        <a:pt x="319" y="144"/>
                      </a:cubicBezTo>
                      <a:lnTo>
                        <a:pt x="319" y="315"/>
                      </a:lnTo>
                      <a:lnTo>
                        <a:pt x="18" y="315"/>
                      </a:lnTo>
                      <a:lnTo>
                        <a:pt x="18" y="118"/>
                      </a:lnTo>
                      <a:close/>
                      <a:moveTo>
                        <a:pt x="57" y="239"/>
                      </a:moveTo>
                      <a:lnTo>
                        <a:pt x="120" y="239"/>
                      </a:lnTo>
                      <a:lnTo>
                        <a:pt x="120" y="253"/>
                      </a:lnTo>
                      <a:lnTo>
                        <a:pt x="57" y="253"/>
                      </a:lnTo>
                      <a:lnTo>
                        <a:pt x="57" y="239"/>
                      </a:lnTo>
                      <a:close/>
                      <a:moveTo>
                        <a:pt x="57" y="213"/>
                      </a:moveTo>
                      <a:lnTo>
                        <a:pt x="182" y="213"/>
                      </a:lnTo>
                      <a:lnTo>
                        <a:pt x="182" y="226"/>
                      </a:lnTo>
                      <a:lnTo>
                        <a:pt x="57" y="226"/>
                      </a:lnTo>
                      <a:lnTo>
                        <a:pt x="57" y="213"/>
                      </a:lnTo>
                      <a:close/>
                      <a:moveTo>
                        <a:pt x="57" y="186"/>
                      </a:moveTo>
                      <a:lnTo>
                        <a:pt x="182" y="186"/>
                      </a:lnTo>
                      <a:lnTo>
                        <a:pt x="182" y="200"/>
                      </a:lnTo>
                      <a:lnTo>
                        <a:pt x="57" y="200"/>
                      </a:lnTo>
                      <a:lnTo>
                        <a:pt x="57" y="186"/>
                      </a:lnTo>
                      <a:close/>
                      <a:moveTo>
                        <a:pt x="57" y="160"/>
                      </a:moveTo>
                      <a:lnTo>
                        <a:pt x="182" y="160"/>
                      </a:lnTo>
                      <a:lnTo>
                        <a:pt x="182" y="174"/>
                      </a:lnTo>
                      <a:lnTo>
                        <a:pt x="57" y="174"/>
                      </a:lnTo>
                      <a:lnTo>
                        <a:pt x="57" y="160"/>
                      </a:lnTo>
                      <a:close/>
                      <a:moveTo>
                        <a:pt x="323" y="146"/>
                      </a:moveTo>
                      <a:cubicBezTo>
                        <a:pt x="328" y="148"/>
                        <a:pt x="339" y="154"/>
                        <a:pt x="342" y="156"/>
                      </a:cubicBezTo>
                      <a:cubicBezTo>
                        <a:pt x="350" y="161"/>
                        <a:pt x="330" y="164"/>
                        <a:pt x="323" y="165"/>
                      </a:cubicBezTo>
                      <a:lnTo>
                        <a:pt x="323" y="146"/>
                      </a:lnTo>
                      <a:close/>
                      <a:moveTo>
                        <a:pt x="396" y="91"/>
                      </a:moveTo>
                      <a:cubicBezTo>
                        <a:pt x="377" y="71"/>
                        <a:pt x="359" y="50"/>
                        <a:pt x="341" y="30"/>
                      </a:cubicBezTo>
                      <a:cubicBezTo>
                        <a:pt x="335" y="23"/>
                        <a:pt x="332" y="23"/>
                        <a:pt x="324" y="22"/>
                      </a:cubicBezTo>
                      <a:lnTo>
                        <a:pt x="133" y="1"/>
                      </a:lnTo>
                      <a:cubicBezTo>
                        <a:pt x="129" y="0"/>
                        <a:pt x="128" y="3"/>
                        <a:pt x="130" y="6"/>
                      </a:cubicBezTo>
                      <a:lnTo>
                        <a:pt x="198" y="79"/>
                      </a:lnTo>
                      <a:cubicBezTo>
                        <a:pt x="209" y="57"/>
                        <a:pt x="217" y="46"/>
                        <a:pt x="251" y="50"/>
                      </a:cubicBezTo>
                      <a:cubicBezTo>
                        <a:pt x="275" y="53"/>
                        <a:pt x="292" y="58"/>
                        <a:pt x="314" y="66"/>
                      </a:cubicBezTo>
                      <a:cubicBezTo>
                        <a:pt x="328" y="72"/>
                        <a:pt x="335" y="76"/>
                        <a:pt x="342" y="87"/>
                      </a:cubicBezTo>
                      <a:cubicBezTo>
                        <a:pt x="336" y="80"/>
                        <a:pt x="327" y="75"/>
                        <a:pt x="317" y="71"/>
                      </a:cubicBezTo>
                      <a:cubicBezTo>
                        <a:pt x="297" y="63"/>
                        <a:pt x="275" y="58"/>
                        <a:pt x="253" y="55"/>
                      </a:cubicBezTo>
                      <a:cubicBezTo>
                        <a:pt x="240" y="54"/>
                        <a:pt x="227" y="54"/>
                        <a:pt x="219" y="60"/>
                      </a:cubicBezTo>
                      <a:cubicBezTo>
                        <a:pt x="211" y="66"/>
                        <a:pt x="199" y="93"/>
                        <a:pt x="194" y="103"/>
                      </a:cubicBezTo>
                      <a:cubicBezTo>
                        <a:pt x="191" y="110"/>
                        <a:pt x="195" y="112"/>
                        <a:pt x="200" y="112"/>
                      </a:cubicBezTo>
                      <a:cubicBezTo>
                        <a:pt x="251" y="115"/>
                        <a:pt x="301" y="128"/>
                        <a:pt x="346" y="152"/>
                      </a:cubicBezTo>
                      <a:lnTo>
                        <a:pt x="347" y="126"/>
                      </a:lnTo>
                      <a:cubicBezTo>
                        <a:pt x="363" y="128"/>
                        <a:pt x="379" y="130"/>
                        <a:pt x="396" y="133"/>
                      </a:cubicBezTo>
                      <a:lnTo>
                        <a:pt x="396" y="91"/>
                      </a:lnTo>
                      <a:close/>
                      <a:moveTo>
                        <a:pt x="433" y="138"/>
                      </a:moveTo>
                      <a:cubicBezTo>
                        <a:pt x="435" y="138"/>
                        <a:pt x="437" y="135"/>
                        <a:pt x="435" y="133"/>
                      </a:cubicBezTo>
                      <a:cubicBezTo>
                        <a:pt x="426" y="124"/>
                        <a:pt x="417" y="114"/>
                        <a:pt x="409" y="105"/>
                      </a:cubicBezTo>
                      <a:lnTo>
                        <a:pt x="409" y="93"/>
                      </a:lnTo>
                      <a:cubicBezTo>
                        <a:pt x="409" y="91"/>
                        <a:pt x="407" y="90"/>
                        <a:pt x="405" y="90"/>
                      </a:cubicBezTo>
                      <a:lnTo>
                        <a:pt x="402" y="89"/>
                      </a:lnTo>
                      <a:lnTo>
                        <a:pt x="402" y="163"/>
                      </a:lnTo>
                      <a:cubicBezTo>
                        <a:pt x="400" y="163"/>
                        <a:pt x="400" y="164"/>
                        <a:pt x="400" y="165"/>
                      </a:cubicBezTo>
                      <a:lnTo>
                        <a:pt x="399" y="171"/>
                      </a:lnTo>
                      <a:cubicBezTo>
                        <a:pt x="399" y="173"/>
                        <a:pt x="400" y="174"/>
                        <a:pt x="400" y="176"/>
                      </a:cubicBezTo>
                      <a:lnTo>
                        <a:pt x="400" y="182"/>
                      </a:lnTo>
                      <a:cubicBezTo>
                        <a:pt x="400" y="184"/>
                        <a:pt x="399" y="185"/>
                        <a:pt x="398" y="187"/>
                      </a:cubicBezTo>
                      <a:lnTo>
                        <a:pt x="393" y="231"/>
                      </a:lnTo>
                      <a:cubicBezTo>
                        <a:pt x="396" y="236"/>
                        <a:pt x="414" y="236"/>
                        <a:pt x="417" y="231"/>
                      </a:cubicBezTo>
                      <a:lnTo>
                        <a:pt x="412" y="187"/>
                      </a:lnTo>
                      <a:cubicBezTo>
                        <a:pt x="412" y="185"/>
                        <a:pt x="411" y="184"/>
                        <a:pt x="411" y="182"/>
                      </a:cubicBezTo>
                      <a:lnTo>
                        <a:pt x="410" y="176"/>
                      </a:lnTo>
                      <a:cubicBezTo>
                        <a:pt x="410" y="174"/>
                        <a:pt x="412" y="174"/>
                        <a:pt x="411" y="171"/>
                      </a:cubicBezTo>
                      <a:lnTo>
                        <a:pt x="411" y="165"/>
                      </a:lnTo>
                      <a:cubicBezTo>
                        <a:pt x="411" y="164"/>
                        <a:pt x="410" y="163"/>
                        <a:pt x="409" y="163"/>
                      </a:cubicBezTo>
                      <a:lnTo>
                        <a:pt x="409" y="134"/>
                      </a:lnTo>
                      <a:cubicBezTo>
                        <a:pt x="417" y="135"/>
                        <a:pt x="425" y="137"/>
                        <a:pt x="433" y="138"/>
                      </a:cubicBezTo>
                      <a:close/>
                      <a:moveTo>
                        <a:pt x="206" y="187"/>
                      </a:moveTo>
                      <a:lnTo>
                        <a:pt x="201" y="188"/>
                      </a:lnTo>
                      <a:lnTo>
                        <a:pt x="217" y="267"/>
                      </a:lnTo>
                      <a:lnTo>
                        <a:pt x="221" y="266"/>
                      </a:lnTo>
                      <a:lnTo>
                        <a:pt x="220" y="262"/>
                      </a:lnTo>
                      <a:lnTo>
                        <a:pt x="224" y="261"/>
                      </a:lnTo>
                      <a:lnTo>
                        <a:pt x="224" y="257"/>
                      </a:lnTo>
                      <a:lnTo>
                        <a:pt x="228" y="256"/>
                      </a:lnTo>
                      <a:lnTo>
                        <a:pt x="227" y="252"/>
                      </a:lnTo>
                      <a:lnTo>
                        <a:pt x="231" y="251"/>
                      </a:lnTo>
                      <a:lnTo>
                        <a:pt x="231" y="247"/>
                      </a:lnTo>
                      <a:lnTo>
                        <a:pt x="235" y="246"/>
                      </a:lnTo>
                      <a:lnTo>
                        <a:pt x="236" y="253"/>
                      </a:lnTo>
                      <a:lnTo>
                        <a:pt x="240" y="253"/>
                      </a:lnTo>
                      <a:lnTo>
                        <a:pt x="241" y="260"/>
                      </a:lnTo>
                      <a:lnTo>
                        <a:pt x="245" y="260"/>
                      </a:lnTo>
                      <a:lnTo>
                        <a:pt x="246" y="267"/>
                      </a:lnTo>
                      <a:lnTo>
                        <a:pt x="250" y="266"/>
                      </a:lnTo>
                      <a:lnTo>
                        <a:pt x="251" y="274"/>
                      </a:lnTo>
                      <a:lnTo>
                        <a:pt x="254" y="273"/>
                      </a:lnTo>
                      <a:lnTo>
                        <a:pt x="255" y="277"/>
                      </a:lnTo>
                      <a:lnTo>
                        <a:pt x="267" y="275"/>
                      </a:lnTo>
                      <a:lnTo>
                        <a:pt x="267" y="271"/>
                      </a:lnTo>
                      <a:lnTo>
                        <a:pt x="270" y="271"/>
                      </a:lnTo>
                      <a:lnTo>
                        <a:pt x="268" y="263"/>
                      </a:lnTo>
                      <a:lnTo>
                        <a:pt x="265" y="264"/>
                      </a:lnTo>
                      <a:lnTo>
                        <a:pt x="263" y="257"/>
                      </a:lnTo>
                      <a:lnTo>
                        <a:pt x="259" y="257"/>
                      </a:lnTo>
                      <a:lnTo>
                        <a:pt x="258" y="250"/>
                      </a:lnTo>
                      <a:lnTo>
                        <a:pt x="254" y="251"/>
                      </a:lnTo>
                      <a:lnTo>
                        <a:pt x="253" y="243"/>
                      </a:lnTo>
                      <a:lnTo>
                        <a:pt x="249" y="244"/>
                      </a:lnTo>
                      <a:lnTo>
                        <a:pt x="248" y="240"/>
                      </a:lnTo>
                      <a:lnTo>
                        <a:pt x="272" y="235"/>
                      </a:lnTo>
                      <a:lnTo>
                        <a:pt x="271" y="232"/>
                      </a:lnTo>
                      <a:lnTo>
                        <a:pt x="267" y="233"/>
                      </a:lnTo>
                      <a:lnTo>
                        <a:pt x="267" y="228"/>
                      </a:lnTo>
                      <a:lnTo>
                        <a:pt x="262" y="229"/>
                      </a:lnTo>
                      <a:lnTo>
                        <a:pt x="262" y="225"/>
                      </a:lnTo>
                      <a:lnTo>
                        <a:pt x="257" y="226"/>
                      </a:lnTo>
                      <a:lnTo>
                        <a:pt x="256" y="221"/>
                      </a:lnTo>
                      <a:lnTo>
                        <a:pt x="252" y="222"/>
                      </a:lnTo>
                      <a:lnTo>
                        <a:pt x="251" y="218"/>
                      </a:lnTo>
                      <a:lnTo>
                        <a:pt x="247" y="219"/>
                      </a:lnTo>
                      <a:lnTo>
                        <a:pt x="246" y="215"/>
                      </a:lnTo>
                      <a:lnTo>
                        <a:pt x="242" y="215"/>
                      </a:lnTo>
                      <a:lnTo>
                        <a:pt x="241" y="211"/>
                      </a:lnTo>
                      <a:lnTo>
                        <a:pt x="237" y="212"/>
                      </a:lnTo>
                      <a:lnTo>
                        <a:pt x="236" y="208"/>
                      </a:lnTo>
                      <a:lnTo>
                        <a:pt x="232" y="208"/>
                      </a:lnTo>
                      <a:lnTo>
                        <a:pt x="231" y="204"/>
                      </a:lnTo>
                      <a:lnTo>
                        <a:pt x="227" y="205"/>
                      </a:lnTo>
                      <a:lnTo>
                        <a:pt x="226" y="201"/>
                      </a:lnTo>
                      <a:lnTo>
                        <a:pt x="221" y="202"/>
                      </a:lnTo>
                      <a:lnTo>
                        <a:pt x="221" y="197"/>
                      </a:lnTo>
                      <a:lnTo>
                        <a:pt x="216" y="198"/>
                      </a:lnTo>
                      <a:lnTo>
                        <a:pt x="215" y="194"/>
                      </a:lnTo>
                      <a:lnTo>
                        <a:pt x="211" y="195"/>
                      </a:lnTo>
                      <a:lnTo>
                        <a:pt x="210" y="190"/>
                      </a:lnTo>
                      <a:lnTo>
                        <a:pt x="207" y="191"/>
                      </a:lnTo>
                      <a:lnTo>
                        <a:pt x="206" y="187"/>
                      </a:lnTo>
                      <a:close/>
                      <a:moveTo>
                        <a:pt x="40" y="141"/>
                      </a:moveTo>
                      <a:lnTo>
                        <a:pt x="297" y="141"/>
                      </a:lnTo>
                      <a:lnTo>
                        <a:pt x="297" y="292"/>
                      </a:lnTo>
                      <a:lnTo>
                        <a:pt x="40" y="292"/>
                      </a:lnTo>
                      <a:lnTo>
                        <a:pt x="40" y="141"/>
                      </a:ln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nvGrpSpPr>
              <p:cNvPr id="25" name="组合 24">
                <a:extLst>
                  <a:ext uri="{FF2B5EF4-FFF2-40B4-BE49-F238E27FC236}">
                    <a16:creationId xmlns="" xmlns:a16="http://schemas.microsoft.com/office/drawing/2014/main" id="{EDE772D3-C617-4E93-B7A3-A606D04292F8}"/>
                  </a:ext>
                </a:extLst>
              </p:cNvPr>
              <p:cNvGrpSpPr/>
              <p:nvPr/>
            </p:nvGrpSpPr>
            <p:grpSpPr>
              <a:xfrm>
                <a:off x="10823599" y="577955"/>
                <a:ext cx="368108" cy="382389"/>
                <a:chOff x="10486350" y="391614"/>
                <a:chExt cx="421373" cy="437973"/>
              </a:xfrm>
            </p:grpSpPr>
            <p:sp>
              <p:nvSpPr>
                <p:cNvPr id="26" name="Oval 13">
                  <a:extLst>
                    <a:ext uri="{FF2B5EF4-FFF2-40B4-BE49-F238E27FC236}">
                      <a16:creationId xmlns="" xmlns:a16="http://schemas.microsoft.com/office/drawing/2014/main" id="{2F189F4C-BA54-45A4-9862-7045F21F7A3B}"/>
                    </a:ext>
                  </a:extLst>
                </p:cNvPr>
                <p:cNvSpPr/>
                <p:nvPr/>
              </p:nvSpPr>
              <p:spPr>
                <a:xfrm>
                  <a:off x="10486350" y="391614"/>
                  <a:ext cx="421373" cy="437973"/>
                </a:xfrm>
                <a:prstGeom prst="ellipse">
                  <a:avLst/>
                </a:prstGeom>
                <a:solidFill>
                  <a:srgbClr val="858585"/>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27" name="Freeform 15">
                  <a:extLst>
                    <a:ext uri="{FF2B5EF4-FFF2-40B4-BE49-F238E27FC236}">
                      <a16:creationId xmlns="" xmlns:a16="http://schemas.microsoft.com/office/drawing/2014/main" id="{17E2950D-1240-486B-84EF-65DB9100A6D5}"/>
                    </a:ext>
                  </a:extLst>
                </p:cNvPr>
                <p:cNvSpPr>
                  <a:spLocks noEditPoints="1"/>
                </p:cNvSpPr>
                <p:nvPr/>
              </p:nvSpPr>
              <p:spPr>
                <a:xfrm>
                  <a:off x="10532318" y="455458"/>
                  <a:ext cx="334545" cy="293685"/>
                </a:xfrm>
                <a:custGeom>
                  <a:avLst/>
                  <a:gdLst/>
                  <a:ahLst/>
                  <a:cxnLst>
                    <a:cxn ang="0">
                      <a:pos x="234329" y="182499"/>
                    </a:cxn>
                    <a:cxn ang="0">
                      <a:pos x="184958" y="182499"/>
                    </a:cxn>
                    <a:cxn ang="0">
                      <a:pos x="184958" y="233874"/>
                    </a:cxn>
                    <a:cxn ang="0">
                      <a:pos x="148850" y="233874"/>
                    </a:cxn>
                    <a:cxn ang="0">
                      <a:pos x="148850" y="182499"/>
                    </a:cxn>
                    <a:cxn ang="0">
                      <a:pos x="99479" y="182499"/>
                    </a:cxn>
                    <a:cxn ang="0">
                      <a:pos x="99479" y="144925"/>
                    </a:cxn>
                    <a:cxn ang="0">
                      <a:pos x="148850" y="144925"/>
                    </a:cxn>
                    <a:cxn ang="0">
                      <a:pos x="148850" y="93550"/>
                    </a:cxn>
                    <a:cxn ang="0">
                      <a:pos x="184958" y="93550"/>
                    </a:cxn>
                    <a:cxn ang="0">
                      <a:pos x="184958" y="144925"/>
                    </a:cxn>
                    <a:cxn ang="0">
                      <a:pos x="234329" y="144925"/>
                    </a:cxn>
                    <a:cxn ang="0">
                      <a:pos x="234329" y="182499"/>
                    </a:cxn>
                    <a:cxn ang="0">
                      <a:pos x="307280" y="94317"/>
                    </a:cxn>
                    <a:cxn ang="0">
                      <a:pos x="167273" y="69779"/>
                    </a:cxn>
                    <a:cxn ang="0">
                      <a:pos x="27265" y="94317"/>
                    </a:cxn>
                    <a:cxn ang="0">
                      <a:pos x="167273" y="293685"/>
                    </a:cxn>
                    <a:cxn ang="0">
                      <a:pos x="307280" y="94317"/>
                    </a:cxn>
                  </a:cxnLst>
                  <a:rect l="0" t="0" r="0" b="0"/>
                  <a:pathLst>
                    <a:path w="454" h="383">
                      <a:moveTo>
                        <a:pt x="318" y="238"/>
                      </a:moveTo>
                      <a:lnTo>
                        <a:pt x="251" y="238"/>
                      </a:lnTo>
                      <a:lnTo>
                        <a:pt x="251" y="305"/>
                      </a:lnTo>
                      <a:lnTo>
                        <a:pt x="202" y="305"/>
                      </a:lnTo>
                      <a:lnTo>
                        <a:pt x="202" y="238"/>
                      </a:lnTo>
                      <a:lnTo>
                        <a:pt x="135" y="238"/>
                      </a:lnTo>
                      <a:lnTo>
                        <a:pt x="135" y="189"/>
                      </a:lnTo>
                      <a:lnTo>
                        <a:pt x="202" y="189"/>
                      </a:lnTo>
                      <a:lnTo>
                        <a:pt x="202" y="122"/>
                      </a:lnTo>
                      <a:lnTo>
                        <a:pt x="251" y="122"/>
                      </a:lnTo>
                      <a:lnTo>
                        <a:pt x="251" y="189"/>
                      </a:lnTo>
                      <a:lnTo>
                        <a:pt x="318" y="189"/>
                      </a:lnTo>
                      <a:lnTo>
                        <a:pt x="318" y="238"/>
                      </a:lnTo>
                      <a:close/>
                      <a:moveTo>
                        <a:pt x="417" y="123"/>
                      </a:moveTo>
                      <a:cubicBezTo>
                        <a:pt x="384" y="0"/>
                        <a:pt x="249" y="77"/>
                        <a:pt x="227" y="91"/>
                      </a:cubicBezTo>
                      <a:cubicBezTo>
                        <a:pt x="204" y="77"/>
                        <a:pt x="69" y="1"/>
                        <a:pt x="37" y="123"/>
                      </a:cubicBezTo>
                      <a:cubicBezTo>
                        <a:pt x="0" y="265"/>
                        <a:pt x="226" y="382"/>
                        <a:pt x="227" y="383"/>
                      </a:cubicBezTo>
                      <a:cubicBezTo>
                        <a:pt x="227" y="383"/>
                        <a:pt x="454" y="263"/>
                        <a:pt x="417" y="123"/>
                      </a:cubicBez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nvGrpSpPr>
              <p:cNvPr id="31" name="组合 30">
                <a:extLst>
                  <a:ext uri="{FF2B5EF4-FFF2-40B4-BE49-F238E27FC236}">
                    <a16:creationId xmlns="" xmlns:a16="http://schemas.microsoft.com/office/drawing/2014/main" id="{96699630-266A-4CAD-B49F-9B7E0B518B31}"/>
                  </a:ext>
                </a:extLst>
              </p:cNvPr>
              <p:cNvGrpSpPr/>
              <p:nvPr/>
            </p:nvGrpSpPr>
            <p:grpSpPr>
              <a:xfrm>
                <a:off x="9676434" y="577955"/>
                <a:ext cx="366522" cy="382389"/>
                <a:chOff x="9338428" y="391614"/>
                <a:chExt cx="420096" cy="437973"/>
              </a:xfrm>
            </p:grpSpPr>
            <p:sp>
              <p:nvSpPr>
                <p:cNvPr id="32" name="Oval 12">
                  <a:extLst>
                    <a:ext uri="{FF2B5EF4-FFF2-40B4-BE49-F238E27FC236}">
                      <a16:creationId xmlns="" xmlns:a16="http://schemas.microsoft.com/office/drawing/2014/main" id="{F38E3F48-55B1-421F-9CC0-A9C79CF923E7}"/>
                    </a:ext>
                  </a:extLst>
                </p:cNvPr>
                <p:cNvSpPr/>
                <p:nvPr/>
              </p:nvSpPr>
              <p:spPr>
                <a:xfrm>
                  <a:off x="9338428" y="391614"/>
                  <a:ext cx="420096" cy="437973"/>
                </a:xfrm>
                <a:prstGeom prst="ellipse">
                  <a:avLst/>
                </a:prstGeom>
                <a:solidFill>
                  <a:srgbClr val="FDB402"/>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33" name="Freeform 19">
                  <a:extLst>
                    <a:ext uri="{FF2B5EF4-FFF2-40B4-BE49-F238E27FC236}">
                      <a16:creationId xmlns="" xmlns:a16="http://schemas.microsoft.com/office/drawing/2014/main" id="{F9E38022-4EEC-44AD-914E-E332446E739C}"/>
                    </a:ext>
                  </a:extLst>
                </p:cNvPr>
                <p:cNvSpPr>
                  <a:spLocks noEditPoints="1"/>
                </p:cNvSpPr>
                <p:nvPr/>
              </p:nvSpPr>
              <p:spPr>
                <a:xfrm>
                  <a:off x="9398442" y="495042"/>
                  <a:ext cx="315391" cy="277085"/>
                </a:xfrm>
                <a:custGeom>
                  <a:avLst/>
                  <a:gdLst/>
                  <a:ahLst/>
                  <a:cxnLst>
                    <a:cxn ang="0">
                      <a:pos x="165064" y="270177"/>
                    </a:cxn>
                    <a:cxn ang="0">
                      <a:pos x="307285" y="80593"/>
                    </a:cxn>
                    <a:cxn ang="0">
                      <a:pos x="298442" y="76755"/>
                    </a:cxn>
                    <a:cxn ang="0">
                      <a:pos x="212226" y="77522"/>
                    </a:cxn>
                    <a:cxn ang="0">
                      <a:pos x="165064" y="270177"/>
                    </a:cxn>
                    <a:cxn ang="0">
                      <a:pos x="310233" y="80593"/>
                    </a:cxn>
                    <a:cxn ang="0">
                      <a:pos x="310233" y="80593"/>
                    </a:cxn>
                    <a:cxn ang="0">
                      <a:pos x="5158" y="79057"/>
                    </a:cxn>
                    <a:cxn ang="0">
                      <a:pos x="146642" y="267107"/>
                    </a:cxn>
                    <a:cxn ang="0">
                      <a:pos x="100955" y="76755"/>
                    </a:cxn>
                    <a:cxn ang="0">
                      <a:pos x="16949" y="77522"/>
                    </a:cxn>
                    <a:cxn ang="0">
                      <a:pos x="5158" y="79057"/>
                    </a:cxn>
                    <a:cxn ang="0">
                      <a:pos x="145905" y="270945"/>
                    </a:cxn>
                    <a:cxn ang="0">
                      <a:pos x="145905" y="270945"/>
                    </a:cxn>
                    <a:cxn ang="0">
                      <a:pos x="156222" y="271712"/>
                    </a:cxn>
                    <a:cxn ang="0">
                      <a:pos x="204857" y="77522"/>
                    </a:cxn>
                    <a:cxn ang="0">
                      <a:pos x="202646" y="80593"/>
                    </a:cxn>
                    <a:cxn ang="0">
                      <a:pos x="108324" y="77522"/>
                    </a:cxn>
                    <a:cxn ang="0">
                      <a:pos x="156222" y="271712"/>
                    </a:cxn>
                    <a:cxn ang="0">
                      <a:pos x="220332" y="69847"/>
                    </a:cxn>
                    <a:cxn ang="0">
                      <a:pos x="313917" y="69847"/>
                    </a:cxn>
                    <a:cxn ang="0">
                      <a:pos x="259387" y="768"/>
                    </a:cxn>
                    <a:cxn ang="0">
                      <a:pos x="220332" y="69847"/>
                    </a:cxn>
                    <a:cxn ang="0">
                      <a:pos x="0" y="68312"/>
                    </a:cxn>
                    <a:cxn ang="0">
                      <a:pos x="92112" y="69847"/>
                    </a:cxn>
                    <a:cxn ang="0">
                      <a:pos x="54530" y="0"/>
                    </a:cxn>
                    <a:cxn ang="0">
                      <a:pos x="0" y="68312"/>
                    </a:cxn>
                    <a:cxn ang="0">
                      <a:pos x="109060" y="69847"/>
                    </a:cxn>
                    <a:cxn ang="0">
                      <a:pos x="203383" y="69079"/>
                    </a:cxn>
                    <a:cxn ang="0">
                      <a:pos x="155485" y="1535"/>
                    </a:cxn>
                    <a:cxn ang="0">
                      <a:pos x="109060" y="69847"/>
                    </a:cxn>
                    <a:cxn ang="0">
                      <a:pos x="101691" y="71382"/>
                    </a:cxn>
                    <a:cxn ang="0">
                      <a:pos x="148853" y="768"/>
                    </a:cxn>
                    <a:cxn ang="0">
                      <a:pos x="61162" y="1535"/>
                    </a:cxn>
                    <a:cxn ang="0">
                      <a:pos x="101691" y="71382"/>
                    </a:cxn>
                    <a:cxn ang="0">
                      <a:pos x="212963" y="71382"/>
                    </a:cxn>
                    <a:cxn ang="0">
                      <a:pos x="250544" y="768"/>
                    </a:cxn>
                    <a:cxn ang="0">
                      <a:pos x="165801" y="2303"/>
                    </a:cxn>
                    <a:cxn ang="0">
                      <a:pos x="212963" y="71382"/>
                    </a:cxn>
                  </a:cxnLst>
                  <a:rect l="0" t="0" r="0" b="0"/>
                  <a:pathLst>
                    <a:path w="428" h="361">
                      <a:moveTo>
                        <a:pt x="224" y="352"/>
                      </a:moveTo>
                      <a:lnTo>
                        <a:pt x="417" y="105"/>
                      </a:lnTo>
                      <a:cubicBezTo>
                        <a:pt x="412" y="102"/>
                        <a:pt x="413" y="100"/>
                        <a:pt x="405" y="100"/>
                      </a:cubicBezTo>
                      <a:lnTo>
                        <a:pt x="288" y="101"/>
                      </a:lnTo>
                      <a:lnTo>
                        <a:pt x="224" y="352"/>
                      </a:lnTo>
                      <a:close/>
                      <a:moveTo>
                        <a:pt x="421" y="105"/>
                      </a:moveTo>
                      <a:cubicBezTo>
                        <a:pt x="428" y="97"/>
                        <a:pt x="414" y="113"/>
                        <a:pt x="421" y="105"/>
                      </a:cubicBezTo>
                      <a:close/>
                      <a:moveTo>
                        <a:pt x="7" y="103"/>
                      </a:moveTo>
                      <a:lnTo>
                        <a:pt x="199" y="348"/>
                      </a:lnTo>
                      <a:lnTo>
                        <a:pt x="137" y="100"/>
                      </a:lnTo>
                      <a:lnTo>
                        <a:pt x="23" y="101"/>
                      </a:lnTo>
                      <a:lnTo>
                        <a:pt x="7" y="103"/>
                      </a:lnTo>
                      <a:close/>
                      <a:moveTo>
                        <a:pt x="198" y="353"/>
                      </a:moveTo>
                      <a:cubicBezTo>
                        <a:pt x="205" y="361"/>
                        <a:pt x="191" y="345"/>
                        <a:pt x="198" y="353"/>
                      </a:cubicBezTo>
                      <a:close/>
                      <a:moveTo>
                        <a:pt x="212" y="354"/>
                      </a:moveTo>
                      <a:lnTo>
                        <a:pt x="278" y="101"/>
                      </a:lnTo>
                      <a:lnTo>
                        <a:pt x="275" y="105"/>
                      </a:lnTo>
                      <a:lnTo>
                        <a:pt x="147" y="101"/>
                      </a:lnTo>
                      <a:lnTo>
                        <a:pt x="212" y="354"/>
                      </a:lnTo>
                      <a:close/>
                      <a:moveTo>
                        <a:pt x="299" y="91"/>
                      </a:moveTo>
                      <a:lnTo>
                        <a:pt x="426" y="91"/>
                      </a:lnTo>
                      <a:lnTo>
                        <a:pt x="352" y="1"/>
                      </a:lnTo>
                      <a:lnTo>
                        <a:pt x="299" y="91"/>
                      </a:lnTo>
                      <a:close/>
                      <a:moveTo>
                        <a:pt x="0" y="89"/>
                      </a:moveTo>
                      <a:lnTo>
                        <a:pt x="125" y="91"/>
                      </a:lnTo>
                      <a:lnTo>
                        <a:pt x="74" y="0"/>
                      </a:lnTo>
                      <a:lnTo>
                        <a:pt x="0" y="89"/>
                      </a:lnTo>
                      <a:close/>
                      <a:moveTo>
                        <a:pt x="148" y="91"/>
                      </a:moveTo>
                      <a:lnTo>
                        <a:pt x="276" y="90"/>
                      </a:lnTo>
                      <a:lnTo>
                        <a:pt x="211" y="2"/>
                      </a:lnTo>
                      <a:lnTo>
                        <a:pt x="148" y="91"/>
                      </a:lnTo>
                      <a:close/>
                      <a:moveTo>
                        <a:pt x="138" y="93"/>
                      </a:moveTo>
                      <a:lnTo>
                        <a:pt x="202" y="1"/>
                      </a:lnTo>
                      <a:lnTo>
                        <a:pt x="83" y="2"/>
                      </a:lnTo>
                      <a:lnTo>
                        <a:pt x="138" y="93"/>
                      </a:lnTo>
                      <a:close/>
                      <a:moveTo>
                        <a:pt x="289" y="93"/>
                      </a:moveTo>
                      <a:lnTo>
                        <a:pt x="340" y="1"/>
                      </a:lnTo>
                      <a:lnTo>
                        <a:pt x="225" y="3"/>
                      </a:lnTo>
                      <a:lnTo>
                        <a:pt x="289" y="93"/>
                      </a:ln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cxnSp>
          <p:nvCxnSpPr>
            <p:cNvPr id="4" name="直接连接符 3">
              <a:extLst>
                <a:ext uri="{FF2B5EF4-FFF2-40B4-BE49-F238E27FC236}">
                  <a16:creationId xmlns="" xmlns:a16="http://schemas.microsoft.com/office/drawing/2014/main" id="{6FD08865-C378-4B20-8EA7-0F026FB4E179}"/>
                </a:ext>
              </a:extLst>
            </p:cNvPr>
            <p:cNvCxnSpPr/>
            <p:nvPr/>
          </p:nvCxnSpPr>
          <p:spPr>
            <a:xfrm>
              <a:off x="1762699" y="1002621"/>
              <a:ext cx="10429301" cy="0"/>
            </a:xfrm>
            <a:prstGeom prst="line">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
        <p:nvSpPr>
          <p:cNvPr id="3" name="TextBox 2"/>
          <p:cNvSpPr txBox="1"/>
          <p:nvPr/>
        </p:nvSpPr>
        <p:spPr>
          <a:xfrm>
            <a:off x="6659246" y="319757"/>
            <a:ext cx="733892" cy="307777"/>
          </a:xfrm>
          <a:prstGeom prst="rect">
            <a:avLst/>
          </a:prstGeom>
          <a:noFill/>
        </p:spPr>
        <p:txBody>
          <a:bodyPr wrap="square" rtlCol="0">
            <a:spAutoFit/>
          </a:bodyPr>
          <a:lstStyle/>
          <a:p>
            <a:r>
              <a:rPr lang="zh-CN" altLang="en-US" sz="1400" b="1" dirty="0" smtClean="0"/>
              <a:t>智能</a:t>
            </a:r>
            <a:endParaRPr lang="zh-CN" altLang="en-US" sz="1400" b="1" dirty="0"/>
          </a:p>
        </p:txBody>
      </p:sp>
      <p:sp>
        <p:nvSpPr>
          <p:cNvPr id="35" name="TextBox 34"/>
          <p:cNvSpPr txBox="1"/>
          <p:nvPr/>
        </p:nvSpPr>
        <p:spPr>
          <a:xfrm>
            <a:off x="7545538" y="319757"/>
            <a:ext cx="733892" cy="307777"/>
          </a:xfrm>
          <a:prstGeom prst="rect">
            <a:avLst/>
          </a:prstGeom>
          <a:noFill/>
        </p:spPr>
        <p:txBody>
          <a:bodyPr wrap="square" rtlCol="0">
            <a:spAutoFit/>
          </a:bodyPr>
          <a:lstStyle/>
          <a:p>
            <a:r>
              <a:rPr lang="zh-CN" altLang="en-US" sz="1400" b="1" dirty="0"/>
              <a:t>高效</a:t>
            </a:r>
          </a:p>
        </p:txBody>
      </p:sp>
      <p:sp>
        <p:nvSpPr>
          <p:cNvPr id="36" name="TextBox 35"/>
          <p:cNvSpPr txBox="1"/>
          <p:nvPr/>
        </p:nvSpPr>
        <p:spPr>
          <a:xfrm>
            <a:off x="8414842" y="329733"/>
            <a:ext cx="733892" cy="307777"/>
          </a:xfrm>
          <a:prstGeom prst="rect">
            <a:avLst/>
          </a:prstGeom>
          <a:noFill/>
        </p:spPr>
        <p:txBody>
          <a:bodyPr wrap="square" rtlCol="0">
            <a:spAutoFit/>
          </a:bodyPr>
          <a:lstStyle/>
          <a:p>
            <a:r>
              <a:rPr lang="zh-CN" altLang="en-US" sz="1400" b="1" dirty="0" smtClean="0"/>
              <a:t>成本</a:t>
            </a:r>
            <a:endParaRPr lang="zh-CN" altLang="en-US" sz="1400" b="1" dirty="0"/>
          </a:p>
        </p:txBody>
      </p:sp>
      <p:sp>
        <p:nvSpPr>
          <p:cNvPr id="6" name="矩形 5"/>
          <p:cNvSpPr/>
          <p:nvPr/>
        </p:nvSpPr>
        <p:spPr>
          <a:xfrm>
            <a:off x="1257300" y="139096"/>
            <a:ext cx="3451586" cy="461665"/>
          </a:xfrm>
          <a:prstGeom prst="rect">
            <a:avLst/>
          </a:prstGeom>
        </p:spPr>
        <p:txBody>
          <a:bodyPr wrap="none">
            <a:spAutoFit/>
          </a:bodyPr>
          <a:lstStyle/>
          <a:p>
            <a:r>
              <a:rPr lang="zh-CN" altLang="en-US" sz="2400" dirty="0" smtClean="0"/>
              <a:t>五</a:t>
            </a:r>
            <a:r>
              <a:rPr lang="zh-CN" altLang="zh-CN" sz="2400" dirty="0" smtClean="0"/>
              <a:t>、</a:t>
            </a:r>
            <a:r>
              <a:rPr lang="en-US" altLang="zh-CN" sz="2400" dirty="0"/>
              <a:t>BDS</a:t>
            </a:r>
            <a:r>
              <a:rPr lang="zh-CN" altLang="zh-CN" sz="2400" dirty="0"/>
              <a:t>的应用与产业化</a:t>
            </a:r>
          </a:p>
        </p:txBody>
      </p:sp>
      <p:sp>
        <p:nvSpPr>
          <p:cNvPr id="7" name="矩形 6"/>
          <p:cNvSpPr/>
          <p:nvPr/>
        </p:nvSpPr>
        <p:spPr>
          <a:xfrm>
            <a:off x="4209788" y="987574"/>
            <a:ext cx="4572000" cy="3785652"/>
          </a:xfrm>
          <a:prstGeom prst="rect">
            <a:avLst/>
          </a:prstGeom>
        </p:spPr>
        <p:txBody>
          <a:bodyPr>
            <a:spAutoFit/>
          </a:bodyPr>
          <a:lstStyle/>
          <a:p>
            <a:pPr>
              <a:lnSpc>
                <a:spcPct val="150000"/>
              </a:lnSpc>
            </a:pPr>
            <a:r>
              <a:rPr lang="zh-CN" altLang="zh-CN" sz="2000" dirty="0"/>
              <a:t> </a:t>
            </a:r>
            <a:r>
              <a:rPr lang="zh-CN" altLang="en-US" sz="2000" dirty="0" smtClean="0"/>
              <a:t>素养提高</a:t>
            </a:r>
            <a:endParaRPr lang="en-US" altLang="zh-CN" sz="2000" dirty="0" smtClean="0"/>
          </a:p>
          <a:p>
            <a:pPr>
              <a:lnSpc>
                <a:spcPct val="150000"/>
              </a:lnSpc>
            </a:pPr>
            <a:r>
              <a:rPr lang="zh-CN" altLang="en-US" sz="2000" dirty="0" smtClean="0"/>
              <a:t> </a:t>
            </a:r>
            <a:r>
              <a:rPr lang="zh-CN" altLang="zh-CN" sz="2000" dirty="0" smtClean="0"/>
              <a:t>“悟空”</a:t>
            </a:r>
            <a:r>
              <a:rPr lang="zh-CN" altLang="zh-CN" sz="2000" dirty="0"/>
              <a:t>“羲和”“北斗”“祝融”，这一个个浪漫的名字，背后是一个个航天人共同的努力，这些成就彰显出中国人追逐梦想、勇于探索、协同攻坚、合作共赢的航天精神，这一个个航天奇迹展现出中国航天人的“实干”精神、“坚韧”毅力和“浪漫”情怀。</a:t>
            </a:r>
          </a:p>
        </p:txBody>
      </p:sp>
      <p:pic>
        <p:nvPicPr>
          <p:cNvPr id="34818" name="Picture 2" descr="https://newscdn.hndnews.com/hb/materialResource/2022/0cfcfa66fa6f43ad935f9297e25cc3ba.jpg?type=new?x-oss-process=video/snapshot,t_1000,f_jpg,w_0,h_0,m_fas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9269" y="1923678"/>
            <a:ext cx="3816424" cy="242779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74318121"/>
      </p:ext>
    </p:extLst>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2" cstate="print">
            <a:extLst>
              <a:ext uri="{28A0092B-C50C-407E-A947-70E740481C1C}">
                <a14:useLocalDpi xmlns:a14="http://schemas.microsoft.com/office/drawing/2010/main" val="0"/>
              </a:ext>
            </a:extLst>
          </a:blip>
          <a:srcRect t="18412" r="870" b="-282"/>
          <a:stretch/>
        </p:blipFill>
        <p:spPr>
          <a:xfrm>
            <a:off x="0" y="0"/>
            <a:ext cx="9144000" cy="5169503"/>
          </a:xfrm>
          <a:prstGeom prst="rect">
            <a:avLst/>
          </a:prstGeom>
        </p:spPr>
      </p:pic>
      <p:sp>
        <p:nvSpPr>
          <p:cNvPr id="25" name="矩形 24">
            <a:extLst>
              <a:ext uri="{FF2B5EF4-FFF2-40B4-BE49-F238E27FC236}">
                <a16:creationId xmlns:a16="http://schemas.microsoft.com/office/drawing/2014/main" xmlns="" id="{26B09B90-CEE2-D126-9DCD-52241C57E297}"/>
              </a:ext>
            </a:extLst>
          </p:cNvPr>
          <p:cNvSpPr/>
          <p:nvPr/>
        </p:nvSpPr>
        <p:spPr>
          <a:xfrm>
            <a:off x="0" y="26003"/>
            <a:ext cx="9144000" cy="5143500"/>
          </a:xfrm>
          <a:prstGeom prst="rect">
            <a:avLst/>
          </a:prstGeom>
          <a:gradFill flip="none" rotWithShape="1">
            <a:gsLst>
              <a:gs pos="0">
                <a:schemeClr val="bg1"/>
              </a:gs>
              <a:gs pos="62000">
                <a:srgbClr val="FFFFFF">
                  <a:alpha val="69000"/>
                </a:srgbClr>
              </a:gs>
              <a:gs pos="100000">
                <a:schemeClr val="bg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accent2"/>
              </a:solidFill>
            </a:endParaRPr>
          </a:p>
        </p:txBody>
      </p:sp>
      <p:grpSp>
        <p:nvGrpSpPr>
          <p:cNvPr id="20" name="组合 19">
            <a:extLst>
              <a:ext uri="{FF2B5EF4-FFF2-40B4-BE49-F238E27FC236}">
                <a16:creationId xmlns:a16="http://schemas.microsoft.com/office/drawing/2014/main" xmlns="" id="{D2EEA33C-85BC-650F-8D4D-0F53FD26F4B3}"/>
              </a:ext>
            </a:extLst>
          </p:cNvPr>
          <p:cNvGrpSpPr/>
          <p:nvPr/>
        </p:nvGrpSpPr>
        <p:grpSpPr>
          <a:xfrm>
            <a:off x="612869" y="1607168"/>
            <a:ext cx="955574" cy="845574"/>
            <a:chOff x="1179357" y="1622322"/>
            <a:chExt cx="1533364" cy="1356852"/>
          </a:xfrm>
        </p:grpSpPr>
        <p:cxnSp>
          <p:nvCxnSpPr>
            <p:cNvPr id="26" name="直接连接符 25">
              <a:extLst>
                <a:ext uri="{FF2B5EF4-FFF2-40B4-BE49-F238E27FC236}">
                  <a16:creationId xmlns:a16="http://schemas.microsoft.com/office/drawing/2014/main" xmlns="" id="{C804AE08-E86C-6066-E471-F76BAEB517B8}"/>
                </a:ext>
              </a:extLst>
            </p:cNvPr>
            <p:cNvCxnSpPr/>
            <p:nvPr/>
          </p:nvCxnSpPr>
          <p:spPr>
            <a:xfrm>
              <a:off x="1238865" y="1622322"/>
              <a:ext cx="0" cy="1356852"/>
            </a:xfrm>
            <a:prstGeom prst="line">
              <a:avLst/>
            </a:prstGeom>
            <a:ln w="114300">
              <a:solidFill>
                <a:srgbClr val="FEDA94"/>
              </a:solidFill>
            </a:ln>
          </p:spPr>
          <p:style>
            <a:lnRef idx="1">
              <a:schemeClr val="accent1"/>
            </a:lnRef>
            <a:fillRef idx="0">
              <a:schemeClr val="accent1"/>
            </a:fillRef>
            <a:effectRef idx="0">
              <a:schemeClr val="accent1"/>
            </a:effectRef>
            <a:fontRef idx="minor">
              <a:schemeClr val="tx1"/>
            </a:fontRef>
          </p:style>
        </p:cxnSp>
        <p:cxnSp>
          <p:nvCxnSpPr>
            <p:cNvPr id="27" name="直接连接符 26">
              <a:extLst>
                <a:ext uri="{FF2B5EF4-FFF2-40B4-BE49-F238E27FC236}">
                  <a16:creationId xmlns:a16="http://schemas.microsoft.com/office/drawing/2014/main" xmlns="" id="{1CF884CB-7D47-A320-7B51-9151B6B0BF0B}"/>
                </a:ext>
              </a:extLst>
            </p:cNvPr>
            <p:cNvCxnSpPr/>
            <p:nvPr/>
          </p:nvCxnSpPr>
          <p:spPr>
            <a:xfrm>
              <a:off x="1179357" y="1622322"/>
              <a:ext cx="1533364" cy="0"/>
            </a:xfrm>
            <a:prstGeom prst="line">
              <a:avLst/>
            </a:prstGeom>
            <a:ln w="114300">
              <a:solidFill>
                <a:srgbClr val="FEDA94"/>
              </a:solidFill>
            </a:ln>
          </p:spPr>
          <p:style>
            <a:lnRef idx="1">
              <a:schemeClr val="accent1"/>
            </a:lnRef>
            <a:fillRef idx="0">
              <a:schemeClr val="accent1"/>
            </a:fillRef>
            <a:effectRef idx="0">
              <a:schemeClr val="accent1"/>
            </a:effectRef>
            <a:fontRef idx="minor">
              <a:schemeClr val="tx1"/>
            </a:fontRef>
          </p:style>
        </p:cxnSp>
      </p:grpSp>
      <p:sp>
        <p:nvSpPr>
          <p:cNvPr id="28" name="矩形 27">
            <a:extLst>
              <a:ext uri="{FF2B5EF4-FFF2-40B4-BE49-F238E27FC236}">
                <a16:creationId xmlns:a16="http://schemas.microsoft.com/office/drawing/2014/main" xmlns="" id="{B089F974-2E8F-768C-B7CB-246E0E24C81A}"/>
              </a:ext>
            </a:extLst>
          </p:cNvPr>
          <p:cNvSpPr/>
          <p:nvPr/>
        </p:nvSpPr>
        <p:spPr>
          <a:xfrm>
            <a:off x="898335" y="1705806"/>
            <a:ext cx="2435282" cy="1323439"/>
          </a:xfrm>
          <a:prstGeom prst="rect">
            <a:avLst/>
          </a:prstGeom>
        </p:spPr>
        <p:txBody>
          <a:bodyPr wrap="none">
            <a:spAutoFit/>
          </a:bodyPr>
          <a:lstStyle/>
          <a:p>
            <a:pPr defTabSz="228600"/>
            <a:r>
              <a:rPr lang="en-US" altLang="zh-CN" sz="8000" dirty="0" smtClean="0">
                <a:solidFill>
                  <a:srgbClr val="EB9B17"/>
                </a:solidFill>
                <a:latin typeface="Aa润行体 (非商业使用)" panose="02010600010101010101" pitchFamily="2" charset="-122"/>
                <a:ea typeface="Aa润行体 (非商业使用)" panose="02010600010101010101" pitchFamily="2" charset="-122"/>
                <a:cs typeface="+mn-ea"/>
                <a:sym typeface="+mn-lt"/>
              </a:rPr>
              <a:t>2023</a:t>
            </a:r>
            <a:endParaRPr lang="de-DE" altLang="zh-CN" sz="8000" dirty="0">
              <a:solidFill>
                <a:srgbClr val="EB9B17"/>
              </a:solidFill>
              <a:latin typeface="Aa润行体 (非商业使用)" panose="02010600010101010101" pitchFamily="2" charset="-122"/>
              <a:ea typeface="Aa润行体 (非商业使用)" panose="02010600010101010101" pitchFamily="2" charset="-122"/>
              <a:cs typeface="+mn-ea"/>
              <a:sym typeface="+mn-lt"/>
            </a:endParaRPr>
          </a:p>
        </p:txBody>
      </p:sp>
      <p:sp>
        <p:nvSpPr>
          <p:cNvPr id="29" name="标题 1">
            <a:extLst>
              <a:ext uri="{FF2B5EF4-FFF2-40B4-BE49-F238E27FC236}">
                <a16:creationId xmlns:a16="http://schemas.microsoft.com/office/drawing/2014/main" xmlns="" id="{3307E31D-3E63-A257-2E88-FCCB19C5A49C}"/>
              </a:ext>
            </a:extLst>
          </p:cNvPr>
          <p:cNvSpPr txBox="1">
            <a:spLocks/>
          </p:cNvSpPr>
          <p:nvPr/>
        </p:nvSpPr>
        <p:spPr>
          <a:xfrm>
            <a:off x="-437727" y="2937196"/>
            <a:ext cx="7491392" cy="1183323"/>
          </a:xfrm>
          <a:prstGeom prst="rect">
            <a:avLst/>
          </a:prstGeom>
          <a:noFill/>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zh-CN" altLang="en-US" sz="7200" dirty="0">
                <a:solidFill>
                  <a:srgbClr val="EB9B17"/>
                </a:solidFill>
                <a:latin typeface="思源黑体 CN Bold" panose="020B0800000000000000" pitchFamily="34" charset="-122"/>
                <a:ea typeface="思源黑体 CN Bold" panose="020B0800000000000000" pitchFamily="34" charset="-122"/>
              </a:rPr>
              <a:t>感谢您的观看</a:t>
            </a:r>
          </a:p>
        </p:txBody>
      </p:sp>
    </p:spTree>
    <p:extLst>
      <p:ext uri="{BB962C8B-B14F-4D97-AF65-F5344CB8AC3E}">
        <p14:creationId xmlns:p14="http://schemas.microsoft.com/office/powerpoint/2010/main" val="18172816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 xmlns:a16="http://schemas.microsoft.com/office/drawing/2014/main" id="{1495F301-5D58-44A0-870C-E58C0EABD36A}"/>
              </a:ext>
            </a:extLst>
          </p:cNvPr>
          <p:cNvGrpSpPr/>
          <p:nvPr/>
        </p:nvGrpSpPr>
        <p:grpSpPr>
          <a:xfrm>
            <a:off x="-10552" y="-10550"/>
            <a:ext cx="9154552" cy="762516"/>
            <a:chOff x="-14069" y="-14067"/>
            <a:chExt cx="12206069" cy="1016688"/>
          </a:xfrm>
        </p:grpSpPr>
        <p:grpSp>
          <p:nvGrpSpPr>
            <p:cNvPr id="16" name="组合 15"/>
            <p:cNvGrpSpPr/>
            <p:nvPr/>
          </p:nvGrpSpPr>
          <p:grpSpPr>
            <a:xfrm>
              <a:off x="-14069" y="-14067"/>
              <a:ext cx="1690469" cy="1016688"/>
              <a:chOff x="-14069" y="-14068"/>
              <a:chExt cx="8860302" cy="6886134"/>
            </a:xfrm>
          </p:grpSpPr>
          <p:sp>
            <p:nvSpPr>
              <p:cNvPr id="17" name="直角三角形 16"/>
              <p:cNvSpPr/>
              <p:nvPr/>
            </p:nvSpPr>
            <p:spPr>
              <a:xfrm rot="5400000">
                <a:off x="-1740877" y="1740877"/>
                <a:ext cx="6858000" cy="3376246"/>
              </a:xfrm>
              <a:prstGeom prst="r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任意多边形 17"/>
              <p:cNvSpPr/>
              <p:nvPr/>
            </p:nvSpPr>
            <p:spPr>
              <a:xfrm>
                <a:off x="-14069" y="-2"/>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FDB4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2712719" y="-14068"/>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E635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 name="组合 1">
              <a:extLst>
                <a:ext uri="{FF2B5EF4-FFF2-40B4-BE49-F238E27FC236}">
                  <a16:creationId xmlns="" xmlns:a16="http://schemas.microsoft.com/office/drawing/2014/main" id="{F16F4591-60E9-4C9B-AF90-257FD1CF5AAD}"/>
                </a:ext>
              </a:extLst>
            </p:cNvPr>
            <p:cNvGrpSpPr/>
            <p:nvPr/>
          </p:nvGrpSpPr>
          <p:grpSpPr>
            <a:xfrm>
              <a:off x="8510887" y="453634"/>
              <a:ext cx="2671958" cy="382389"/>
              <a:chOff x="8519749" y="577955"/>
              <a:chExt cx="2671958" cy="382389"/>
            </a:xfrm>
          </p:grpSpPr>
          <p:grpSp>
            <p:nvGrpSpPr>
              <p:cNvPr id="22" name="组合 21">
                <a:extLst>
                  <a:ext uri="{FF2B5EF4-FFF2-40B4-BE49-F238E27FC236}">
                    <a16:creationId xmlns="" xmlns:a16="http://schemas.microsoft.com/office/drawing/2014/main" id="{3572C76C-95D1-4FF5-BB80-B735C985DE2B}"/>
                  </a:ext>
                </a:extLst>
              </p:cNvPr>
              <p:cNvGrpSpPr/>
              <p:nvPr/>
            </p:nvGrpSpPr>
            <p:grpSpPr>
              <a:xfrm>
                <a:off x="8519749" y="577955"/>
                <a:ext cx="368108" cy="382389"/>
                <a:chOff x="8181567" y="391614"/>
                <a:chExt cx="420096" cy="437973"/>
              </a:xfrm>
            </p:grpSpPr>
            <p:sp>
              <p:nvSpPr>
                <p:cNvPr id="23" name="Oval 11">
                  <a:extLst>
                    <a:ext uri="{FF2B5EF4-FFF2-40B4-BE49-F238E27FC236}">
                      <a16:creationId xmlns="" xmlns:a16="http://schemas.microsoft.com/office/drawing/2014/main" id="{B2E6A8A3-322E-4A52-8E71-C45B316F5C18}"/>
                    </a:ext>
                  </a:extLst>
                </p:cNvPr>
                <p:cNvSpPr/>
                <p:nvPr/>
              </p:nvSpPr>
              <p:spPr>
                <a:xfrm>
                  <a:off x="8181567" y="391614"/>
                  <a:ext cx="420096" cy="437973"/>
                </a:xfrm>
                <a:prstGeom prst="ellipse">
                  <a:avLst/>
                </a:prstGeom>
                <a:solidFill>
                  <a:srgbClr val="E6353F"/>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24" name="Freeform 14">
                  <a:extLst>
                    <a:ext uri="{FF2B5EF4-FFF2-40B4-BE49-F238E27FC236}">
                      <a16:creationId xmlns="" xmlns:a16="http://schemas.microsoft.com/office/drawing/2014/main" id="{205D0928-C677-4B0B-ABE9-E66BCB8A8319}"/>
                    </a:ext>
                  </a:extLst>
                </p:cNvPr>
                <p:cNvSpPr>
                  <a:spLocks noEditPoints="1"/>
                </p:cNvSpPr>
                <p:nvPr/>
              </p:nvSpPr>
              <p:spPr>
                <a:xfrm>
                  <a:off x="8254350" y="468227"/>
                  <a:ext cx="321776" cy="268147"/>
                </a:xfrm>
                <a:custGeom>
                  <a:avLst/>
                  <a:gdLst/>
                  <a:ahLst/>
                  <a:cxnLst>
                    <a:cxn ang="0">
                      <a:pos x="248143" y="256622"/>
                    </a:cxn>
                    <a:cxn ang="0">
                      <a:pos x="0" y="256622"/>
                    </a:cxn>
                    <a:cxn ang="0">
                      <a:pos x="128858" y="99115"/>
                    </a:cxn>
                    <a:cxn ang="0">
                      <a:pos x="123703" y="94505"/>
                    </a:cxn>
                    <a:cxn ang="0">
                      <a:pos x="234889" y="110639"/>
                    </a:cxn>
                    <a:cxn ang="0">
                      <a:pos x="13254" y="90663"/>
                    </a:cxn>
                    <a:cxn ang="0">
                      <a:pos x="88360" y="194387"/>
                    </a:cxn>
                    <a:cxn ang="0">
                      <a:pos x="41971" y="163654"/>
                    </a:cxn>
                    <a:cxn ang="0">
                      <a:pos x="41971" y="173642"/>
                    </a:cxn>
                    <a:cxn ang="0">
                      <a:pos x="134012" y="142909"/>
                    </a:cxn>
                    <a:cxn ang="0">
                      <a:pos x="41971" y="142909"/>
                    </a:cxn>
                    <a:cxn ang="0">
                      <a:pos x="134012" y="133689"/>
                    </a:cxn>
                    <a:cxn ang="0">
                      <a:pos x="237834" y="112176"/>
                    </a:cxn>
                    <a:cxn ang="0">
                      <a:pos x="237834" y="112176"/>
                    </a:cxn>
                    <a:cxn ang="0">
                      <a:pos x="238571" y="16903"/>
                    </a:cxn>
                    <a:cxn ang="0">
                      <a:pos x="145793" y="60698"/>
                    </a:cxn>
                    <a:cxn ang="0">
                      <a:pos x="251825" y="66845"/>
                    </a:cxn>
                    <a:cxn ang="0">
                      <a:pos x="161256" y="46100"/>
                    </a:cxn>
                    <a:cxn ang="0">
                      <a:pos x="254770" y="116786"/>
                    </a:cxn>
                    <a:cxn ang="0">
                      <a:pos x="291586" y="69918"/>
                    </a:cxn>
                    <a:cxn ang="0">
                      <a:pos x="301159" y="80675"/>
                    </a:cxn>
                    <a:cxn ang="0">
                      <a:pos x="296004" y="68381"/>
                    </a:cxn>
                    <a:cxn ang="0">
                      <a:pos x="293795" y="131384"/>
                    </a:cxn>
                    <a:cxn ang="0">
                      <a:pos x="293059" y="143678"/>
                    </a:cxn>
                    <a:cxn ang="0">
                      <a:pos x="303368" y="143678"/>
                    </a:cxn>
                    <a:cxn ang="0">
                      <a:pos x="302631" y="131384"/>
                    </a:cxn>
                    <a:cxn ang="0">
                      <a:pos x="301159" y="102956"/>
                    </a:cxn>
                    <a:cxn ang="0">
                      <a:pos x="148002" y="144446"/>
                    </a:cxn>
                    <a:cxn ang="0">
                      <a:pos x="161992" y="201302"/>
                    </a:cxn>
                    <a:cxn ang="0">
                      <a:pos x="167883" y="196692"/>
                    </a:cxn>
                    <a:cxn ang="0">
                      <a:pos x="170092" y="189777"/>
                    </a:cxn>
                    <a:cxn ang="0">
                      <a:pos x="176719" y="194387"/>
                    </a:cxn>
                    <a:cxn ang="0">
                      <a:pos x="181137" y="205144"/>
                    </a:cxn>
                    <a:cxn ang="0">
                      <a:pos x="187028" y="209754"/>
                    </a:cxn>
                    <a:cxn ang="0">
                      <a:pos x="196600" y="208217"/>
                    </a:cxn>
                    <a:cxn ang="0">
                      <a:pos x="195127" y="202839"/>
                    </a:cxn>
                    <a:cxn ang="0">
                      <a:pos x="189973" y="192082"/>
                    </a:cxn>
                    <a:cxn ang="0">
                      <a:pos x="183346" y="187472"/>
                    </a:cxn>
                    <a:cxn ang="0">
                      <a:pos x="199545" y="178252"/>
                    </a:cxn>
                    <a:cxn ang="0">
                      <a:pos x="192918" y="175947"/>
                    </a:cxn>
                    <a:cxn ang="0">
                      <a:pos x="188500" y="169801"/>
                    </a:cxn>
                    <a:cxn ang="0">
                      <a:pos x="181873" y="168264"/>
                    </a:cxn>
                    <a:cxn ang="0">
                      <a:pos x="177455" y="162118"/>
                    </a:cxn>
                    <a:cxn ang="0">
                      <a:pos x="170828" y="159813"/>
                    </a:cxn>
                    <a:cxn ang="0">
                      <a:pos x="166410" y="154434"/>
                    </a:cxn>
                    <a:cxn ang="0">
                      <a:pos x="159047" y="152129"/>
                    </a:cxn>
                    <a:cxn ang="0">
                      <a:pos x="154629" y="145983"/>
                    </a:cxn>
                    <a:cxn ang="0">
                      <a:pos x="29453" y="108334"/>
                    </a:cxn>
                    <a:cxn ang="0">
                      <a:pos x="29453" y="224352"/>
                    </a:cxn>
                  </a:cxnLst>
                  <a:rect l="0" t="0" r="0" b="0"/>
                  <a:pathLst>
                    <a:path w="437" h="349">
                      <a:moveTo>
                        <a:pt x="0" y="322"/>
                      </a:moveTo>
                      <a:lnTo>
                        <a:pt x="337" y="322"/>
                      </a:lnTo>
                      <a:lnTo>
                        <a:pt x="337" y="334"/>
                      </a:lnTo>
                      <a:cubicBezTo>
                        <a:pt x="337" y="342"/>
                        <a:pt x="331" y="349"/>
                        <a:pt x="323" y="349"/>
                      </a:cubicBezTo>
                      <a:lnTo>
                        <a:pt x="14" y="349"/>
                      </a:lnTo>
                      <a:cubicBezTo>
                        <a:pt x="6" y="349"/>
                        <a:pt x="0" y="342"/>
                        <a:pt x="0" y="334"/>
                      </a:cubicBezTo>
                      <a:lnTo>
                        <a:pt x="0" y="322"/>
                      </a:lnTo>
                      <a:close/>
                      <a:moveTo>
                        <a:pt x="168" y="123"/>
                      </a:moveTo>
                      <a:cubicBezTo>
                        <a:pt x="172" y="123"/>
                        <a:pt x="175" y="126"/>
                        <a:pt x="175" y="129"/>
                      </a:cubicBezTo>
                      <a:cubicBezTo>
                        <a:pt x="175" y="133"/>
                        <a:pt x="172" y="135"/>
                        <a:pt x="168" y="135"/>
                      </a:cubicBezTo>
                      <a:cubicBezTo>
                        <a:pt x="165" y="135"/>
                        <a:pt x="162" y="133"/>
                        <a:pt x="162" y="129"/>
                      </a:cubicBezTo>
                      <a:cubicBezTo>
                        <a:pt x="162" y="126"/>
                        <a:pt x="165" y="123"/>
                        <a:pt x="168" y="123"/>
                      </a:cubicBezTo>
                      <a:close/>
                      <a:moveTo>
                        <a:pt x="18" y="118"/>
                      </a:moveTo>
                      <a:lnTo>
                        <a:pt x="208" y="118"/>
                      </a:lnTo>
                      <a:cubicBezTo>
                        <a:pt x="246" y="120"/>
                        <a:pt x="283" y="128"/>
                        <a:pt x="319" y="144"/>
                      </a:cubicBezTo>
                      <a:lnTo>
                        <a:pt x="319" y="315"/>
                      </a:lnTo>
                      <a:lnTo>
                        <a:pt x="18" y="315"/>
                      </a:lnTo>
                      <a:lnTo>
                        <a:pt x="18" y="118"/>
                      </a:lnTo>
                      <a:close/>
                      <a:moveTo>
                        <a:pt x="57" y="239"/>
                      </a:moveTo>
                      <a:lnTo>
                        <a:pt x="120" y="239"/>
                      </a:lnTo>
                      <a:lnTo>
                        <a:pt x="120" y="253"/>
                      </a:lnTo>
                      <a:lnTo>
                        <a:pt x="57" y="253"/>
                      </a:lnTo>
                      <a:lnTo>
                        <a:pt x="57" y="239"/>
                      </a:lnTo>
                      <a:close/>
                      <a:moveTo>
                        <a:pt x="57" y="213"/>
                      </a:moveTo>
                      <a:lnTo>
                        <a:pt x="182" y="213"/>
                      </a:lnTo>
                      <a:lnTo>
                        <a:pt x="182" y="226"/>
                      </a:lnTo>
                      <a:lnTo>
                        <a:pt x="57" y="226"/>
                      </a:lnTo>
                      <a:lnTo>
                        <a:pt x="57" y="213"/>
                      </a:lnTo>
                      <a:close/>
                      <a:moveTo>
                        <a:pt x="57" y="186"/>
                      </a:moveTo>
                      <a:lnTo>
                        <a:pt x="182" y="186"/>
                      </a:lnTo>
                      <a:lnTo>
                        <a:pt x="182" y="200"/>
                      </a:lnTo>
                      <a:lnTo>
                        <a:pt x="57" y="200"/>
                      </a:lnTo>
                      <a:lnTo>
                        <a:pt x="57" y="186"/>
                      </a:lnTo>
                      <a:close/>
                      <a:moveTo>
                        <a:pt x="57" y="160"/>
                      </a:moveTo>
                      <a:lnTo>
                        <a:pt x="182" y="160"/>
                      </a:lnTo>
                      <a:lnTo>
                        <a:pt x="182" y="174"/>
                      </a:lnTo>
                      <a:lnTo>
                        <a:pt x="57" y="174"/>
                      </a:lnTo>
                      <a:lnTo>
                        <a:pt x="57" y="160"/>
                      </a:lnTo>
                      <a:close/>
                      <a:moveTo>
                        <a:pt x="323" y="146"/>
                      </a:moveTo>
                      <a:cubicBezTo>
                        <a:pt x="328" y="148"/>
                        <a:pt x="339" y="154"/>
                        <a:pt x="342" y="156"/>
                      </a:cubicBezTo>
                      <a:cubicBezTo>
                        <a:pt x="350" y="161"/>
                        <a:pt x="330" y="164"/>
                        <a:pt x="323" y="165"/>
                      </a:cubicBezTo>
                      <a:lnTo>
                        <a:pt x="323" y="146"/>
                      </a:lnTo>
                      <a:close/>
                      <a:moveTo>
                        <a:pt x="396" y="91"/>
                      </a:moveTo>
                      <a:cubicBezTo>
                        <a:pt x="377" y="71"/>
                        <a:pt x="359" y="50"/>
                        <a:pt x="341" y="30"/>
                      </a:cubicBezTo>
                      <a:cubicBezTo>
                        <a:pt x="335" y="23"/>
                        <a:pt x="332" y="23"/>
                        <a:pt x="324" y="22"/>
                      </a:cubicBezTo>
                      <a:lnTo>
                        <a:pt x="133" y="1"/>
                      </a:lnTo>
                      <a:cubicBezTo>
                        <a:pt x="129" y="0"/>
                        <a:pt x="128" y="3"/>
                        <a:pt x="130" y="6"/>
                      </a:cubicBezTo>
                      <a:lnTo>
                        <a:pt x="198" y="79"/>
                      </a:lnTo>
                      <a:cubicBezTo>
                        <a:pt x="209" y="57"/>
                        <a:pt x="217" y="46"/>
                        <a:pt x="251" y="50"/>
                      </a:cubicBezTo>
                      <a:cubicBezTo>
                        <a:pt x="275" y="53"/>
                        <a:pt x="292" y="58"/>
                        <a:pt x="314" y="66"/>
                      </a:cubicBezTo>
                      <a:cubicBezTo>
                        <a:pt x="328" y="72"/>
                        <a:pt x="335" y="76"/>
                        <a:pt x="342" y="87"/>
                      </a:cubicBezTo>
                      <a:cubicBezTo>
                        <a:pt x="336" y="80"/>
                        <a:pt x="327" y="75"/>
                        <a:pt x="317" y="71"/>
                      </a:cubicBezTo>
                      <a:cubicBezTo>
                        <a:pt x="297" y="63"/>
                        <a:pt x="275" y="58"/>
                        <a:pt x="253" y="55"/>
                      </a:cubicBezTo>
                      <a:cubicBezTo>
                        <a:pt x="240" y="54"/>
                        <a:pt x="227" y="54"/>
                        <a:pt x="219" y="60"/>
                      </a:cubicBezTo>
                      <a:cubicBezTo>
                        <a:pt x="211" y="66"/>
                        <a:pt x="199" y="93"/>
                        <a:pt x="194" y="103"/>
                      </a:cubicBezTo>
                      <a:cubicBezTo>
                        <a:pt x="191" y="110"/>
                        <a:pt x="195" y="112"/>
                        <a:pt x="200" y="112"/>
                      </a:cubicBezTo>
                      <a:cubicBezTo>
                        <a:pt x="251" y="115"/>
                        <a:pt x="301" y="128"/>
                        <a:pt x="346" y="152"/>
                      </a:cubicBezTo>
                      <a:lnTo>
                        <a:pt x="347" y="126"/>
                      </a:lnTo>
                      <a:cubicBezTo>
                        <a:pt x="363" y="128"/>
                        <a:pt x="379" y="130"/>
                        <a:pt x="396" y="133"/>
                      </a:cubicBezTo>
                      <a:lnTo>
                        <a:pt x="396" y="91"/>
                      </a:lnTo>
                      <a:close/>
                      <a:moveTo>
                        <a:pt x="433" y="138"/>
                      </a:moveTo>
                      <a:cubicBezTo>
                        <a:pt x="435" y="138"/>
                        <a:pt x="437" y="135"/>
                        <a:pt x="435" y="133"/>
                      </a:cubicBezTo>
                      <a:cubicBezTo>
                        <a:pt x="426" y="124"/>
                        <a:pt x="417" y="114"/>
                        <a:pt x="409" y="105"/>
                      </a:cubicBezTo>
                      <a:lnTo>
                        <a:pt x="409" y="93"/>
                      </a:lnTo>
                      <a:cubicBezTo>
                        <a:pt x="409" y="91"/>
                        <a:pt x="407" y="90"/>
                        <a:pt x="405" y="90"/>
                      </a:cubicBezTo>
                      <a:lnTo>
                        <a:pt x="402" y="89"/>
                      </a:lnTo>
                      <a:lnTo>
                        <a:pt x="402" y="163"/>
                      </a:lnTo>
                      <a:cubicBezTo>
                        <a:pt x="400" y="163"/>
                        <a:pt x="400" y="164"/>
                        <a:pt x="400" y="165"/>
                      </a:cubicBezTo>
                      <a:lnTo>
                        <a:pt x="399" y="171"/>
                      </a:lnTo>
                      <a:cubicBezTo>
                        <a:pt x="399" y="173"/>
                        <a:pt x="400" y="174"/>
                        <a:pt x="400" y="176"/>
                      </a:cubicBezTo>
                      <a:lnTo>
                        <a:pt x="400" y="182"/>
                      </a:lnTo>
                      <a:cubicBezTo>
                        <a:pt x="400" y="184"/>
                        <a:pt x="399" y="185"/>
                        <a:pt x="398" y="187"/>
                      </a:cubicBezTo>
                      <a:lnTo>
                        <a:pt x="393" y="231"/>
                      </a:lnTo>
                      <a:cubicBezTo>
                        <a:pt x="396" y="236"/>
                        <a:pt x="414" y="236"/>
                        <a:pt x="417" y="231"/>
                      </a:cubicBezTo>
                      <a:lnTo>
                        <a:pt x="412" y="187"/>
                      </a:lnTo>
                      <a:cubicBezTo>
                        <a:pt x="412" y="185"/>
                        <a:pt x="411" y="184"/>
                        <a:pt x="411" y="182"/>
                      </a:cubicBezTo>
                      <a:lnTo>
                        <a:pt x="410" y="176"/>
                      </a:lnTo>
                      <a:cubicBezTo>
                        <a:pt x="410" y="174"/>
                        <a:pt x="412" y="174"/>
                        <a:pt x="411" y="171"/>
                      </a:cubicBezTo>
                      <a:lnTo>
                        <a:pt x="411" y="165"/>
                      </a:lnTo>
                      <a:cubicBezTo>
                        <a:pt x="411" y="164"/>
                        <a:pt x="410" y="163"/>
                        <a:pt x="409" y="163"/>
                      </a:cubicBezTo>
                      <a:lnTo>
                        <a:pt x="409" y="134"/>
                      </a:lnTo>
                      <a:cubicBezTo>
                        <a:pt x="417" y="135"/>
                        <a:pt x="425" y="137"/>
                        <a:pt x="433" y="138"/>
                      </a:cubicBezTo>
                      <a:close/>
                      <a:moveTo>
                        <a:pt x="206" y="187"/>
                      </a:moveTo>
                      <a:lnTo>
                        <a:pt x="201" y="188"/>
                      </a:lnTo>
                      <a:lnTo>
                        <a:pt x="217" y="267"/>
                      </a:lnTo>
                      <a:lnTo>
                        <a:pt x="221" y="266"/>
                      </a:lnTo>
                      <a:lnTo>
                        <a:pt x="220" y="262"/>
                      </a:lnTo>
                      <a:lnTo>
                        <a:pt x="224" y="261"/>
                      </a:lnTo>
                      <a:lnTo>
                        <a:pt x="224" y="257"/>
                      </a:lnTo>
                      <a:lnTo>
                        <a:pt x="228" y="256"/>
                      </a:lnTo>
                      <a:lnTo>
                        <a:pt x="227" y="252"/>
                      </a:lnTo>
                      <a:lnTo>
                        <a:pt x="231" y="251"/>
                      </a:lnTo>
                      <a:lnTo>
                        <a:pt x="231" y="247"/>
                      </a:lnTo>
                      <a:lnTo>
                        <a:pt x="235" y="246"/>
                      </a:lnTo>
                      <a:lnTo>
                        <a:pt x="236" y="253"/>
                      </a:lnTo>
                      <a:lnTo>
                        <a:pt x="240" y="253"/>
                      </a:lnTo>
                      <a:lnTo>
                        <a:pt x="241" y="260"/>
                      </a:lnTo>
                      <a:lnTo>
                        <a:pt x="245" y="260"/>
                      </a:lnTo>
                      <a:lnTo>
                        <a:pt x="246" y="267"/>
                      </a:lnTo>
                      <a:lnTo>
                        <a:pt x="250" y="266"/>
                      </a:lnTo>
                      <a:lnTo>
                        <a:pt x="251" y="274"/>
                      </a:lnTo>
                      <a:lnTo>
                        <a:pt x="254" y="273"/>
                      </a:lnTo>
                      <a:lnTo>
                        <a:pt x="255" y="277"/>
                      </a:lnTo>
                      <a:lnTo>
                        <a:pt x="267" y="275"/>
                      </a:lnTo>
                      <a:lnTo>
                        <a:pt x="267" y="271"/>
                      </a:lnTo>
                      <a:lnTo>
                        <a:pt x="270" y="271"/>
                      </a:lnTo>
                      <a:lnTo>
                        <a:pt x="268" y="263"/>
                      </a:lnTo>
                      <a:lnTo>
                        <a:pt x="265" y="264"/>
                      </a:lnTo>
                      <a:lnTo>
                        <a:pt x="263" y="257"/>
                      </a:lnTo>
                      <a:lnTo>
                        <a:pt x="259" y="257"/>
                      </a:lnTo>
                      <a:lnTo>
                        <a:pt x="258" y="250"/>
                      </a:lnTo>
                      <a:lnTo>
                        <a:pt x="254" y="251"/>
                      </a:lnTo>
                      <a:lnTo>
                        <a:pt x="253" y="243"/>
                      </a:lnTo>
                      <a:lnTo>
                        <a:pt x="249" y="244"/>
                      </a:lnTo>
                      <a:lnTo>
                        <a:pt x="248" y="240"/>
                      </a:lnTo>
                      <a:lnTo>
                        <a:pt x="272" y="235"/>
                      </a:lnTo>
                      <a:lnTo>
                        <a:pt x="271" y="232"/>
                      </a:lnTo>
                      <a:lnTo>
                        <a:pt x="267" y="233"/>
                      </a:lnTo>
                      <a:lnTo>
                        <a:pt x="267" y="228"/>
                      </a:lnTo>
                      <a:lnTo>
                        <a:pt x="262" y="229"/>
                      </a:lnTo>
                      <a:lnTo>
                        <a:pt x="262" y="225"/>
                      </a:lnTo>
                      <a:lnTo>
                        <a:pt x="257" y="226"/>
                      </a:lnTo>
                      <a:lnTo>
                        <a:pt x="256" y="221"/>
                      </a:lnTo>
                      <a:lnTo>
                        <a:pt x="252" y="222"/>
                      </a:lnTo>
                      <a:lnTo>
                        <a:pt x="251" y="218"/>
                      </a:lnTo>
                      <a:lnTo>
                        <a:pt x="247" y="219"/>
                      </a:lnTo>
                      <a:lnTo>
                        <a:pt x="246" y="215"/>
                      </a:lnTo>
                      <a:lnTo>
                        <a:pt x="242" y="215"/>
                      </a:lnTo>
                      <a:lnTo>
                        <a:pt x="241" y="211"/>
                      </a:lnTo>
                      <a:lnTo>
                        <a:pt x="237" y="212"/>
                      </a:lnTo>
                      <a:lnTo>
                        <a:pt x="236" y="208"/>
                      </a:lnTo>
                      <a:lnTo>
                        <a:pt x="232" y="208"/>
                      </a:lnTo>
                      <a:lnTo>
                        <a:pt x="231" y="204"/>
                      </a:lnTo>
                      <a:lnTo>
                        <a:pt x="227" y="205"/>
                      </a:lnTo>
                      <a:lnTo>
                        <a:pt x="226" y="201"/>
                      </a:lnTo>
                      <a:lnTo>
                        <a:pt x="221" y="202"/>
                      </a:lnTo>
                      <a:lnTo>
                        <a:pt x="221" y="197"/>
                      </a:lnTo>
                      <a:lnTo>
                        <a:pt x="216" y="198"/>
                      </a:lnTo>
                      <a:lnTo>
                        <a:pt x="215" y="194"/>
                      </a:lnTo>
                      <a:lnTo>
                        <a:pt x="211" y="195"/>
                      </a:lnTo>
                      <a:lnTo>
                        <a:pt x="210" y="190"/>
                      </a:lnTo>
                      <a:lnTo>
                        <a:pt x="207" y="191"/>
                      </a:lnTo>
                      <a:lnTo>
                        <a:pt x="206" y="187"/>
                      </a:lnTo>
                      <a:close/>
                      <a:moveTo>
                        <a:pt x="40" y="141"/>
                      </a:moveTo>
                      <a:lnTo>
                        <a:pt x="297" y="141"/>
                      </a:lnTo>
                      <a:lnTo>
                        <a:pt x="297" y="292"/>
                      </a:lnTo>
                      <a:lnTo>
                        <a:pt x="40" y="292"/>
                      </a:lnTo>
                      <a:lnTo>
                        <a:pt x="40" y="141"/>
                      </a:ln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nvGrpSpPr>
              <p:cNvPr id="25" name="组合 24">
                <a:extLst>
                  <a:ext uri="{FF2B5EF4-FFF2-40B4-BE49-F238E27FC236}">
                    <a16:creationId xmlns="" xmlns:a16="http://schemas.microsoft.com/office/drawing/2014/main" id="{EDE772D3-C617-4E93-B7A3-A606D04292F8}"/>
                  </a:ext>
                </a:extLst>
              </p:cNvPr>
              <p:cNvGrpSpPr/>
              <p:nvPr/>
            </p:nvGrpSpPr>
            <p:grpSpPr>
              <a:xfrm>
                <a:off x="10823599" y="577955"/>
                <a:ext cx="368108" cy="382389"/>
                <a:chOff x="10486350" y="391614"/>
                <a:chExt cx="421373" cy="437973"/>
              </a:xfrm>
            </p:grpSpPr>
            <p:sp>
              <p:nvSpPr>
                <p:cNvPr id="26" name="Oval 13">
                  <a:extLst>
                    <a:ext uri="{FF2B5EF4-FFF2-40B4-BE49-F238E27FC236}">
                      <a16:creationId xmlns="" xmlns:a16="http://schemas.microsoft.com/office/drawing/2014/main" id="{2F189F4C-BA54-45A4-9862-7045F21F7A3B}"/>
                    </a:ext>
                  </a:extLst>
                </p:cNvPr>
                <p:cNvSpPr/>
                <p:nvPr/>
              </p:nvSpPr>
              <p:spPr>
                <a:xfrm>
                  <a:off x="10486350" y="391614"/>
                  <a:ext cx="421373" cy="437973"/>
                </a:xfrm>
                <a:prstGeom prst="ellipse">
                  <a:avLst/>
                </a:prstGeom>
                <a:solidFill>
                  <a:srgbClr val="858585"/>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27" name="Freeform 15">
                  <a:extLst>
                    <a:ext uri="{FF2B5EF4-FFF2-40B4-BE49-F238E27FC236}">
                      <a16:creationId xmlns="" xmlns:a16="http://schemas.microsoft.com/office/drawing/2014/main" id="{17E2950D-1240-486B-84EF-65DB9100A6D5}"/>
                    </a:ext>
                  </a:extLst>
                </p:cNvPr>
                <p:cNvSpPr>
                  <a:spLocks noEditPoints="1"/>
                </p:cNvSpPr>
                <p:nvPr/>
              </p:nvSpPr>
              <p:spPr>
                <a:xfrm>
                  <a:off x="10532318" y="455458"/>
                  <a:ext cx="334545" cy="293685"/>
                </a:xfrm>
                <a:custGeom>
                  <a:avLst/>
                  <a:gdLst/>
                  <a:ahLst/>
                  <a:cxnLst>
                    <a:cxn ang="0">
                      <a:pos x="234329" y="182499"/>
                    </a:cxn>
                    <a:cxn ang="0">
                      <a:pos x="184958" y="182499"/>
                    </a:cxn>
                    <a:cxn ang="0">
                      <a:pos x="184958" y="233874"/>
                    </a:cxn>
                    <a:cxn ang="0">
                      <a:pos x="148850" y="233874"/>
                    </a:cxn>
                    <a:cxn ang="0">
                      <a:pos x="148850" y="182499"/>
                    </a:cxn>
                    <a:cxn ang="0">
                      <a:pos x="99479" y="182499"/>
                    </a:cxn>
                    <a:cxn ang="0">
                      <a:pos x="99479" y="144925"/>
                    </a:cxn>
                    <a:cxn ang="0">
                      <a:pos x="148850" y="144925"/>
                    </a:cxn>
                    <a:cxn ang="0">
                      <a:pos x="148850" y="93550"/>
                    </a:cxn>
                    <a:cxn ang="0">
                      <a:pos x="184958" y="93550"/>
                    </a:cxn>
                    <a:cxn ang="0">
                      <a:pos x="184958" y="144925"/>
                    </a:cxn>
                    <a:cxn ang="0">
                      <a:pos x="234329" y="144925"/>
                    </a:cxn>
                    <a:cxn ang="0">
                      <a:pos x="234329" y="182499"/>
                    </a:cxn>
                    <a:cxn ang="0">
                      <a:pos x="307280" y="94317"/>
                    </a:cxn>
                    <a:cxn ang="0">
                      <a:pos x="167273" y="69779"/>
                    </a:cxn>
                    <a:cxn ang="0">
                      <a:pos x="27265" y="94317"/>
                    </a:cxn>
                    <a:cxn ang="0">
                      <a:pos x="167273" y="293685"/>
                    </a:cxn>
                    <a:cxn ang="0">
                      <a:pos x="307280" y="94317"/>
                    </a:cxn>
                  </a:cxnLst>
                  <a:rect l="0" t="0" r="0" b="0"/>
                  <a:pathLst>
                    <a:path w="454" h="383">
                      <a:moveTo>
                        <a:pt x="318" y="238"/>
                      </a:moveTo>
                      <a:lnTo>
                        <a:pt x="251" y="238"/>
                      </a:lnTo>
                      <a:lnTo>
                        <a:pt x="251" y="305"/>
                      </a:lnTo>
                      <a:lnTo>
                        <a:pt x="202" y="305"/>
                      </a:lnTo>
                      <a:lnTo>
                        <a:pt x="202" y="238"/>
                      </a:lnTo>
                      <a:lnTo>
                        <a:pt x="135" y="238"/>
                      </a:lnTo>
                      <a:lnTo>
                        <a:pt x="135" y="189"/>
                      </a:lnTo>
                      <a:lnTo>
                        <a:pt x="202" y="189"/>
                      </a:lnTo>
                      <a:lnTo>
                        <a:pt x="202" y="122"/>
                      </a:lnTo>
                      <a:lnTo>
                        <a:pt x="251" y="122"/>
                      </a:lnTo>
                      <a:lnTo>
                        <a:pt x="251" y="189"/>
                      </a:lnTo>
                      <a:lnTo>
                        <a:pt x="318" y="189"/>
                      </a:lnTo>
                      <a:lnTo>
                        <a:pt x="318" y="238"/>
                      </a:lnTo>
                      <a:close/>
                      <a:moveTo>
                        <a:pt x="417" y="123"/>
                      </a:moveTo>
                      <a:cubicBezTo>
                        <a:pt x="384" y="0"/>
                        <a:pt x="249" y="77"/>
                        <a:pt x="227" y="91"/>
                      </a:cubicBezTo>
                      <a:cubicBezTo>
                        <a:pt x="204" y="77"/>
                        <a:pt x="69" y="1"/>
                        <a:pt x="37" y="123"/>
                      </a:cubicBezTo>
                      <a:cubicBezTo>
                        <a:pt x="0" y="265"/>
                        <a:pt x="226" y="382"/>
                        <a:pt x="227" y="383"/>
                      </a:cubicBezTo>
                      <a:cubicBezTo>
                        <a:pt x="227" y="383"/>
                        <a:pt x="454" y="263"/>
                        <a:pt x="417" y="123"/>
                      </a:cubicBez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nvGrpSpPr>
              <p:cNvPr id="31" name="组合 30">
                <a:extLst>
                  <a:ext uri="{FF2B5EF4-FFF2-40B4-BE49-F238E27FC236}">
                    <a16:creationId xmlns="" xmlns:a16="http://schemas.microsoft.com/office/drawing/2014/main" id="{96699630-266A-4CAD-B49F-9B7E0B518B31}"/>
                  </a:ext>
                </a:extLst>
              </p:cNvPr>
              <p:cNvGrpSpPr/>
              <p:nvPr/>
            </p:nvGrpSpPr>
            <p:grpSpPr>
              <a:xfrm>
                <a:off x="9676434" y="577955"/>
                <a:ext cx="366522" cy="382389"/>
                <a:chOff x="9338428" y="391614"/>
                <a:chExt cx="420096" cy="437973"/>
              </a:xfrm>
            </p:grpSpPr>
            <p:sp>
              <p:nvSpPr>
                <p:cNvPr id="32" name="Oval 12">
                  <a:extLst>
                    <a:ext uri="{FF2B5EF4-FFF2-40B4-BE49-F238E27FC236}">
                      <a16:creationId xmlns="" xmlns:a16="http://schemas.microsoft.com/office/drawing/2014/main" id="{F38E3F48-55B1-421F-9CC0-A9C79CF923E7}"/>
                    </a:ext>
                  </a:extLst>
                </p:cNvPr>
                <p:cNvSpPr/>
                <p:nvPr/>
              </p:nvSpPr>
              <p:spPr>
                <a:xfrm>
                  <a:off x="9338428" y="391614"/>
                  <a:ext cx="420096" cy="437973"/>
                </a:xfrm>
                <a:prstGeom prst="ellipse">
                  <a:avLst/>
                </a:prstGeom>
                <a:solidFill>
                  <a:srgbClr val="FDB402"/>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33" name="Freeform 19">
                  <a:extLst>
                    <a:ext uri="{FF2B5EF4-FFF2-40B4-BE49-F238E27FC236}">
                      <a16:creationId xmlns="" xmlns:a16="http://schemas.microsoft.com/office/drawing/2014/main" id="{F9E38022-4EEC-44AD-914E-E332446E739C}"/>
                    </a:ext>
                  </a:extLst>
                </p:cNvPr>
                <p:cNvSpPr>
                  <a:spLocks noEditPoints="1"/>
                </p:cNvSpPr>
                <p:nvPr/>
              </p:nvSpPr>
              <p:spPr>
                <a:xfrm>
                  <a:off x="9398442" y="495042"/>
                  <a:ext cx="315391" cy="277085"/>
                </a:xfrm>
                <a:custGeom>
                  <a:avLst/>
                  <a:gdLst/>
                  <a:ahLst/>
                  <a:cxnLst>
                    <a:cxn ang="0">
                      <a:pos x="165064" y="270177"/>
                    </a:cxn>
                    <a:cxn ang="0">
                      <a:pos x="307285" y="80593"/>
                    </a:cxn>
                    <a:cxn ang="0">
                      <a:pos x="298442" y="76755"/>
                    </a:cxn>
                    <a:cxn ang="0">
                      <a:pos x="212226" y="77522"/>
                    </a:cxn>
                    <a:cxn ang="0">
                      <a:pos x="165064" y="270177"/>
                    </a:cxn>
                    <a:cxn ang="0">
                      <a:pos x="310233" y="80593"/>
                    </a:cxn>
                    <a:cxn ang="0">
                      <a:pos x="310233" y="80593"/>
                    </a:cxn>
                    <a:cxn ang="0">
                      <a:pos x="5158" y="79057"/>
                    </a:cxn>
                    <a:cxn ang="0">
                      <a:pos x="146642" y="267107"/>
                    </a:cxn>
                    <a:cxn ang="0">
                      <a:pos x="100955" y="76755"/>
                    </a:cxn>
                    <a:cxn ang="0">
                      <a:pos x="16949" y="77522"/>
                    </a:cxn>
                    <a:cxn ang="0">
                      <a:pos x="5158" y="79057"/>
                    </a:cxn>
                    <a:cxn ang="0">
                      <a:pos x="145905" y="270945"/>
                    </a:cxn>
                    <a:cxn ang="0">
                      <a:pos x="145905" y="270945"/>
                    </a:cxn>
                    <a:cxn ang="0">
                      <a:pos x="156222" y="271712"/>
                    </a:cxn>
                    <a:cxn ang="0">
                      <a:pos x="204857" y="77522"/>
                    </a:cxn>
                    <a:cxn ang="0">
                      <a:pos x="202646" y="80593"/>
                    </a:cxn>
                    <a:cxn ang="0">
                      <a:pos x="108324" y="77522"/>
                    </a:cxn>
                    <a:cxn ang="0">
                      <a:pos x="156222" y="271712"/>
                    </a:cxn>
                    <a:cxn ang="0">
                      <a:pos x="220332" y="69847"/>
                    </a:cxn>
                    <a:cxn ang="0">
                      <a:pos x="313917" y="69847"/>
                    </a:cxn>
                    <a:cxn ang="0">
                      <a:pos x="259387" y="768"/>
                    </a:cxn>
                    <a:cxn ang="0">
                      <a:pos x="220332" y="69847"/>
                    </a:cxn>
                    <a:cxn ang="0">
                      <a:pos x="0" y="68312"/>
                    </a:cxn>
                    <a:cxn ang="0">
                      <a:pos x="92112" y="69847"/>
                    </a:cxn>
                    <a:cxn ang="0">
                      <a:pos x="54530" y="0"/>
                    </a:cxn>
                    <a:cxn ang="0">
                      <a:pos x="0" y="68312"/>
                    </a:cxn>
                    <a:cxn ang="0">
                      <a:pos x="109060" y="69847"/>
                    </a:cxn>
                    <a:cxn ang="0">
                      <a:pos x="203383" y="69079"/>
                    </a:cxn>
                    <a:cxn ang="0">
                      <a:pos x="155485" y="1535"/>
                    </a:cxn>
                    <a:cxn ang="0">
                      <a:pos x="109060" y="69847"/>
                    </a:cxn>
                    <a:cxn ang="0">
                      <a:pos x="101691" y="71382"/>
                    </a:cxn>
                    <a:cxn ang="0">
                      <a:pos x="148853" y="768"/>
                    </a:cxn>
                    <a:cxn ang="0">
                      <a:pos x="61162" y="1535"/>
                    </a:cxn>
                    <a:cxn ang="0">
                      <a:pos x="101691" y="71382"/>
                    </a:cxn>
                    <a:cxn ang="0">
                      <a:pos x="212963" y="71382"/>
                    </a:cxn>
                    <a:cxn ang="0">
                      <a:pos x="250544" y="768"/>
                    </a:cxn>
                    <a:cxn ang="0">
                      <a:pos x="165801" y="2303"/>
                    </a:cxn>
                    <a:cxn ang="0">
                      <a:pos x="212963" y="71382"/>
                    </a:cxn>
                  </a:cxnLst>
                  <a:rect l="0" t="0" r="0" b="0"/>
                  <a:pathLst>
                    <a:path w="428" h="361">
                      <a:moveTo>
                        <a:pt x="224" y="352"/>
                      </a:moveTo>
                      <a:lnTo>
                        <a:pt x="417" y="105"/>
                      </a:lnTo>
                      <a:cubicBezTo>
                        <a:pt x="412" y="102"/>
                        <a:pt x="413" y="100"/>
                        <a:pt x="405" y="100"/>
                      </a:cubicBezTo>
                      <a:lnTo>
                        <a:pt x="288" y="101"/>
                      </a:lnTo>
                      <a:lnTo>
                        <a:pt x="224" y="352"/>
                      </a:lnTo>
                      <a:close/>
                      <a:moveTo>
                        <a:pt x="421" y="105"/>
                      </a:moveTo>
                      <a:cubicBezTo>
                        <a:pt x="428" y="97"/>
                        <a:pt x="414" y="113"/>
                        <a:pt x="421" y="105"/>
                      </a:cubicBezTo>
                      <a:close/>
                      <a:moveTo>
                        <a:pt x="7" y="103"/>
                      </a:moveTo>
                      <a:lnTo>
                        <a:pt x="199" y="348"/>
                      </a:lnTo>
                      <a:lnTo>
                        <a:pt x="137" y="100"/>
                      </a:lnTo>
                      <a:lnTo>
                        <a:pt x="23" y="101"/>
                      </a:lnTo>
                      <a:lnTo>
                        <a:pt x="7" y="103"/>
                      </a:lnTo>
                      <a:close/>
                      <a:moveTo>
                        <a:pt x="198" y="353"/>
                      </a:moveTo>
                      <a:cubicBezTo>
                        <a:pt x="205" y="361"/>
                        <a:pt x="191" y="345"/>
                        <a:pt x="198" y="353"/>
                      </a:cubicBezTo>
                      <a:close/>
                      <a:moveTo>
                        <a:pt x="212" y="354"/>
                      </a:moveTo>
                      <a:lnTo>
                        <a:pt x="278" y="101"/>
                      </a:lnTo>
                      <a:lnTo>
                        <a:pt x="275" y="105"/>
                      </a:lnTo>
                      <a:lnTo>
                        <a:pt x="147" y="101"/>
                      </a:lnTo>
                      <a:lnTo>
                        <a:pt x="212" y="354"/>
                      </a:lnTo>
                      <a:close/>
                      <a:moveTo>
                        <a:pt x="299" y="91"/>
                      </a:moveTo>
                      <a:lnTo>
                        <a:pt x="426" y="91"/>
                      </a:lnTo>
                      <a:lnTo>
                        <a:pt x="352" y="1"/>
                      </a:lnTo>
                      <a:lnTo>
                        <a:pt x="299" y="91"/>
                      </a:lnTo>
                      <a:close/>
                      <a:moveTo>
                        <a:pt x="0" y="89"/>
                      </a:moveTo>
                      <a:lnTo>
                        <a:pt x="125" y="91"/>
                      </a:lnTo>
                      <a:lnTo>
                        <a:pt x="74" y="0"/>
                      </a:lnTo>
                      <a:lnTo>
                        <a:pt x="0" y="89"/>
                      </a:lnTo>
                      <a:close/>
                      <a:moveTo>
                        <a:pt x="148" y="91"/>
                      </a:moveTo>
                      <a:lnTo>
                        <a:pt x="276" y="90"/>
                      </a:lnTo>
                      <a:lnTo>
                        <a:pt x="211" y="2"/>
                      </a:lnTo>
                      <a:lnTo>
                        <a:pt x="148" y="91"/>
                      </a:lnTo>
                      <a:close/>
                      <a:moveTo>
                        <a:pt x="138" y="93"/>
                      </a:moveTo>
                      <a:lnTo>
                        <a:pt x="202" y="1"/>
                      </a:lnTo>
                      <a:lnTo>
                        <a:pt x="83" y="2"/>
                      </a:lnTo>
                      <a:lnTo>
                        <a:pt x="138" y="93"/>
                      </a:lnTo>
                      <a:close/>
                      <a:moveTo>
                        <a:pt x="289" y="93"/>
                      </a:moveTo>
                      <a:lnTo>
                        <a:pt x="340" y="1"/>
                      </a:lnTo>
                      <a:lnTo>
                        <a:pt x="225" y="3"/>
                      </a:lnTo>
                      <a:lnTo>
                        <a:pt x="289" y="93"/>
                      </a:ln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cxnSp>
          <p:nvCxnSpPr>
            <p:cNvPr id="4" name="直接连接符 3">
              <a:extLst>
                <a:ext uri="{FF2B5EF4-FFF2-40B4-BE49-F238E27FC236}">
                  <a16:creationId xmlns="" xmlns:a16="http://schemas.microsoft.com/office/drawing/2014/main" id="{6FD08865-C378-4B20-8EA7-0F026FB4E179}"/>
                </a:ext>
              </a:extLst>
            </p:cNvPr>
            <p:cNvCxnSpPr/>
            <p:nvPr/>
          </p:nvCxnSpPr>
          <p:spPr>
            <a:xfrm>
              <a:off x="1762699" y="1002621"/>
              <a:ext cx="10429301" cy="0"/>
            </a:xfrm>
            <a:prstGeom prst="line">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
        <p:nvSpPr>
          <p:cNvPr id="3" name="TextBox 2"/>
          <p:cNvSpPr txBox="1"/>
          <p:nvPr/>
        </p:nvSpPr>
        <p:spPr>
          <a:xfrm>
            <a:off x="6659246" y="319757"/>
            <a:ext cx="733892" cy="307777"/>
          </a:xfrm>
          <a:prstGeom prst="rect">
            <a:avLst/>
          </a:prstGeom>
          <a:noFill/>
        </p:spPr>
        <p:txBody>
          <a:bodyPr wrap="square" rtlCol="0">
            <a:spAutoFit/>
          </a:bodyPr>
          <a:lstStyle/>
          <a:p>
            <a:r>
              <a:rPr lang="zh-CN" altLang="en-US" sz="1400" b="1" dirty="0" smtClean="0"/>
              <a:t>智能</a:t>
            </a:r>
            <a:endParaRPr lang="zh-CN" altLang="en-US" sz="1400" b="1" dirty="0"/>
          </a:p>
        </p:txBody>
      </p:sp>
      <p:sp>
        <p:nvSpPr>
          <p:cNvPr id="35" name="TextBox 34"/>
          <p:cNvSpPr txBox="1"/>
          <p:nvPr/>
        </p:nvSpPr>
        <p:spPr>
          <a:xfrm>
            <a:off x="7545538" y="319757"/>
            <a:ext cx="733892" cy="307777"/>
          </a:xfrm>
          <a:prstGeom prst="rect">
            <a:avLst/>
          </a:prstGeom>
          <a:noFill/>
        </p:spPr>
        <p:txBody>
          <a:bodyPr wrap="square" rtlCol="0">
            <a:spAutoFit/>
          </a:bodyPr>
          <a:lstStyle/>
          <a:p>
            <a:r>
              <a:rPr lang="zh-CN" altLang="en-US" sz="1400" b="1" dirty="0"/>
              <a:t>高效</a:t>
            </a:r>
          </a:p>
        </p:txBody>
      </p:sp>
      <p:sp>
        <p:nvSpPr>
          <p:cNvPr id="36" name="TextBox 35"/>
          <p:cNvSpPr txBox="1"/>
          <p:nvPr/>
        </p:nvSpPr>
        <p:spPr>
          <a:xfrm>
            <a:off x="8414842" y="329733"/>
            <a:ext cx="733892" cy="307777"/>
          </a:xfrm>
          <a:prstGeom prst="rect">
            <a:avLst/>
          </a:prstGeom>
          <a:noFill/>
        </p:spPr>
        <p:txBody>
          <a:bodyPr wrap="square" rtlCol="0">
            <a:spAutoFit/>
          </a:bodyPr>
          <a:lstStyle/>
          <a:p>
            <a:r>
              <a:rPr lang="zh-CN" altLang="en-US" sz="1400" b="1" dirty="0" smtClean="0"/>
              <a:t>成本</a:t>
            </a:r>
            <a:endParaRPr lang="zh-CN" altLang="en-US" sz="1400" b="1" dirty="0"/>
          </a:p>
        </p:txBody>
      </p:sp>
      <p:sp>
        <p:nvSpPr>
          <p:cNvPr id="6" name="矩形 5"/>
          <p:cNvSpPr/>
          <p:nvPr/>
        </p:nvSpPr>
        <p:spPr>
          <a:xfrm>
            <a:off x="1475656" y="116851"/>
            <a:ext cx="2714205" cy="461665"/>
          </a:xfrm>
          <a:prstGeom prst="rect">
            <a:avLst/>
          </a:prstGeom>
        </p:spPr>
        <p:txBody>
          <a:bodyPr wrap="none">
            <a:spAutoFit/>
          </a:bodyPr>
          <a:lstStyle/>
          <a:p>
            <a:r>
              <a:rPr lang="zh-CN" altLang="zh-CN" sz="2400" dirty="0"/>
              <a:t>一、</a:t>
            </a:r>
            <a:r>
              <a:rPr lang="en-US" altLang="zh-CN" sz="2400" dirty="0"/>
              <a:t>BDS</a:t>
            </a:r>
            <a:r>
              <a:rPr lang="zh-CN" altLang="zh-CN" sz="2400" dirty="0"/>
              <a:t>与</a:t>
            </a:r>
            <a:r>
              <a:rPr lang="en-US" altLang="zh-CN" sz="2400" dirty="0"/>
              <a:t>GPS</a:t>
            </a:r>
            <a:r>
              <a:rPr lang="zh-CN" altLang="zh-CN" sz="2400" dirty="0"/>
              <a:t>简介</a:t>
            </a:r>
          </a:p>
        </p:txBody>
      </p:sp>
      <p:sp>
        <p:nvSpPr>
          <p:cNvPr id="8" name="矩形 7"/>
          <p:cNvSpPr/>
          <p:nvPr/>
        </p:nvSpPr>
        <p:spPr>
          <a:xfrm>
            <a:off x="4459761" y="1851670"/>
            <a:ext cx="4241181" cy="1938992"/>
          </a:xfrm>
          <a:prstGeom prst="rect">
            <a:avLst/>
          </a:prstGeom>
        </p:spPr>
        <p:txBody>
          <a:bodyPr wrap="square">
            <a:spAutoFit/>
          </a:bodyPr>
          <a:lstStyle/>
          <a:p>
            <a:pPr>
              <a:lnSpc>
                <a:spcPct val="150000"/>
              </a:lnSpc>
            </a:pPr>
            <a:r>
              <a:rPr lang="zh-CN" altLang="zh-CN" sz="2000" dirty="0"/>
              <a:t>中国始终秉持和践行</a:t>
            </a:r>
            <a:r>
              <a:rPr lang="en-US" altLang="zh-CN" sz="2000" dirty="0"/>
              <a:t>“</a:t>
            </a:r>
            <a:r>
              <a:rPr lang="zh-CN" altLang="zh-CN" sz="2000" dirty="0"/>
              <a:t>中国的北斗，世界的北斗</a:t>
            </a:r>
            <a:r>
              <a:rPr lang="en-US" altLang="zh-CN" sz="2000" dirty="0"/>
              <a:t>”</a:t>
            </a:r>
            <a:r>
              <a:rPr lang="zh-CN" altLang="zh-CN" sz="2000" dirty="0"/>
              <a:t>的发展理念，服务</a:t>
            </a:r>
            <a:r>
              <a:rPr lang="en-US" altLang="zh-CN" sz="2000" dirty="0"/>
              <a:t>“</a:t>
            </a:r>
            <a:r>
              <a:rPr lang="zh-CN" altLang="zh-CN" sz="2000" dirty="0"/>
              <a:t>一带一路</a:t>
            </a:r>
            <a:r>
              <a:rPr lang="en-US" altLang="zh-CN" sz="2000" dirty="0"/>
              <a:t>”</a:t>
            </a:r>
            <a:r>
              <a:rPr lang="zh-CN" altLang="zh-CN" sz="2000" dirty="0"/>
              <a:t>建设发展，积极推进北斗系统国际合作。</a:t>
            </a:r>
            <a:endParaRPr lang="zh-CN" altLang="en-US" sz="2000" dirty="0"/>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504" y="1734906"/>
            <a:ext cx="4189861" cy="217252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534972376"/>
      </p:ext>
    </p:extLst>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 xmlns:a16="http://schemas.microsoft.com/office/drawing/2014/main" id="{1495F301-5D58-44A0-870C-E58C0EABD36A}"/>
              </a:ext>
            </a:extLst>
          </p:cNvPr>
          <p:cNvGrpSpPr/>
          <p:nvPr/>
        </p:nvGrpSpPr>
        <p:grpSpPr>
          <a:xfrm>
            <a:off x="-10552" y="-10550"/>
            <a:ext cx="9154552" cy="762516"/>
            <a:chOff x="-14069" y="-14067"/>
            <a:chExt cx="12206069" cy="1016688"/>
          </a:xfrm>
        </p:grpSpPr>
        <p:grpSp>
          <p:nvGrpSpPr>
            <p:cNvPr id="16" name="组合 15"/>
            <p:cNvGrpSpPr/>
            <p:nvPr/>
          </p:nvGrpSpPr>
          <p:grpSpPr>
            <a:xfrm>
              <a:off x="-14069" y="-14067"/>
              <a:ext cx="1690469" cy="1016688"/>
              <a:chOff x="-14069" y="-14068"/>
              <a:chExt cx="8860302" cy="6886134"/>
            </a:xfrm>
          </p:grpSpPr>
          <p:sp>
            <p:nvSpPr>
              <p:cNvPr id="17" name="直角三角形 16"/>
              <p:cNvSpPr/>
              <p:nvPr/>
            </p:nvSpPr>
            <p:spPr>
              <a:xfrm rot="5400000">
                <a:off x="-1740877" y="1740877"/>
                <a:ext cx="6858000" cy="3376246"/>
              </a:xfrm>
              <a:prstGeom prst="r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任意多边形 17"/>
              <p:cNvSpPr/>
              <p:nvPr/>
            </p:nvSpPr>
            <p:spPr>
              <a:xfrm>
                <a:off x="-14069" y="-2"/>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FDB4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2712719" y="-14068"/>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E635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 name="组合 1">
              <a:extLst>
                <a:ext uri="{FF2B5EF4-FFF2-40B4-BE49-F238E27FC236}">
                  <a16:creationId xmlns="" xmlns:a16="http://schemas.microsoft.com/office/drawing/2014/main" id="{F16F4591-60E9-4C9B-AF90-257FD1CF5AAD}"/>
                </a:ext>
              </a:extLst>
            </p:cNvPr>
            <p:cNvGrpSpPr/>
            <p:nvPr/>
          </p:nvGrpSpPr>
          <p:grpSpPr>
            <a:xfrm>
              <a:off x="8510887" y="453634"/>
              <a:ext cx="2671958" cy="382389"/>
              <a:chOff x="8519749" y="577955"/>
              <a:chExt cx="2671958" cy="382389"/>
            </a:xfrm>
          </p:grpSpPr>
          <p:grpSp>
            <p:nvGrpSpPr>
              <p:cNvPr id="22" name="组合 21">
                <a:extLst>
                  <a:ext uri="{FF2B5EF4-FFF2-40B4-BE49-F238E27FC236}">
                    <a16:creationId xmlns="" xmlns:a16="http://schemas.microsoft.com/office/drawing/2014/main" id="{3572C76C-95D1-4FF5-BB80-B735C985DE2B}"/>
                  </a:ext>
                </a:extLst>
              </p:cNvPr>
              <p:cNvGrpSpPr/>
              <p:nvPr/>
            </p:nvGrpSpPr>
            <p:grpSpPr>
              <a:xfrm>
                <a:off x="8519749" y="577955"/>
                <a:ext cx="368108" cy="382389"/>
                <a:chOff x="8181567" y="391614"/>
                <a:chExt cx="420096" cy="437973"/>
              </a:xfrm>
            </p:grpSpPr>
            <p:sp>
              <p:nvSpPr>
                <p:cNvPr id="23" name="Oval 11">
                  <a:extLst>
                    <a:ext uri="{FF2B5EF4-FFF2-40B4-BE49-F238E27FC236}">
                      <a16:creationId xmlns="" xmlns:a16="http://schemas.microsoft.com/office/drawing/2014/main" id="{B2E6A8A3-322E-4A52-8E71-C45B316F5C18}"/>
                    </a:ext>
                  </a:extLst>
                </p:cNvPr>
                <p:cNvSpPr/>
                <p:nvPr/>
              </p:nvSpPr>
              <p:spPr>
                <a:xfrm>
                  <a:off x="8181567" y="391614"/>
                  <a:ext cx="420096" cy="437973"/>
                </a:xfrm>
                <a:prstGeom prst="ellipse">
                  <a:avLst/>
                </a:prstGeom>
                <a:solidFill>
                  <a:srgbClr val="E6353F"/>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24" name="Freeform 14">
                  <a:extLst>
                    <a:ext uri="{FF2B5EF4-FFF2-40B4-BE49-F238E27FC236}">
                      <a16:creationId xmlns="" xmlns:a16="http://schemas.microsoft.com/office/drawing/2014/main" id="{205D0928-C677-4B0B-ABE9-E66BCB8A8319}"/>
                    </a:ext>
                  </a:extLst>
                </p:cNvPr>
                <p:cNvSpPr>
                  <a:spLocks noEditPoints="1"/>
                </p:cNvSpPr>
                <p:nvPr/>
              </p:nvSpPr>
              <p:spPr>
                <a:xfrm>
                  <a:off x="8254350" y="468227"/>
                  <a:ext cx="321776" cy="268147"/>
                </a:xfrm>
                <a:custGeom>
                  <a:avLst/>
                  <a:gdLst/>
                  <a:ahLst/>
                  <a:cxnLst>
                    <a:cxn ang="0">
                      <a:pos x="248143" y="256622"/>
                    </a:cxn>
                    <a:cxn ang="0">
                      <a:pos x="0" y="256622"/>
                    </a:cxn>
                    <a:cxn ang="0">
                      <a:pos x="128858" y="99115"/>
                    </a:cxn>
                    <a:cxn ang="0">
                      <a:pos x="123703" y="94505"/>
                    </a:cxn>
                    <a:cxn ang="0">
                      <a:pos x="234889" y="110639"/>
                    </a:cxn>
                    <a:cxn ang="0">
                      <a:pos x="13254" y="90663"/>
                    </a:cxn>
                    <a:cxn ang="0">
                      <a:pos x="88360" y="194387"/>
                    </a:cxn>
                    <a:cxn ang="0">
                      <a:pos x="41971" y="163654"/>
                    </a:cxn>
                    <a:cxn ang="0">
                      <a:pos x="41971" y="173642"/>
                    </a:cxn>
                    <a:cxn ang="0">
                      <a:pos x="134012" y="142909"/>
                    </a:cxn>
                    <a:cxn ang="0">
                      <a:pos x="41971" y="142909"/>
                    </a:cxn>
                    <a:cxn ang="0">
                      <a:pos x="134012" y="133689"/>
                    </a:cxn>
                    <a:cxn ang="0">
                      <a:pos x="237834" y="112176"/>
                    </a:cxn>
                    <a:cxn ang="0">
                      <a:pos x="237834" y="112176"/>
                    </a:cxn>
                    <a:cxn ang="0">
                      <a:pos x="238571" y="16903"/>
                    </a:cxn>
                    <a:cxn ang="0">
                      <a:pos x="145793" y="60698"/>
                    </a:cxn>
                    <a:cxn ang="0">
                      <a:pos x="251825" y="66845"/>
                    </a:cxn>
                    <a:cxn ang="0">
                      <a:pos x="161256" y="46100"/>
                    </a:cxn>
                    <a:cxn ang="0">
                      <a:pos x="254770" y="116786"/>
                    </a:cxn>
                    <a:cxn ang="0">
                      <a:pos x="291586" y="69918"/>
                    </a:cxn>
                    <a:cxn ang="0">
                      <a:pos x="301159" y="80675"/>
                    </a:cxn>
                    <a:cxn ang="0">
                      <a:pos x="296004" y="68381"/>
                    </a:cxn>
                    <a:cxn ang="0">
                      <a:pos x="293795" y="131384"/>
                    </a:cxn>
                    <a:cxn ang="0">
                      <a:pos x="293059" y="143678"/>
                    </a:cxn>
                    <a:cxn ang="0">
                      <a:pos x="303368" y="143678"/>
                    </a:cxn>
                    <a:cxn ang="0">
                      <a:pos x="302631" y="131384"/>
                    </a:cxn>
                    <a:cxn ang="0">
                      <a:pos x="301159" y="102956"/>
                    </a:cxn>
                    <a:cxn ang="0">
                      <a:pos x="148002" y="144446"/>
                    </a:cxn>
                    <a:cxn ang="0">
                      <a:pos x="161992" y="201302"/>
                    </a:cxn>
                    <a:cxn ang="0">
                      <a:pos x="167883" y="196692"/>
                    </a:cxn>
                    <a:cxn ang="0">
                      <a:pos x="170092" y="189777"/>
                    </a:cxn>
                    <a:cxn ang="0">
                      <a:pos x="176719" y="194387"/>
                    </a:cxn>
                    <a:cxn ang="0">
                      <a:pos x="181137" y="205144"/>
                    </a:cxn>
                    <a:cxn ang="0">
                      <a:pos x="187028" y="209754"/>
                    </a:cxn>
                    <a:cxn ang="0">
                      <a:pos x="196600" y="208217"/>
                    </a:cxn>
                    <a:cxn ang="0">
                      <a:pos x="195127" y="202839"/>
                    </a:cxn>
                    <a:cxn ang="0">
                      <a:pos x="189973" y="192082"/>
                    </a:cxn>
                    <a:cxn ang="0">
                      <a:pos x="183346" y="187472"/>
                    </a:cxn>
                    <a:cxn ang="0">
                      <a:pos x="199545" y="178252"/>
                    </a:cxn>
                    <a:cxn ang="0">
                      <a:pos x="192918" y="175947"/>
                    </a:cxn>
                    <a:cxn ang="0">
                      <a:pos x="188500" y="169801"/>
                    </a:cxn>
                    <a:cxn ang="0">
                      <a:pos x="181873" y="168264"/>
                    </a:cxn>
                    <a:cxn ang="0">
                      <a:pos x="177455" y="162118"/>
                    </a:cxn>
                    <a:cxn ang="0">
                      <a:pos x="170828" y="159813"/>
                    </a:cxn>
                    <a:cxn ang="0">
                      <a:pos x="166410" y="154434"/>
                    </a:cxn>
                    <a:cxn ang="0">
                      <a:pos x="159047" y="152129"/>
                    </a:cxn>
                    <a:cxn ang="0">
                      <a:pos x="154629" y="145983"/>
                    </a:cxn>
                    <a:cxn ang="0">
                      <a:pos x="29453" y="108334"/>
                    </a:cxn>
                    <a:cxn ang="0">
                      <a:pos x="29453" y="224352"/>
                    </a:cxn>
                  </a:cxnLst>
                  <a:rect l="0" t="0" r="0" b="0"/>
                  <a:pathLst>
                    <a:path w="437" h="349">
                      <a:moveTo>
                        <a:pt x="0" y="322"/>
                      </a:moveTo>
                      <a:lnTo>
                        <a:pt x="337" y="322"/>
                      </a:lnTo>
                      <a:lnTo>
                        <a:pt x="337" y="334"/>
                      </a:lnTo>
                      <a:cubicBezTo>
                        <a:pt x="337" y="342"/>
                        <a:pt x="331" y="349"/>
                        <a:pt x="323" y="349"/>
                      </a:cubicBezTo>
                      <a:lnTo>
                        <a:pt x="14" y="349"/>
                      </a:lnTo>
                      <a:cubicBezTo>
                        <a:pt x="6" y="349"/>
                        <a:pt x="0" y="342"/>
                        <a:pt x="0" y="334"/>
                      </a:cubicBezTo>
                      <a:lnTo>
                        <a:pt x="0" y="322"/>
                      </a:lnTo>
                      <a:close/>
                      <a:moveTo>
                        <a:pt x="168" y="123"/>
                      </a:moveTo>
                      <a:cubicBezTo>
                        <a:pt x="172" y="123"/>
                        <a:pt x="175" y="126"/>
                        <a:pt x="175" y="129"/>
                      </a:cubicBezTo>
                      <a:cubicBezTo>
                        <a:pt x="175" y="133"/>
                        <a:pt x="172" y="135"/>
                        <a:pt x="168" y="135"/>
                      </a:cubicBezTo>
                      <a:cubicBezTo>
                        <a:pt x="165" y="135"/>
                        <a:pt x="162" y="133"/>
                        <a:pt x="162" y="129"/>
                      </a:cubicBezTo>
                      <a:cubicBezTo>
                        <a:pt x="162" y="126"/>
                        <a:pt x="165" y="123"/>
                        <a:pt x="168" y="123"/>
                      </a:cubicBezTo>
                      <a:close/>
                      <a:moveTo>
                        <a:pt x="18" y="118"/>
                      </a:moveTo>
                      <a:lnTo>
                        <a:pt x="208" y="118"/>
                      </a:lnTo>
                      <a:cubicBezTo>
                        <a:pt x="246" y="120"/>
                        <a:pt x="283" y="128"/>
                        <a:pt x="319" y="144"/>
                      </a:cubicBezTo>
                      <a:lnTo>
                        <a:pt x="319" y="315"/>
                      </a:lnTo>
                      <a:lnTo>
                        <a:pt x="18" y="315"/>
                      </a:lnTo>
                      <a:lnTo>
                        <a:pt x="18" y="118"/>
                      </a:lnTo>
                      <a:close/>
                      <a:moveTo>
                        <a:pt x="57" y="239"/>
                      </a:moveTo>
                      <a:lnTo>
                        <a:pt x="120" y="239"/>
                      </a:lnTo>
                      <a:lnTo>
                        <a:pt x="120" y="253"/>
                      </a:lnTo>
                      <a:lnTo>
                        <a:pt x="57" y="253"/>
                      </a:lnTo>
                      <a:lnTo>
                        <a:pt x="57" y="239"/>
                      </a:lnTo>
                      <a:close/>
                      <a:moveTo>
                        <a:pt x="57" y="213"/>
                      </a:moveTo>
                      <a:lnTo>
                        <a:pt x="182" y="213"/>
                      </a:lnTo>
                      <a:lnTo>
                        <a:pt x="182" y="226"/>
                      </a:lnTo>
                      <a:lnTo>
                        <a:pt x="57" y="226"/>
                      </a:lnTo>
                      <a:lnTo>
                        <a:pt x="57" y="213"/>
                      </a:lnTo>
                      <a:close/>
                      <a:moveTo>
                        <a:pt x="57" y="186"/>
                      </a:moveTo>
                      <a:lnTo>
                        <a:pt x="182" y="186"/>
                      </a:lnTo>
                      <a:lnTo>
                        <a:pt x="182" y="200"/>
                      </a:lnTo>
                      <a:lnTo>
                        <a:pt x="57" y="200"/>
                      </a:lnTo>
                      <a:lnTo>
                        <a:pt x="57" y="186"/>
                      </a:lnTo>
                      <a:close/>
                      <a:moveTo>
                        <a:pt x="57" y="160"/>
                      </a:moveTo>
                      <a:lnTo>
                        <a:pt x="182" y="160"/>
                      </a:lnTo>
                      <a:lnTo>
                        <a:pt x="182" y="174"/>
                      </a:lnTo>
                      <a:lnTo>
                        <a:pt x="57" y="174"/>
                      </a:lnTo>
                      <a:lnTo>
                        <a:pt x="57" y="160"/>
                      </a:lnTo>
                      <a:close/>
                      <a:moveTo>
                        <a:pt x="323" y="146"/>
                      </a:moveTo>
                      <a:cubicBezTo>
                        <a:pt x="328" y="148"/>
                        <a:pt x="339" y="154"/>
                        <a:pt x="342" y="156"/>
                      </a:cubicBezTo>
                      <a:cubicBezTo>
                        <a:pt x="350" y="161"/>
                        <a:pt x="330" y="164"/>
                        <a:pt x="323" y="165"/>
                      </a:cubicBezTo>
                      <a:lnTo>
                        <a:pt x="323" y="146"/>
                      </a:lnTo>
                      <a:close/>
                      <a:moveTo>
                        <a:pt x="396" y="91"/>
                      </a:moveTo>
                      <a:cubicBezTo>
                        <a:pt x="377" y="71"/>
                        <a:pt x="359" y="50"/>
                        <a:pt x="341" y="30"/>
                      </a:cubicBezTo>
                      <a:cubicBezTo>
                        <a:pt x="335" y="23"/>
                        <a:pt x="332" y="23"/>
                        <a:pt x="324" y="22"/>
                      </a:cubicBezTo>
                      <a:lnTo>
                        <a:pt x="133" y="1"/>
                      </a:lnTo>
                      <a:cubicBezTo>
                        <a:pt x="129" y="0"/>
                        <a:pt x="128" y="3"/>
                        <a:pt x="130" y="6"/>
                      </a:cubicBezTo>
                      <a:lnTo>
                        <a:pt x="198" y="79"/>
                      </a:lnTo>
                      <a:cubicBezTo>
                        <a:pt x="209" y="57"/>
                        <a:pt x="217" y="46"/>
                        <a:pt x="251" y="50"/>
                      </a:cubicBezTo>
                      <a:cubicBezTo>
                        <a:pt x="275" y="53"/>
                        <a:pt x="292" y="58"/>
                        <a:pt x="314" y="66"/>
                      </a:cubicBezTo>
                      <a:cubicBezTo>
                        <a:pt x="328" y="72"/>
                        <a:pt x="335" y="76"/>
                        <a:pt x="342" y="87"/>
                      </a:cubicBezTo>
                      <a:cubicBezTo>
                        <a:pt x="336" y="80"/>
                        <a:pt x="327" y="75"/>
                        <a:pt x="317" y="71"/>
                      </a:cubicBezTo>
                      <a:cubicBezTo>
                        <a:pt x="297" y="63"/>
                        <a:pt x="275" y="58"/>
                        <a:pt x="253" y="55"/>
                      </a:cubicBezTo>
                      <a:cubicBezTo>
                        <a:pt x="240" y="54"/>
                        <a:pt x="227" y="54"/>
                        <a:pt x="219" y="60"/>
                      </a:cubicBezTo>
                      <a:cubicBezTo>
                        <a:pt x="211" y="66"/>
                        <a:pt x="199" y="93"/>
                        <a:pt x="194" y="103"/>
                      </a:cubicBezTo>
                      <a:cubicBezTo>
                        <a:pt x="191" y="110"/>
                        <a:pt x="195" y="112"/>
                        <a:pt x="200" y="112"/>
                      </a:cubicBezTo>
                      <a:cubicBezTo>
                        <a:pt x="251" y="115"/>
                        <a:pt x="301" y="128"/>
                        <a:pt x="346" y="152"/>
                      </a:cubicBezTo>
                      <a:lnTo>
                        <a:pt x="347" y="126"/>
                      </a:lnTo>
                      <a:cubicBezTo>
                        <a:pt x="363" y="128"/>
                        <a:pt x="379" y="130"/>
                        <a:pt x="396" y="133"/>
                      </a:cubicBezTo>
                      <a:lnTo>
                        <a:pt x="396" y="91"/>
                      </a:lnTo>
                      <a:close/>
                      <a:moveTo>
                        <a:pt x="433" y="138"/>
                      </a:moveTo>
                      <a:cubicBezTo>
                        <a:pt x="435" y="138"/>
                        <a:pt x="437" y="135"/>
                        <a:pt x="435" y="133"/>
                      </a:cubicBezTo>
                      <a:cubicBezTo>
                        <a:pt x="426" y="124"/>
                        <a:pt x="417" y="114"/>
                        <a:pt x="409" y="105"/>
                      </a:cubicBezTo>
                      <a:lnTo>
                        <a:pt x="409" y="93"/>
                      </a:lnTo>
                      <a:cubicBezTo>
                        <a:pt x="409" y="91"/>
                        <a:pt x="407" y="90"/>
                        <a:pt x="405" y="90"/>
                      </a:cubicBezTo>
                      <a:lnTo>
                        <a:pt x="402" y="89"/>
                      </a:lnTo>
                      <a:lnTo>
                        <a:pt x="402" y="163"/>
                      </a:lnTo>
                      <a:cubicBezTo>
                        <a:pt x="400" y="163"/>
                        <a:pt x="400" y="164"/>
                        <a:pt x="400" y="165"/>
                      </a:cubicBezTo>
                      <a:lnTo>
                        <a:pt x="399" y="171"/>
                      </a:lnTo>
                      <a:cubicBezTo>
                        <a:pt x="399" y="173"/>
                        <a:pt x="400" y="174"/>
                        <a:pt x="400" y="176"/>
                      </a:cubicBezTo>
                      <a:lnTo>
                        <a:pt x="400" y="182"/>
                      </a:lnTo>
                      <a:cubicBezTo>
                        <a:pt x="400" y="184"/>
                        <a:pt x="399" y="185"/>
                        <a:pt x="398" y="187"/>
                      </a:cubicBezTo>
                      <a:lnTo>
                        <a:pt x="393" y="231"/>
                      </a:lnTo>
                      <a:cubicBezTo>
                        <a:pt x="396" y="236"/>
                        <a:pt x="414" y="236"/>
                        <a:pt x="417" y="231"/>
                      </a:cubicBezTo>
                      <a:lnTo>
                        <a:pt x="412" y="187"/>
                      </a:lnTo>
                      <a:cubicBezTo>
                        <a:pt x="412" y="185"/>
                        <a:pt x="411" y="184"/>
                        <a:pt x="411" y="182"/>
                      </a:cubicBezTo>
                      <a:lnTo>
                        <a:pt x="410" y="176"/>
                      </a:lnTo>
                      <a:cubicBezTo>
                        <a:pt x="410" y="174"/>
                        <a:pt x="412" y="174"/>
                        <a:pt x="411" y="171"/>
                      </a:cubicBezTo>
                      <a:lnTo>
                        <a:pt x="411" y="165"/>
                      </a:lnTo>
                      <a:cubicBezTo>
                        <a:pt x="411" y="164"/>
                        <a:pt x="410" y="163"/>
                        <a:pt x="409" y="163"/>
                      </a:cubicBezTo>
                      <a:lnTo>
                        <a:pt x="409" y="134"/>
                      </a:lnTo>
                      <a:cubicBezTo>
                        <a:pt x="417" y="135"/>
                        <a:pt x="425" y="137"/>
                        <a:pt x="433" y="138"/>
                      </a:cubicBezTo>
                      <a:close/>
                      <a:moveTo>
                        <a:pt x="206" y="187"/>
                      </a:moveTo>
                      <a:lnTo>
                        <a:pt x="201" y="188"/>
                      </a:lnTo>
                      <a:lnTo>
                        <a:pt x="217" y="267"/>
                      </a:lnTo>
                      <a:lnTo>
                        <a:pt x="221" y="266"/>
                      </a:lnTo>
                      <a:lnTo>
                        <a:pt x="220" y="262"/>
                      </a:lnTo>
                      <a:lnTo>
                        <a:pt x="224" y="261"/>
                      </a:lnTo>
                      <a:lnTo>
                        <a:pt x="224" y="257"/>
                      </a:lnTo>
                      <a:lnTo>
                        <a:pt x="228" y="256"/>
                      </a:lnTo>
                      <a:lnTo>
                        <a:pt x="227" y="252"/>
                      </a:lnTo>
                      <a:lnTo>
                        <a:pt x="231" y="251"/>
                      </a:lnTo>
                      <a:lnTo>
                        <a:pt x="231" y="247"/>
                      </a:lnTo>
                      <a:lnTo>
                        <a:pt x="235" y="246"/>
                      </a:lnTo>
                      <a:lnTo>
                        <a:pt x="236" y="253"/>
                      </a:lnTo>
                      <a:lnTo>
                        <a:pt x="240" y="253"/>
                      </a:lnTo>
                      <a:lnTo>
                        <a:pt x="241" y="260"/>
                      </a:lnTo>
                      <a:lnTo>
                        <a:pt x="245" y="260"/>
                      </a:lnTo>
                      <a:lnTo>
                        <a:pt x="246" y="267"/>
                      </a:lnTo>
                      <a:lnTo>
                        <a:pt x="250" y="266"/>
                      </a:lnTo>
                      <a:lnTo>
                        <a:pt x="251" y="274"/>
                      </a:lnTo>
                      <a:lnTo>
                        <a:pt x="254" y="273"/>
                      </a:lnTo>
                      <a:lnTo>
                        <a:pt x="255" y="277"/>
                      </a:lnTo>
                      <a:lnTo>
                        <a:pt x="267" y="275"/>
                      </a:lnTo>
                      <a:lnTo>
                        <a:pt x="267" y="271"/>
                      </a:lnTo>
                      <a:lnTo>
                        <a:pt x="270" y="271"/>
                      </a:lnTo>
                      <a:lnTo>
                        <a:pt x="268" y="263"/>
                      </a:lnTo>
                      <a:lnTo>
                        <a:pt x="265" y="264"/>
                      </a:lnTo>
                      <a:lnTo>
                        <a:pt x="263" y="257"/>
                      </a:lnTo>
                      <a:lnTo>
                        <a:pt x="259" y="257"/>
                      </a:lnTo>
                      <a:lnTo>
                        <a:pt x="258" y="250"/>
                      </a:lnTo>
                      <a:lnTo>
                        <a:pt x="254" y="251"/>
                      </a:lnTo>
                      <a:lnTo>
                        <a:pt x="253" y="243"/>
                      </a:lnTo>
                      <a:lnTo>
                        <a:pt x="249" y="244"/>
                      </a:lnTo>
                      <a:lnTo>
                        <a:pt x="248" y="240"/>
                      </a:lnTo>
                      <a:lnTo>
                        <a:pt x="272" y="235"/>
                      </a:lnTo>
                      <a:lnTo>
                        <a:pt x="271" y="232"/>
                      </a:lnTo>
                      <a:lnTo>
                        <a:pt x="267" y="233"/>
                      </a:lnTo>
                      <a:lnTo>
                        <a:pt x="267" y="228"/>
                      </a:lnTo>
                      <a:lnTo>
                        <a:pt x="262" y="229"/>
                      </a:lnTo>
                      <a:lnTo>
                        <a:pt x="262" y="225"/>
                      </a:lnTo>
                      <a:lnTo>
                        <a:pt x="257" y="226"/>
                      </a:lnTo>
                      <a:lnTo>
                        <a:pt x="256" y="221"/>
                      </a:lnTo>
                      <a:lnTo>
                        <a:pt x="252" y="222"/>
                      </a:lnTo>
                      <a:lnTo>
                        <a:pt x="251" y="218"/>
                      </a:lnTo>
                      <a:lnTo>
                        <a:pt x="247" y="219"/>
                      </a:lnTo>
                      <a:lnTo>
                        <a:pt x="246" y="215"/>
                      </a:lnTo>
                      <a:lnTo>
                        <a:pt x="242" y="215"/>
                      </a:lnTo>
                      <a:lnTo>
                        <a:pt x="241" y="211"/>
                      </a:lnTo>
                      <a:lnTo>
                        <a:pt x="237" y="212"/>
                      </a:lnTo>
                      <a:lnTo>
                        <a:pt x="236" y="208"/>
                      </a:lnTo>
                      <a:lnTo>
                        <a:pt x="232" y="208"/>
                      </a:lnTo>
                      <a:lnTo>
                        <a:pt x="231" y="204"/>
                      </a:lnTo>
                      <a:lnTo>
                        <a:pt x="227" y="205"/>
                      </a:lnTo>
                      <a:lnTo>
                        <a:pt x="226" y="201"/>
                      </a:lnTo>
                      <a:lnTo>
                        <a:pt x="221" y="202"/>
                      </a:lnTo>
                      <a:lnTo>
                        <a:pt x="221" y="197"/>
                      </a:lnTo>
                      <a:lnTo>
                        <a:pt x="216" y="198"/>
                      </a:lnTo>
                      <a:lnTo>
                        <a:pt x="215" y="194"/>
                      </a:lnTo>
                      <a:lnTo>
                        <a:pt x="211" y="195"/>
                      </a:lnTo>
                      <a:lnTo>
                        <a:pt x="210" y="190"/>
                      </a:lnTo>
                      <a:lnTo>
                        <a:pt x="207" y="191"/>
                      </a:lnTo>
                      <a:lnTo>
                        <a:pt x="206" y="187"/>
                      </a:lnTo>
                      <a:close/>
                      <a:moveTo>
                        <a:pt x="40" y="141"/>
                      </a:moveTo>
                      <a:lnTo>
                        <a:pt x="297" y="141"/>
                      </a:lnTo>
                      <a:lnTo>
                        <a:pt x="297" y="292"/>
                      </a:lnTo>
                      <a:lnTo>
                        <a:pt x="40" y="292"/>
                      </a:lnTo>
                      <a:lnTo>
                        <a:pt x="40" y="141"/>
                      </a:ln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nvGrpSpPr>
              <p:cNvPr id="25" name="组合 24">
                <a:extLst>
                  <a:ext uri="{FF2B5EF4-FFF2-40B4-BE49-F238E27FC236}">
                    <a16:creationId xmlns="" xmlns:a16="http://schemas.microsoft.com/office/drawing/2014/main" id="{EDE772D3-C617-4E93-B7A3-A606D04292F8}"/>
                  </a:ext>
                </a:extLst>
              </p:cNvPr>
              <p:cNvGrpSpPr/>
              <p:nvPr/>
            </p:nvGrpSpPr>
            <p:grpSpPr>
              <a:xfrm>
                <a:off x="10823599" y="577955"/>
                <a:ext cx="368108" cy="382389"/>
                <a:chOff x="10486350" y="391614"/>
                <a:chExt cx="421373" cy="437973"/>
              </a:xfrm>
            </p:grpSpPr>
            <p:sp>
              <p:nvSpPr>
                <p:cNvPr id="26" name="Oval 13">
                  <a:extLst>
                    <a:ext uri="{FF2B5EF4-FFF2-40B4-BE49-F238E27FC236}">
                      <a16:creationId xmlns="" xmlns:a16="http://schemas.microsoft.com/office/drawing/2014/main" id="{2F189F4C-BA54-45A4-9862-7045F21F7A3B}"/>
                    </a:ext>
                  </a:extLst>
                </p:cNvPr>
                <p:cNvSpPr/>
                <p:nvPr/>
              </p:nvSpPr>
              <p:spPr>
                <a:xfrm>
                  <a:off x="10486350" y="391614"/>
                  <a:ext cx="421373" cy="437973"/>
                </a:xfrm>
                <a:prstGeom prst="ellipse">
                  <a:avLst/>
                </a:prstGeom>
                <a:solidFill>
                  <a:srgbClr val="858585"/>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27" name="Freeform 15">
                  <a:extLst>
                    <a:ext uri="{FF2B5EF4-FFF2-40B4-BE49-F238E27FC236}">
                      <a16:creationId xmlns="" xmlns:a16="http://schemas.microsoft.com/office/drawing/2014/main" id="{17E2950D-1240-486B-84EF-65DB9100A6D5}"/>
                    </a:ext>
                  </a:extLst>
                </p:cNvPr>
                <p:cNvSpPr>
                  <a:spLocks noEditPoints="1"/>
                </p:cNvSpPr>
                <p:nvPr/>
              </p:nvSpPr>
              <p:spPr>
                <a:xfrm>
                  <a:off x="10532318" y="455458"/>
                  <a:ext cx="334545" cy="293685"/>
                </a:xfrm>
                <a:custGeom>
                  <a:avLst/>
                  <a:gdLst/>
                  <a:ahLst/>
                  <a:cxnLst>
                    <a:cxn ang="0">
                      <a:pos x="234329" y="182499"/>
                    </a:cxn>
                    <a:cxn ang="0">
                      <a:pos x="184958" y="182499"/>
                    </a:cxn>
                    <a:cxn ang="0">
                      <a:pos x="184958" y="233874"/>
                    </a:cxn>
                    <a:cxn ang="0">
                      <a:pos x="148850" y="233874"/>
                    </a:cxn>
                    <a:cxn ang="0">
                      <a:pos x="148850" y="182499"/>
                    </a:cxn>
                    <a:cxn ang="0">
                      <a:pos x="99479" y="182499"/>
                    </a:cxn>
                    <a:cxn ang="0">
                      <a:pos x="99479" y="144925"/>
                    </a:cxn>
                    <a:cxn ang="0">
                      <a:pos x="148850" y="144925"/>
                    </a:cxn>
                    <a:cxn ang="0">
                      <a:pos x="148850" y="93550"/>
                    </a:cxn>
                    <a:cxn ang="0">
                      <a:pos x="184958" y="93550"/>
                    </a:cxn>
                    <a:cxn ang="0">
                      <a:pos x="184958" y="144925"/>
                    </a:cxn>
                    <a:cxn ang="0">
                      <a:pos x="234329" y="144925"/>
                    </a:cxn>
                    <a:cxn ang="0">
                      <a:pos x="234329" y="182499"/>
                    </a:cxn>
                    <a:cxn ang="0">
                      <a:pos x="307280" y="94317"/>
                    </a:cxn>
                    <a:cxn ang="0">
                      <a:pos x="167273" y="69779"/>
                    </a:cxn>
                    <a:cxn ang="0">
                      <a:pos x="27265" y="94317"/>
                    </a:cxn>
                    <a:cxn ang="0">
                      <a:pos x="167273" y="293685"/>
                    </a:cxn>
                    <a:cxn ang="0">
                      <a:pos x="307280" y="94317"/>
                    </a:cxn>
                  </a:cxnLst>
                  <a:rect l="0" t="0" r="0" b="0"/>
                  <a:pathLst>
                    <a:path w="454" h="383">
                      <a:moveTo>
                        <a:pt x="318" y="238"/>
                      </a:moveTo>
                      <a:lnTo>
                        <a:pt x="251" y="238"/>
                      </a:lnTo>
                      <a:lnTo>
                        <a:pt x="251" y="305"/>
                      </a:lnTo>
                      <a:lnTo>
                        <a:pt x="202" y="305"/>
                      </a:lnTo>
                      <a:lnTo>
                        <a:pt x="202" y="238"/>
                      </a:lnTo>
                      <a:lnTo>
                        <a:pt x="135" y="238"/>
                      </a:lnTo>
                      <a:lnTo>
                        <a:pt x="135" y="189"/>
                      </a:lnTo>
                      <a:lnTo>
                        <a:pt x="202" y="189"/>
                      </a:lnTo>
                      <a:lnTo>
                        <a:pt x="202" y="122"/>
                      </a:lnTo>
                      <a:lnTo>
                        <a:pt x="251" y="122"/>
                      </a:lnTo>
                      <a:lnTo>
                        <a:pt x="251" y="189"/>
                      </a:lnTo>
                      <a:lnTo>
                        <a:pt x="318" y="189"/>
                      </a:lnTo>
                      <a:lnTo>
                        <a:pt x="318" y="238"/>
                      </a:lnTo>
                      <a:close/>
                      <a:moveTo>
                        <a:pt x="417" y="123"/>
                      </a:moveTo>
                      <a:cubicBezTo>
                        <a:pt x="384" y="0"/>
                        <a:pt x="249" y="77"/>
                        <a:pt x="227" y="91"/>
                      </a:cubicBezTo>
                      <a:cubicBezTo>
                        <a:pt x="204" y="77"/>
                        <a:pt x="69" y="1"/>
                        <a:pt x="37" y="123"/>
                      </a:cubicBezTo>
                      <a:cubicBezTo>
                        <a:pt x="0" y="265"/>
                        <a:pt x="226" y="382"/>
                        <a:pt x="227" y="383"/>
                      </a:cubicBezTo>
                      <a:cubicBezTo>
                        <a:pt x="227" y="383"/>
                        <a:pt x="454" y="263"/>
                        <a:pt x="417" y="123"/>
                      </a:cubicBez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nvGrpSpPr>
              <p:cNvPr id="31" name="组合 30">
                <a:extLst>
                  <a:ext uri="{FF2B5EF4-FFF2-40B4-BE49-F238E27FC236}">
                    <a16:creationId xmlns="" xmlns:a16="http://schemas.microsoft.com/office/drawing/2014/main" id="{96699630-266A-4CAD-B49F-9B7E0B518B31}"/>
                  </a:ext>
                </a:extLst>
              </p:cNvPr>
              <p:cNvGrpSpPr/>
              <p:nvPr/>
            </p:nvGrpSpPr>
            <p:grpSpPr>
              <a:xfrm>
                <a:off x="9676434" y="577955"/>
                <a:ext cx="366522" cy="382389"/>
                <a:chOff x="9338428" y="391614"/>
                <a:chExt cx="420096" cy="437973"/>
              </a:xfrm>
            </p:grpSpPr>
            <p:sp>
              <p:nvSpPr>
                <p:cNvPr id="32" name="Oval 12">
                  <a:extLst>
                    <a:ext uri="{FF2B5EF4-FFF2-40B4-BE49-F238E27FC236}">
                      <a16:creationId xmlns="" xmlns:a16="http://schemas.microsoft.com/office/drawing/2014/main" id="{F38E3F48-55B1-421F-9CC0-A9C79CF923E7}"/>
                    </a:ext>
                  </a:extLst>
                </p:cNvPr>
                <p:cNvSpPr/>
                <p:nvPr/>
              </p:nvSpPr>
              <p:spPr>
                <a:xfrm>
                  <a:off x="9338428" y="391614"/>
                  <a:ext cx="420096" cy="437973"/>
                </a:xfrm>
                <a:prstGeom prst="ellipse">
                  <a:avLst/>
                </a:prstGeom>
                <a:solidFill>
                  <a:srgbClr val="FDB402"/>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33" name="Freeform 19">
                  <a:extLst>
                    <a:ext uri="{FF2B5EF4-FFF2-40B4-BE49-F238E27FC236}">
                      <a16:creationId xmlns="" xmlns:a16="http://schemas.microsoft.com/office/drawing/2014/main" id="{F9E38022-4EEC-44AD-914E-E332446E739C}"/>
                    </a:ext>
                  </a:extLst>
                </p:cNvPr>
                <p:cNvSpPr>
                  <a:spLocks noEditPoints="1"/>
                </p:cNvSpPr>
                <p:nvPr/>
              </p:nvSpPr>
              <p:spPr>
                <a:xfrm>
                  <a:off x="9398442" y="495042"/>
                  <a:ext cx="315391" cy="277085"/>
                </a:xfrm>
                <a:custGeom>
                  <a:avLst/>
                  <a:gdLst/>
                  <a:ahLst/>
                  <a:cxnLst>
                    <a:cxn ang="0">
                      <a:pos x="165064" y="270177"/>
                    </a:cxn>
                    <a:cxn ang="0">
                      <a:pos x="307285" y="80593"/>
                    </a:cxn>
                    <a:cxn ang="0">
                      <a:pos x="298442" y="76755"/>
                    </a:cxn>
                    <a:cxn ang="0">
                      <a:pos x="212226" y="77522"/>
                    </a:cxn>
                    <a:cxn ang="0">
                      <a:pos x="165064" y="270177"/>
                    </a:cxn>
                    <a:cxn ang="0">
                      <a:pos x="310233" y="80593"/>
                    </a:cxn>
                    <a:cxn ang="0">
                      <a:pos x="310233" y="80593"/>
                    </a:cxn>
                    <a:cxn ang="0">
                      <a:pos x="5158" y="79057"/>
                    </a:cxn>
                    <a:cxn ang="0">
                      <a:pos x="146642" y="267107"/>
                    </a:cxn>
                    <a:cxn ang="0">
                      <a:pos x="100955" y="76755"/>
                    </a:cxn>
                    <a:cxn ang="0">
                      <a:pos x="16949" y="77522"/>
                    </a:cxn>
                    <a:cxn ang="0">
                      <a:pos x="5158" y="79057"/>
                    </a:cxn>
                    <a:cxn ang="0">
                      <a:pos x="145905" y="270945"/>
                    </a:cxn>
                    <a:cxn ang="0">
                      <a:pos x="145905" y="270945"/>
                    </a:cxn>
                    <a:cxn ang="0">
                      <a:pos x="156222" y="271712"/>
                    </a:cxn>
                    <a:cxn ang="0">
                      <a:pos x="204857" y="77522"/>
                    </a:cxn>
                    <a:cxn ang="0">
                      <a:pos x="202646" y="80593"/>
                    </a:cxn>
                    <a:cxn ang="0">
                      <a:pos x="108324" y="77522"/>
                    </a:cxn>
                    <a:cxn ang="0">
                      <a:pos x="156222" y="271712"/>
                    </a:cxn>
                    <a:cxn ang="0">
                      <a:pos x="220332" y="69847"/>
                    </a:cxn>
                    <a:cxn ang="0">
                      <a:pos x="313917" y="69847"/>
                    </a:cxn>
                    <a:cxn ang="0">
                      <a:pos x="259387" y="768"/>
                    </a:cxn>
                    <a:cxn ang="0">
                      <a:pos x="220332" y="69847"/>
                    </a:cxn>
                    <a:cxn ang="0">
                      <a:pos x="0" y="68312"/>
                    </a:cxn>
                    <a:cxn ang="0">
                      <a:pos x="92112" y="69847"/>
                    </a:cxn>
                    <a:cxn ang="0">
                      <a:pos x="54530" y="0"/>
                    </a:cxn>
                    <a:cxn ang="0">
                      <a:pos x="0" y="68312"/>
                    </a:cxn>
                    <a:cxn ang="0">
                      <a:pos x="109060" y="69847"/>
                    </a:cxn>
                    <a:cxn ang="0">
                      <a:pos x="203383" y="69079"/>
                    </a:cxn>
                    <a:cxn ang="0">
                      <a:pos x="155485" y="1535"/>
                    </a:cxn>
                    <a:cxn ang="0">
                      <a:pos x="109060" y="69847"/>
                    </a:cxn>
                    <a:cxn ang="0">
                      <a:pos x="101691" y="71382"/>
                    </a:cxn>
                    <a:cxn ang="0">
                      <a:pos x="148853" y="768"/>
                    </a:cxn>
                    <a:cxn ang="0">
                      <a:pos x="61162" y="1535"/>
                    </a:cxn>
                    <a:cxn ang="0">
                      <a:pos x="101691" y="71382"/>
                    </a:cxn>
                    <a:cxn ang="0">
                      <a:pos x="212963" y="71382"/>
                    </a:cxn>
                    <a:cxn ang="0">
                      <a:pos x="250544" y="768"/>
                    </a:cxn>
                    <a:cxn ang="0">
                      <a:pos x="165801" y="2303"/>
                    </a:cxn>
                    <a:cxn ang="0">
                      <a:pos x="212963" y="71382"/>
                    </a:cxn>
                  </a:cxnLst>
                  <a:rect l="0" t="0" r="0" b="0"/>
                  <a:pathLst>
                    <a:path w="428" h="361">
                      <a:moveTo>
                        <a:pt x="224" y="352"/>
                      </a:moveTo>
                      <a:lnTo>
                        <a:pt x="417" y="105"/>
                      </a:lnTo>
                      <a:cubicBezTo>
                        <a:pt x="412" y="102"/>
                        <a:pt x="413" y="100"/>
                        <a:pt x="405" y="100"/>
                      </a:cubicBezTo>
                      <a:lnTo>
                        <a:pt x="288" y="101"/>
                      </a:lnTo>
                      <a:lnTo>
                        <a:pt x="224" y="352"/>
                      </a:lnTo>
                      <a:close/>
                      <a:moveTo>
                        <a:pt x="421" y="105"/>
                      </a:moveTo>
                      <a:cubicBezTo>
                        <a:pt x="428" y="97"/>
                        <a:pt x="414" y="113"/>
                        <a:pt x="421" y="105"/>
                      </a:cubicBezTo>
                      <a:close/>
                      <a:moveTo>
                        <a:pt x="7" y="103"/>
                      </a:moveTo>
                      <a:lnTo>
                        <a:pt x="199" y="348"/>
                      </a:lnTo>
                      <a:lnTo>
                        <a:pt x="137" y="100"/>
                      </a:lnTo>
                      <a:lnTo>
                        <a:pt x="23" y="101"/>
                      </a:lnTo>
                      <a:lnTo>
                        <a:pt x="7" y="103"/>
                      </a:lnTo>
                      <a:close/>
                      <a:moveTo>
                        <a:pt x="198" y="353"/>
                      </a:moveTo>
                      <a:cubicBezTo>
                        <a:pt x="205" y="361"/>
                        <a:pt x="191" y="345"/>
                        <a:pt x="198" y="353"/>
                      </a:cubicBezTo>
                      <a:close/>
                      <a:moveTo>
                        <a:pt x="212" y="354"/>
                      </a:moveTo>
                      <a:lnTo>
                        <a:pt x="278" y="101"/>
                      </a:lnTo>
                      <a:lnTo>
                        <a:pt x="275" y="105"/>
                      </a:lnTo>
                      <a:lnTo>
                        <a:pt x="147" y="101"/>
                      </a:lnTo>
                      <a:lnTo>
                        <a:pt x="212" y="354"/>
                      </a:lnTo>
                      <a:close/>
                      <a:moveTo>
                        <a:pt x="299" y="91"/>
                      </a:moveTo>
                      <a:lnTo>
                        <a:pt x="426" y="91"/>
                      </a:lnTo>
                      <a:lnTo>
                        <a:pt x="352" y="1"/>
                      </a:lnTo>
                      <a:lnTo>
                        <a:pt x="299" y="91"/>
                      </a:lnTo>
                      <a:close/>
                      <a:moveTo>
                        <a:pt x="0" y="89"/>
                      </a:moveTo>
                      <a:lnTo>
                        <a:pt x="125" y="91"/>
                      </a:lnTo>
                      <a:lnTo>
                        <a:pt x="74" y="0"/>
                      </a:lnTo>
                      <a:lnTo>
                        <a:pt x="0" y="89"/>
                      </a:lnTo>
                      <a:close/>
                      <a:moveTo>
                        <a:pt x="148" y="91"/>
                      </a:moveTo>
                      <a:lnTo>
                        <a:pt x="276" y="90"/>
                      </a:lnTo>
                      <a:lnTo>
                        <a:pt x="211" y="2"/>
                      </a:lnTo>
                      <a:lnTo>
                        <a:pt x="148" y="91"/>
                      </a:lnTo>
                      <a:close/>
                      <a:moveTo>
                        <a:pt x="138" y="93"/>
                      </a:moveTo>
                      <a:lnTo>
                        <a:pt x="202" y="1"/>
                      </a:lnTo>
                      <a:lnTo>
                        <a:pt x="83" y="2"/>
                      </a:lnTo>
                      <a:lnTo>
                        <a:pt x="138" y="93"/>
                      </a:lnTo>
                      <a:close/>
                      <a:moveTo>
                        <a:pt x="289" y="93"/>
                      </a:moveTo>
                      <a:lnTo>
                        <a:pt x="340" y="1"/>
                      </a:lnTo>
                      <a:lnTo>
                        <a:pt x="225" y="3"/>
                      </a:lnTo>
                      <a:lnTo>
                        <a:pt x="289" y="93"/>
                      </a:ln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cxnSp>
          <p:nvCxnSpPr>
            <p:cNvPr id="4" name="直接连接符 3">
              <a:extLst>
                <a:ext uri="{FF2B5EF4-FFF2-40B4-BE49-F238E27FC236}">
                  <a16:creationId xmlns="" xmlns:a16="http://schemas.microsoft.com/office/drawing/2014/main" id="{6FD08865-C378-4B20-8EA7-0F026FB4E179}"/>
                </a:ext>
              </a:extLst>
            </p:cNvPr>
            <p:cNvCxnSpPr/>
            <p:nvPr/>
          </p:nvCxnSpPr>
          <p:spPr>
            <a:xfrm>
              <a:off x="1762699" y="1002621"/>
              <a:ext cx="10429301" cy="0"/>
            </a:xfrm>
            <a:prstGeom prst="line">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
        <p:nvSpPr>
          <p:cNvPr id="3" name="TextBox 2"/>
          <p:cNvSpPr txBox="1"/>
          <p:nvPr/>
        </p:nvSpPr>
        <p:spPr>
          <a:xfrm>
            <a:off x="6659246" y="319757"/>
            <a:ext cx="733892" cy="307777"/>
          </a:xfrm>
          <a:prstGeom prst="rect">
            <a:avLst/>
          </a:prstGeom>
          <a:noFill/>
        </p:spPr>
        <p:txBody>
          <a:bodyPr wrap="square" rtlCol="0">
            <a:spAutoFit/>
          </a:bodyPr>
          <a:lstStyle/>
          <a:p>
            <a:r>
              <a:rPr lang="zh-CN" altLang="en-US" sz="1400" b="1" dirty="0" smtClean="0"/>
              <a:t>智能</a:t>
            </a:r>
            <a:endParaRPr lang="zh-CN" altLang="en-US" sz="1400" b="1" dirty="0"/>
          </a:p>
        </p:txBody>
      </p:sp>
      <p:sp>
        <p:nvSpPr>
          <p:cNvPr id="35" name="TextBox 34"/>
          <p:cNvSpPr txBox="1"/>
          <p:nvPr/>
        </p:nvSpPr>
        <p:spPr>
          <a:xfrm>
            <a:off x="7545538" y="319757"/>
            <a:ext cx="733892" cy="307777"/>
          </a:xfrm>
          <a:prstGeom prst="rect">
            <a:avLst/>
          </a:prstGeom>
          <a:noFill/>
        </p:spPr>
        <p:txBody>
          <a:bodyPr wrap="square" rtlCol="0">
            <a:spAutoFit/>
          </a:bodyPr>
          <a:lstStyle/>
          <a:p>
            <a:r>
              <a:rPr lang="zh-CN" altLang="en-US" sz="1400" b="1" dirty="0"/>
              <a:t>高效</a:t>
            </a:r>
          </a:p>
        </p:txBody>
      </p:sp>
      <p:sp>
        <p:nvSpPr>
          <p:cNvPr id="36" name="TextBox 35"/>
          <p:cNvSpPr txBox="1"/>
          <p:nvPr/>
        </p:nvSpPr>
        <p:spPr>
          <a:xfrm>
            <a:off x="8414842" y="329733"/>
            <a:ext cx="733892" cy="307777"/>
          </a:xfrm>
          <a:prstGeom prst="rect">
            <a:avLst/>
          </a:prstGeom>
          <a:noFill/>
        </p:spPr>
        <p:txBody>
          <a:bodyPr wrap="square" rtlCol="0">
            <a:spAutoFit/>
          </a:bodyPr>
          <a:lstStyle/>
          <a:p>
            <a:r>
              <a:rPr lang="zh-CN" altLang="en-US" sz="1400" b="1" dirty="0" smtClean="0"/>
              <a:t>成本</a:t>
            </a:r>
            <a:endParaRPr lang="zh-CN" altLang="en-US" sz="1400" b="1" dirty="0"/>
          </a:p>
        </p:txBody>
      </p:sp>
      <p:sp>
        <p:nvSpPr>
          <p:cNvPr id="6" name="矩形 5"/>
          <p:cNvSpPr/>
          <p:nvPr/>
        </p:nvSpPr>
        <p:spPr>
          <a:xfrm>
            <a:off x="1475656" y="116851"/>
            <a:ext cx="2714205" cy="461665"/>
          </a:xfrm>
          <a:prstGeom prst="rect">
            <a:avLst/>
          </a:prstGeom>
        </p:spPr>
        <p:txBody>
          <a:bodyPr wrap="none">
            <a:spAutoFit/>
          </a:bodyPr>
          <a:lstStyle/>
          <a:p>
            <a:r>
              <a:rPr lang="zh-CN" altLang="zh-CN" sz="2400" dirty="0"/>
              <a:t>一、</a:t>
            </a:r>
            <a:r>
              <a:rPr lang="en-US" altLang="zh-CN" sz="2400" dirty="0"/>
              <a:t>BDS</a:t>
            </a:r>
            <a:r>
              <a:rPr lang="zh-CN" altLang="zh-CN" sz="2400" dirty="0"/>
              <a:t>与</a:t>
            </a:r>
            <a:r>
              <a:rPr lang="en-US" altLang="zh-CN" sz="2400" dirty="0"/>
              <a:t>GPS</a:t>
            </a:r>
            <a:r>
              <a:rPr lang="zh-CN" altLang="zh-CN" sz="2400" dirty="0"/>
              <a:t>简介</a:t>
            </a:r>
          </a:p>
        </p:txBody>
      </p:sp>
      <p:sp>
        <p:nvSpPr>
          <p:cNvPr id="7" name="矩形 6"/>
          <p:cNvSpPr/>
          <p:nvPr/>
        </p:nvSpPr>
        <p:spPr>
          <a:xfrm>
            <a:off x="4666177" y="1419622"/>
            <a:ext cx="4086200" cy="2862322"/>
          </a:xfrm>
          <a:prstGeom prst="rect">
            <a:avLst/>
          </a:prstGeom>
        </p:spPr>
        <p:txBody>
          <a:bodyPr wrap="square">
            <a:spAutoFit/>
          </a:bodyPr>
          <a:lstStyle/>
          <a:p>
            <a:pPr>
              <a:lnSpc>
                <a:spcPct val="150000"/>
              </a:lnSpc>
            </a:pPr>
            <a:r>
              <a:rPr lang="zh-CN" altLang="zh-CN" sz="2000" dirty="0"/>
              <a:t>随着北斗系统建设和服务能力的发展，相关产品已广泛应用于交通运输、海洋渔业、水文监测、气象预报、测绘地理信息、森林防火、通信时统、电力调度、救灾减灾、应急搜救等</a:t>
            </a:r>
            <a:r>
              <a:rPr lang="zh-CN" altLang="zh-CN" sz="2000" dirty="0" smtClean="0"/>
              <a:t>领域</a:t>
            </a:r>
            <a:r>
              <a:rPr lang="zh-CN" altLang="en-US" sz="2000" dirty="0" smtClean="0"/>
              <a:t>。</a:t>
            </a:r>
            <a:endParaRPr lang="zh-CN" altLang="en-US" sz="2000" dirty="0"/>
          </a:p>
        </p:txBody>
      </p:sp>
      <p:pic>
        <p:nvPicPr>
          <p:cNvPr id="5122" name="Picture 2" descr="https://lw.xinhuanet.com/139845868_16170665643421n.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2203" y="1634079"/>
            <a:ext cx="4335693" cy="243340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28688106"/>
      </p:ext>
    </p:extLst>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 xmlns:a16="http://schemas.microsoft.com/office/drawing/2014/main" id="{1495F301-5D58-44A0-870C-E58C0EABD36A}"/>
              </a:ext>
            </a:extLst>
          </p:cNvPr>
          <p:cNvGrpSpPr/>
          <p:nvPr/>
        </p:nvGrpSpPr>
        <p:grpSpPr>
          <a:xfrm>
            <a:off x="-10552" y="-10550"/>
            <a:ext cx="9154552" cy="762516"/>
            <a:chOff x="-14069" y="-14067"/>
            <a:chExt cx="12206069" cy="1016688"/>
          </a:xfrm>
        </p:grpSpPr>
        <p:grpSp>
          <p:nvGrpSpPr>
            <p:cNvPr id="16" name="组合 15"/>
            <p:cNvGrpSpPr/>
            <p:nvPr/>
          </p:nvGrpSpPr>
          <p:grpSpPr>
            <a:xfrm>
              <a:off x="-14069" y="-14067"/>
              <a:ext cx="1690469" cy="1016688"/>
              <a:chOff x="-14069" y="-14068"/>
              <a:chExt cx="8860302" cy="6886134"/>
            </a:xfrm>
          </p:grpSpPr>
          <p:sp>
            <p:nvSpPr>
              <p:cNvPr id="17" name="直角三角形 16"/>
              <p:cNvSpPr/>
              <p:nvPr/>
            </p:nvSpPr>
            <p:spPr>
              <a:xfrm rot="5400000">
                <a:off x="-1740877" y="1740877"/>
                <a:ext cx="6858000" cy="3376246"/>
              </a:xfrm>
              <a:prstGeom prst="r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任意多边形 17"/>
              <p:cNvSpPr/>
              <p:nvPr/>
            </p:nvSpPr>
            <p:spPr>
              <a:xfrm>
                <a:off x="-14069" y="-2"/>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FDB4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2712719" y="-14068"/>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E635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 name="组合 1">
              <a:extLst>
                <a:ext uri="{FF2B5EF4-FFF2-40B4-BE49-F238E27FC236}">
                  <a16:creationId xmlns="" xmlns:a16="http://schemas.microsoft.com/office/drawing/2014/main" id="{F16F4591-60E9-4C9B-AF90-257FD1CF5AAD}"/>
                </a:ext>
              </a:extLst>
            </p:cNvPr>
            <p:cNvGrpSpPr/>
            <p:nvPr/>
          </p:nvGrpSpPr>
          <p:grpSpPr>
            <a:xfrm>
              <a:off x="8510887" y="453634"/>
              <a:ext cx="2671958" cy="382389"/>
              <a:chOff x="8519749" y="577955"/>
              <a:chExt cx="2671958" cy="382389"/>
            </a:xfrm>
          </p:grpSpPr>
          <p:grpSp>
            <p:nvGrpSpPr>
              <p:cNvPr id="22" name="组合 21">
                <a:extLst>
                  <a:ext uri="{FF2B5EF4-FFF2-40B4-BE49-F238E27FC236}">
                    <a16:creationId xmlns="" xmlns:a16="http://schemas.microsoft.com/office/drawing/2014/main" id="{3572C76C-95D1-4FF5-BB80-B735C985DE2B}"/>
                  </a:ext>
                </a:extLst>
              </p:cNvPr>
              <p:cNvGrpSpPr/>
              <p:nvPr/>
            </p:nvGrpSpPr>
            <p:grpSpPr>
              <a:xfrm>
                <a:off x="8519749" y="577955"/>
                <a:ext cx="368108" cy="382389"/>
                <a:chOff x="8181567" y="391614"/>
                <a:chExt cx="420096" cy="437973"/>
              </a:xfrm>
            </p:grpSpPr>
            <p:sp>
              <p:nvSpPr>
                <p:cNvPr id="23" name="Oval 11">
                  <a:extLst>
                    <a:ext uri="{FF2B5EF4-FFF2-40B4-BE49-F238E27FC236}">
                      <a16:creationId xmlns="" xmlns:a16="http://schemas.microsoft.com/office/drawing/2014/main" id="{B2E6A8A3-322E-4A52-8E71-C45B316F5C18}"/>
                    </a:ext>
                  </a:extLst>
                </p:cNvPr>
                <p:cNvSpPr/>
                <p:nvPr/>
              </p:nvSpPr>
              <p:spPr>
                <a:xfrm>
                  <a:off x="8181567" y="391614"/>
                  <a:ext cx="420096" cy="437973"/>
                </a:xfrm>
                <a:prstGeom prst="ellipse">
                  <a:avLst/>
                </a:prstGeom>
                <a:solidFill>
                  <a:srgbClr val="E6353F"/>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24" name="Freeform 14">
                  <a:extLst>
                    <a:ext uri="{FF2B5EF4-FFF2-40B4-BE49-F238E27FC236}">
                      <a16:creationId xmlns="" xmlns:a16="http://schemas.microsoft.com/office/drawing/2014/main" id="{205D0928-C677-4B0B-ABE9-E66BCB8A8319}"/>
                    </a:ext>
                  </a:extLst>
                </p:cNvPr>
                <p:cNvSpPr>
                  <a:spLocks noEditPoints="1"/>
                </p:cNvSpPr>
                <p:nvPr/>
              </p:nvSpPr>
              <p:spPr>
                <a:xfrm>
                  <a:off x="8254350" y="468227"/>
                  <a:ext cx="321776" cy="268147"/>
                </a:xfrm>
                <a:custGeom>
                  <a:avLst/>
                  <a:gdLst/>
                  <a:ahLst/>
                  <a:cxnLst>
                    <a:cxn ang="0">
                      <a:pos x="248143" y="256622"/>
                    </a:cxn>
                    <a:cxn ang="0">
                      <a:pos x="0" y="256622"/>
                    </a:cxn>
                    <a:cxn ang="0">
                      <a:pos x="128858" y="99115"/>
                    </a:cxn>
                    <a:cxn ang="0">
                      <a:pos x="123703" y="94505"/>
                    </a:cxn>
                    <a:cxn ang="0">
                      <a:pos x="234889" y="110639"/>
                    </a:cxn>
                    <a:cxn ang="0">
                      <a:pos x="13254" y="90663"/>
                    </a:cxn>
                    <a:cxn ang="0">
                      <a:pos x="88360" y="194387"/>
                    </a:cxn>
                    <a:cxn ang="0">
                      <a:pos x="41971" y="163654"/>
                    </a:cxn>
                    <a:cxn ang="0">
                      <a:pos x="41971" y="173642"/>
                    </a:cxn>
                    <a:cxn ang="0">
                      <a:pos x="134012" y="142909"/>
                    </a:cxn>
                    <a:cxn ang="0">
                      <a:pos x="41971" y="142909"/>
                    </a:cxn>
                    <a:cxn ang="0">
                      <a:pos x="134012" y="133689"/>
                    </a:cxn>
                    <a:cxn ang="0">
                      <a:pos x="237834" y="112176"/>
                    </a:cxn>
                    <a:cxn ang="0">
                      <a:pos x="237834" y="112176"/>
                    </a:cxn>
                    <a:cxn ang="0">
                      <a:pos x="238571" y="16903"/>
                    </a:cxn>
                    <a:cxn ang="0">
                      <a:pos x="145793" y="60698"/>
                    </a:cxn>
                    <a:cxn ang="0">
                      <a:pos x="251825" y="66845"/>
                    </a:cxn>
                    <a:cxn ang="0">
                      <a:pos x="161256" y="46100"/>
                    </a:cxn>
                    <a:cxn ang="0">
                      <a:pos x="254770" y="116786"/>
                    </a:cxn>
                    <a:cxn ang="0">
                      <a:pos x="291586" y="69918"/>
                    </a:cxn>
                    <a:cxn ang="0">
                      <a:pos x="301159" y="80675"/>
                    </a:cxn>
                    <a:cxn ang="0">
                      <a:pos x="296004" y="68381"/>
                    </a:cxn>
                    <a:cxn ang="0">
                      <a:pos x="293795" y="131384"/>
                    </a:cxn>
                    <a:cxn ang="0">
                      <a:pos x="293059" y="143678"/>
                    </a:cxn>
                    <a:cxn ang="0">
                      <a:pos x="303368" y="143678"/>
                    </a:cxn>
                    <a:cxn ang="0">
                      <a:pos x="302631" y="131384"/>
                    </a:cxn>
                    <a:cxn ang="0">
                      <a:pos x="301159" y="102956"/>
                    </a:cxn>
                    <a:cxn ang="0">
                      <a:pos x="148002" y="144446"/>
                    </a:cxn>
                    <a:cxn ang="0">
                      <a:pos x="161992" y="201302"/>
                    </a:cxn>
                    <a:cxn ang="0">
                      <a:pos x="167883" y="196692"/>
                    </a:cxn>
                    <a:cxn ang="0">
                      <a:pos x="170092" y="189777"/>
                    </a:cxn>
                    <a:cxn ang="0">
                      <a:pos x="176719" y="194387"/>
                    </a:cxn>
                    <a:cxn ang="0">
                      <a:pos x="181137" y="205144"/>
                    </a:cxn>
                    <a:cxn ang="0">
                      <a:pos x="187028" y="209754"/>
                    </a:cxn>
                    <a:cxn ang="0">
                      <a:pos x="196600" y="208217"/>
                    </a:cxn>
                    <a:cxn ang="0">
                      <a:pos x="195127" y="202839"/>
                    </a:cxn>
                    <a:cxn ang="0">
                      <a:pos x="189973" y="192082"/>
                    </a:cxn>
                    <a:cxn ang="0">
                      <a:pos x="183346" y="187472"/>
                    </a:cxn>
                    <a:cxn ang="0">
                      <a:pos x="199545" y="178252"/>
                    </a:cxn>
                    <a:cxn ang="0">
                      <a:pos x="192918" y="175947"/>
                    </a:cxn>
                    <a:cxn ang="0">
                      <a:pos x="188500" y="169801"/>
                    </a:cxn>
                    <a:cxn ang="0">
                      <a:pos x="181873" y="168264"/>
                    </a:cxn>
                    <a:cxn ang="0">
                      <a:pos x="177455" y="162118"/>
                    </a:cxn>
                    <a:cxn ang="0">
                      <a:pos x="170828" y="159813"/>
                    </a:cxn>
                    <a:cxn ang="0">
                      <a:pos x="166410" y="154434"/>
                    </a:cxn>
                    <a:cxn ang="0">
                      <a:pos x="159047" y="152129"/>
                    </a:cxn>
                    <a:cxn ang="0">
                      <a:pos x="154629" y="145983"/>
                    </a:cxn>
                    <a:cxn ang="0">
                      <a:pos x="29453" y="108334"/>
                    </a:cxn>
                    <a:cxn ang="0">
                      <a:pos x="29453" y="224352"/>
                    </a:cxn>
                  </a:cxnLst>
                  <a:rect l="0" t="0" r="0" b="0"/>
                  <a:pathLst>
                    <a:path w="437" h="349">
                      <a:moveTo>
                        <a:pt x="0" y="322"/>
                      </a:moveTo>
                      <a:lnTo>
                        <a:pt x="337" y="322"/>
                      </a:lnTo>
                      <a:lnTo>
                        <a:pt x="337" y="334"/>
                      </a:lnTo>
                      <a:cubicBezTo>
                        <a:pt x="337" y="342"/>
                        <a:pt x="331" y="349"/>
                        <a:pt x="323" y="349"/>
                      </a:cubicBezTo>
                      <a:lnTo>
                        <a:pt x="14" y="349"/>
                      </a:lnTo>
                      <a:cubicBezTo>
                        <a:pt x="6" y="349"/>
                        <a:pt x="0" y="342"/>
                        <a:pt x="0" y="334"/>
                      </a:cubicBezTo>
                      <a:lnTo>
                        <a:pt x="0" y="322"/>
                      </a:lnTo>
                      <a:close/>
                      <a:moveTo>
                        <a:pt x="168" y="123"/>
                      </a:moveTo>
                      <a:cubicBezTo>
                        <a:pt x="172" y="123"/>
                        <a:pt x="175" y="126"/>
                        <a:pt x="175" y="129"/>
                      </a:cubicBezTo>
                      <a:cubicBezTo>
                        <a:pt x="175" y="133"/>
                        <a:pt x="172" y="135"/>
                        <a:pt x="168" y="135"/>
                      </a:cubicBezTo>
                      <a:cubicBezTo>
                        <a:pt x="165" y="135"/>
                        <a:pt x="162" y="133"/>
                        <a:pt x="162" y="129"/>
                      </a:cubicBezTo>
                      <a:cubicBezTo>
                        <a:pt x="162" y="126"/>
                        <a:pt x="165" y="123"/>
                        <a:pt x="168" y="123"/>
                      </a:cubicBezTo>
                      <a:close/>
                      <a:moveTo>
                        <a:pt x="18" y="118"/>
                      </a:moveTo>
                      <a:lnTo>
                        <a:pt x="208" y="118"/>
                      </a:lnTo>
                      <a:cubicBezTo>
                        <a:pt x="246" y="120"/>
                        <a:pt x="283" y="128"/>
                        <a:pt x="319" y="144"/>
                      </a:cubicBezTo>
                      <a:lnTo>
                        <a:pt x="319" y="315"/>
                      </a:lnTo>
                      <a:lnTo>
                        <a:pt x="18" y="315"/>
                      </a:lnTo>
                      <a:lnTo>
                        <a:pt x="18" y="118"/>
                      </a:lnTo>
                      <a:close/>
                      <a:moveTo>
                        <a:pt x="57" y="239"/>
                      </a:moveTo>
                      <a:lnTo>
                        <a:pt x="120" y="239"/>
                      </a:lnTo>
                      <a:lnTo>
                        <a:pt x="120" y="253"/>
                      </a:lnTo>
                      <a:lnTo>
                        <a:pt x="57" y="253"/>
                      </a:lnTo>
                      <a:lnTo>
                        <a:pt x="57" y="239"/>
                      </a:lnTo>
                      <a:close/>
                      <a:moveTo>
                        <a:pt x="57" y="213"/>
                      </a:moveTo>
                      <a:lnTo>
                        <a:pt x="182" y="213"/>
                      </a:lnTo>
                      <a:lnTo>
                        <a:pt x="182" y="226"/>
                      </a:lnTo>
                      <a:lnTo>
                        <a:pt x="57" y="226"/>
                      </a:lnTo>
                      <a:lnTo>
                        <a:pt x="57" y="213"/>
                      </a:lnTo>
                      <a:close/>
                      <a:moveTo>
                        <a:pt x="57" y="186"/>
                      </a:moveTo>
                      <a:lnTo>
                        <a:pt x="182" y="186"/>
                      </a:lnTo>
                      <a:lnTo>
                        <a:pt x="182" y="200"/>
                      </a:lnTo>
                      <a:lnTo>
                        <a:pt x="57" y="200"/>
                      </a:lnTo>
                      <a:lnTo>
                        <a:pt x="57" y="186"/>
                      </a:lnTo>
                      <a:close/>
                      <a:moveTo>
                        <a:pt x="57" y="160"/>
                      </a:moveTo>
                      <a:lnTo>
                        <a:pt x="182" y="160"/>
                      </a:lnTo>
                      <a:lnTo>
                        <a:pt x="182" y="174"/>
                      </a:lnTo>
                      <a:lnTo>
                        <a:pt x="57" y="174"/>
                      </a:lnTo>
                      <a:lnTo>
                        <a:pt x="57" y="160"/>
                      </a:lnTo>
                      <a:close/>
                      <a:moveTo>
                        <a:pt x="323" y="146"/>
                      </a:moveTo>
                      <a:cubicBezTo>
                        <a:pt x="328" y="148"/>
                        <a:pt x="339" y="154"/>
                        <a:pt x="342" y="156"/>
                      </a:cubicBezTo>
                      <a:cubicBezTo>
                        <a:pt x="350" y="161"/>
                        <a:pt x="330" y="164"/>
                        <a:pt x="323" y="165"/>
                      </a:cubicBezTo>
                      <a:lnTo>
                        <a:pt x="323" y="146"/>
                      </a:lnTo>
                      <a:close/>
                      <a:moveTo>
                        <a:pt x="396" y="91"/>
                      </a:moveTo>
                      <a:cubicBezTo>
                        <a:pt x="377" y="71"/>
                        <a:pt x="359" y="50"/>
                        <a:pt x="341" y="30"/>
                      </a:cubicBezTo>
                      <a:cubicBezTo>
                        <a:pt x="335" y="23"/>
                        <a:pt x="332" y="23"/>
                        <a:pt x="324" y="22"/>
                      </a:cubicBezTo>
                      <a:lnTo>
                        <a:pt x="133" y="1"/>
                      </a:lnTo>
                      <a:cubicBezTo>
                        <a:pt x="129" y="0"/>
                        <a:pt x="128" y="3"/>
                        <a:pt x="130" y="6"/>
                      </a:cubicBezTo>
                      <a:lnTo>
                        <a:pt x="198" y="79"/>
                      </a:lnTo>
                      <a:cubicBezTo>
                        <a:pt x="209" y="57"/>
                        <a:pt x="217" y="46"/>
                        <a:pt x="251" y="50"/>
                      </a:cubicBezTo>
                      <a:cubicBezTo>
                        <a:pt x="275" y="53"/>
                        <a:pt x="292" y="58"/>
                        <a:pt x="314" y="66"/>
                      </a:cubicBezTo>
                      <a:cubicBezTo>
                        <a:pt x="328" y="72"/>
                        <a:pt x="335" y="76"/>
                        <a:pt x="342" y="87"/>
                      </a:cubicBezTo>
                      <a:cubicBezTo>
                        <a:pt x="336" y="80"/>
                        <a:pt x="327" y="75"/>
                        <a:pt x="317" y="71"/>
                      </a:cubicBezTo>
                      <a:cubicBezTo>
                        <a:pt x="297" y="63"/>
                        <a:pt x="275" y="58"/>
                        <a:pt x="253" y="55"/>
                      </a:cubicBezTo>
                      <a:cubicBezTo>
                        <a:pt x="240" y="54"/>
                        <a:pt x="227" y="54"/>
                        <a:pt x="219" y="60"/>
                      </a:cubicBezTo>
                      <a:cubicBezTo>
                        <a:pt x="211" y="66"/>
                        <a:pt x="199" y="93"/>
                        <a:pt x="194" y="103"/>
                      </a:cubicBezTo>
                      <a:cubicBezTo>
                        <a:pt x="191" y="110"/>
                        <a:pt x="195" y="112"/>
                        <a:pt x="200" y="112"/>
                      </a:cubicBezTo>
                      <a:cubicBezTo>
                        <a:pt x="251" y="115"/>
                        <a:pt x="301" y="128"/>
                        <a:pt x="346" y="152"/>
                      </a:cubicBezTo>
                      <a:lnTo>
                        <a:pt x="347" y="126"/>
                      </a:lnTo>
                      <a:cubicBezTo>
                        <a:pt x="363" y="128"/>
                        <a:pt x="379" y="130"/>
                        <a:pt x="396" y="133"/>
                      </a:cubicBezTo>
                      <a:lnTo>
                        <a:pt x="396" y="91"/>
                      </a:lnTo>
                      <a:close/>
                      <a:moveTo>
                        <a:pt x="433" y="138"/>
                      </a:moveTo>
                      <a:cubicBezTo>
                        <a:pt x="435" y="138"/>
                        <a:pt x="437" y="135"/>
                        <a:pt x="435" y="133"/>
                      </a:cubicBezTo>
                      <a:cubicBezTo>
                        <a:pt x="426" y="124"/>
                        <a:pt x="417" y="114"/>
                        <a:pt x="409" y="105"/>
                      </a:cubicBezTo>
                      <a:lnTo>
                        <a:pt x="409" y="93"/>
                      </a:lnTo>
                      <a:cubicBezTo>
                        <a:pt x="409" y="91"/>
                        <a:pt x="407" y="90"/>
                        <a:pt x="405" y="90"/>
                      </a:cubicBezTo>
                      <a:lnTo>
                        <a:pt x="402" y="89"/>
                      </a:lnTo>
                      <a:lnTo>
                        <a:pt x="402" y="163"/>
                      </a:lnTo>
                      <a:cubicBezTo>
                        <a:pt x="400" y="163"/>
                        <a:pt x="400" y="164"/>
                        <a:pt x="400" y="165"/>
                      </a:cubicBezTo>
                      <a:lnTo>
                        <a:pt x="399" y="171"/>
                      </a:lnTo>
                      <a:cubicBezTo>
                        <a:pt x="399" y="173"/>
                        <a:pt x="400" y="174"/>
                        <a:pt x="400" y="176"/>
                      </a:cubicBezTo>
                      <a:lnTo>
                        <a:pt x="400" y="182"/>
                      </a:lnTo>
                      <a:cubicBezTo>
                        <a:pt x="400" y="184"/>
                        <a:pt x="399" y="185"/>
                        <a:pt x="398" y="187"/>
                      </a:cubicBezTo>
                      <a:lnTo>
                        <a:pt x="393" y="231"/>
                      </a:lnTo>
                      <a:cubicBezTo>
                        <a:pt x="396" y="236"/>
                        <a:pt x="414" y="236"/>
                        <a:pt x="417" y="231"/>
                      </a:cubicBezTo>
                      <a:lnTo>
                        <a:pt x="412" y="187"/>
                      </a:lnTo>
                      <a:cubicBezTo>
                        <a:pt x="412" y="185"/>
                        <a:pt x="411" y="184"/>
                        <a:pt x="411" y="182"/>
                      </a:cubicBezTo>
                      <a:lnTo>
                        <a:pt x="410" y="176"/>
                      </a:lnTo>
                      <a:cubicBezTo>
                        <a:pt x="410" y="174"/>
                        <a:pt x="412" y="174"/>
                        <a:pt x="411" y="171"/>
                      </a:cubicBezTo>
                      <a:lnTo>
                        <a:pt x="411" y="165"/>
                      </a:lnTo>
                      <a:cubicBezTo>
                        <a:pt x="411" y="164"/>
                        <a:pt x="410" y="163"/>
                        <a:pt x="409" y="163"/>
                      </a:cubicBezTo>
                      <a:lnTo>
                        <a:pt x="409" y="134"/>
                      </a:lnTo>
                      <a:cubicBezTo>
                        <a:pt x="417" y="135"/>
                        <a:pt x="425" y="137"/>
                        <a:pt x="433" y="138"/>
                      </a:cubicBezTo>
                      <a:close/>
                      <a:moveTo>
                        <a:pt x="206" y="187"/>
                      </a:moveTo>
                      <a:lnTo>
                        <a:pt x="201" y="188"/>
                      </a:lnTo>
                      <a:lnTo>
                        <a:pt x="217" y="267"/>
                      </a:lnTo>
                      <a:lnTo>
                        <a:pt x="221" y="266"/>
                      </a:lnTo>
                      <a:lnTo>
                        <a:pt x="220" y="262"/>
                      </a:lnTo>
                      <a:lnTo>
                        <a:pt x="224" y="261"/>
                      </a:lnTo>
                      <a:lnTo>
                        <a:pt x="224" y="257"/>
                      </a:lnTo>
                      <a:lnTo>
                        <a:pt x="228" y="256"/>
                      </a:lnTo>
                      <a:lnTo>
                        <a:pt x="227" y="252"/>
                      </a:lnTo>
                      <a:lnTo>
                        <a:pt x="231" y="251"/>
                      </a:lnTo>
                      <a:lnTo>
                        <a:pt x="231" y="247"/>
                      </a:lnTo>
                      <a:lnTo>
                        <a:pt x="235" y="246"/>
                      </a:lnTo>
                      <a:lnTo>
                        <a:pt x="236" y="253"/>
                      </a:lnTo>
                      <a:lnTo>
                        <a:pt x="240" y="253"/>
                      </a:lnTo>
                      <a:lnTo>
                        <a:pt x="241" y="260"/>
                      </a:lnTo>
                      <a:lnTo>
                        <a:pt x="245" y="260"/>
                      </a:lnTo>
                      <a:lnTo>
                        <a:pt x="246" y="267"/>
                      </a:lnTo>
                      <a:lnTo>
                        <a:pt x="250" y="266"/>
                      </a:lnTo>
                      <a:lnTo>
                        <a:pt x="251" y="274"/>
                      </a:lnTo>
                      <a:lnTo>
                        <a:pt x="254" y="273"/>
                      </a:lnTo>
                      <a:lnTo>
                        <a:pt x="255" y="277"/>
                      </a:lnTo>
                      <a:lnTo>
                        <a:pt x="267" y="275"/>
                      </a:lnTo>
                      <a:lnTo>
                        <a:pt x="267" y="271"/>
                      </a:lnTo>
                      <a:lnTo>
                        <a:pt x="270" y="271"/>
                      </a:lnTo>
                      <a:lnTo>
                        <a:pt x="268" y="263"/>
                      </a:lnTo>
                      <a:lnTo>
                        <a:pt x="265" y="264"/>
                      </a:lnTo>
                      <a:lnTo>
                        <a:pt x="263" y="257"/>
                      </a:lnTo>
                      <a:lnTo>
                        <a:pt x="259" y="257"/>
                      </a:lnTo>
                      <a:lnTo>
                        <a:pt x="258" y="250"/>
                      </a:lnTo>
                      <a:lnTo>
                        <a:pt x="254" y="251"/>
                      </a:lnTo>
                      <a:lnTo>
                        <a:pt x="253" y="243"/>
                      </a:lnTo>
                      <a:lnTo>
                        <a:pt x="249" y="244"/>
                      </a:lnTo>
                      <a:lnTo>
                        <a:pt x="248" y="240"/>
                      </a:lnTo>
                      <a:lnTo>
                        <a:pt x="272" y="235"/>
                      </a:lnTo>
                      <a:lnTo>
                        <a:pt x="271" y="232"/>
                      </a:lnTo>
                      <a:lnTo>
                        <a:pt x="267" y="233"/>
                      </a:lnTo>
                      <a:lnTo>
                        <a:pt x="267" y="228"/>
                      </a:lnTo>
                      <a:lnTo>
                        <a:pt x="262" y="229"/>
                      </a:lnTo>
                      <a:lnTo>
                        <a:pt x="262" y="225"/>
                      </a:lnTo>
                      <a:lnTo>
                        <a:pt x="257" y="226"/>
                      </a:lnTo>
                      <a:lnTo>
                        <a:pt x="256" y="221"/>
                      </a:lnTo>
                      <a:lnTo>
                        <a:pt x="252" y="222"/>
                      </a:lnTo>
                      <a:lnTo>
                        <a:pt x="251" y="218"/>
                      </a:lnTo>
                      <a:lnTo>
                        <a:pt x="247" y="219"/>
                      </a:lnTo>
                      <a:lnTo>
                        <a:pt x="246" y="215"/>
                      </a:lnTo>
                      <a:lnTo>
                        <a:pt x="242" y="215"/>
                      </a:lnTo>
                      <a:lnTo>
                        <a:pt x="241" y="211"/>
                      </a:lnTo>
                      <a:lnTo>
                        <a:pt x="237" y="212"/>
                      </a:lnTo>
                      <a:lnTo>
                        <a:pt x="236" y="208"/>
                      </a:lnTo>
                      <a:lnTo>
                        <a:pt x="232" y="208"/>
                      </a:lnTo>
                      <a:lnTo>
                        <a:pt x="231" y="204"/>
                      </a:lnTo>
                      <a:lnTo>
                        <a:pt x="227" y="205"/>
                      </a:lnTo>
                      <a:lnTo>
                        <a:pt x="226" y="201"/>
                      </a:lnTo>
                      <a:lnTo>
                        <a:pt x="221" y="202"/>
                      </a:lnTo>
                      <a:lnTo>
                        <a:pt x="221" y="197"/>
                      </a:lnTo>
                      <a:lnTo>
                        <a:pt x="216" y="198"/>
                      </a:lnTo>
                      <a:lnTo>
                        <a:pt x="215" y="194"/>
                      </a:lnTo>
                      <a:lnTo>
                        <a:pt x="211" y="195"/>
                      </a:lnTo>
                      <a:lnTo>
                        <a:pt x="210" y="190"/>
                      </a:lnTo>
                      <a:lnTo>
                        <a:pt x="207" y="191"/>
                      </a:lnTo>
                      <a:lnTo>
                        <a:pt x="206" y="187"/>
                      </a:lnTo>
                      <a:close/>
                      <a:moveTo>
                        <a:pt x="40" y="141"/>
                      </a:moveTo>
                      <a:lnTo>
                        <a:pt x="297" y="141"/>
                      </a:lnTo>
                      <a:lnTo>
                        <a:pt x="297" y="292"/>
                      </a:lnTo>
                      <a:lnTo>
                        <a:pt x="40" y="292"/>
                      </a:lnTo>
                      <a:lnTo>
                        <a:pt x="40" y="141"/>
                      </a:ln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nvGrpSpPr>
              <p:cNvPr id="25" name="组合 24">
                <a:extLst>
                  <a:ext uri="{FF2B5EF4-FFF2-40B4-BE49-F238E27FC236}">
                    <a16:creationId xmlns="" xmlns:a16="http://schemas.microsoft.com/office/drawing/2014/main" id="{EDE772D3-C617-4E93-B7A3-A606D04292F8}"/>
                  </a:ext>
                </a:extLst>
              </p:cNvPr>
              <p:cNvGrpSpPr/>
              <p:nvPr/>
            </p:nvGrpSpPr>
            <p:grpSpPr>
              <a:xfrm>
                <a:off x="10823599" y="577955"/>
                <a:ext cx="368108" cy="382389"/>
                <a:chOff x="10486350" y="391614"/>
                <a:chExt cx="421373" cy="437973"/>
              </a:xfrm>
            </p:grpSpPr>
            <p:sp>
              <p:nvSpPr>
                <p:cNvPr id="26" name="Oval 13">
                  <a:extLst>
                    <a:ext uri="{FF2B5EF4-FFF2-40B4-BE49-F238E27FC236}">
                      <a16:creationId xmlns="" xmlns:a16="http://schemas.microsoft.com/office/drawing/2014/main" id="{2F189F4C-BA54-45A4-9862-7045F21F7A3B}"/>
                    </a:ext>
                  </a:extLst>
                </p:cNvPr>
                <p:cNvSpPr/>
                <p:nvPr/>
              </p:nvSpPr>
              <p:spPr>
                <a:xfrm>
                  <a:off x="10486350" y="391614"/>
                  <a:ext cx="421373" cy="437973"/>
                </a:xfrm>
                <a:prstGeom prst="ellipse">
                  <a:avLst/>
                </a:prstGeom>
                <a:solidFill>
                  <a:srgbClr val="858585"/>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27" name="Freeform 15">
                  <a:extLst>
                    <a:ext uri="{FF2B5EF4-FFF2-40B4-BE49-F238E27FC236}">
                      <a16:creationId xmlns="" xmlns:a16="http://schemas.microsoft.com/office/drawing/2014/main" id="{17E2950D-1240-486B-84EF-65DB9100A6D5}"/>
                    </a:ext>
                  </a:extLst>
                </p:cNvPr>
                <p:cNvSpPr>
                  <a:spLocks noEditPoints="1"/>
                </p:cNvSpPr>
                <p:nvPr/>
              </p:nvSpPr>
              <p:spPr>
                <a:xfrm>
                  <a:off x="10532318" y="455458"/>
                  <a:ext cx="334545" cy="293685"/>
                </a:xfrm>
                <a:custGeom>
                  <a:avLst/>
                  <a:gdLst/>
                  <a:ahLst/>
                  <a:cxnLst>
                    <a:cxn ang="0">
                      <a:pos x="234329" y="182499"/>
                    </a:cxn>
                    <a:cxn ang="0">
                      <a:pos x="184958" y="182499"/>
                    </a:cxn>
                    <a:cxn ang="0">
                      <a:pos x="184958" y="233874"/>
                    </a:cxn>
                    <a:cxn ang="0">
                      <a:pos x="148850" y="233874"/>
                    </a:cxn>
                    <a:cxn ang="0">
                      <a:pos x="148850" y="182499"/>
                    </a:cxn>
                    <a:cxn ang="0">
                      <a:pos x="99479" y="182499"/>
                    </a:cxn>
                    <a:cxn ang="0">
                      <a:pos x="99479" y="144925"/>
                    </a:cxn>
                    <a:cxn ang="0">
                      <a:pos x="148850" y="144925"/>
                    </a:cxn>
                    <a:cxn ang="0">
                      <a:pos x="148850" y="93550"/>
                    </a:cxn>
                    <a:cxn ang="0">
                      <a:pos x="184958" y="93550"/>
                    </a:cxn>
                    <a:cxn ang="0">
                      <a:pos x="184958" y="144925"/>
                    </a:cxn>
                    <a:cxn ang="0">
                      <a:pos x="234329" y="144925"/>
                    </a:cxn>
                    <a:cxn ang="0">
                      <a:pos x="234329" y="182499"/>
                    </a:cxn>
                    <a:cxn ang="0">
                      <a:pos x="307280" y="94317"/>
                    </a:cxn>
                    <a:cxn ang="0">
                      <a:pos x="167273" y="69779"/>
                    </a:cxn>
                    <a:cxn ang="0">
                      <a:pos x="27265" y="94317"/>
                    </a:cxn>
                    <a:cxn ang="0">
                      <a:pos x="167273" y="293685"/>
                    </a:cxn>
                    <a:cxn ang="0">
                      <a:pos x="307280" y="94317"/>
                    </a:cxn>
                  </a:cxnLst>
                  <a:rect l="0" t="0" r="0" b="0"/>
                  <a:pathLst>
                    <a:path w="454" h="383">
                      <a:moveTo>
                        <a:pt x="318" y="238"/>
                      </a:moveTo>
                      <a:lnTo>
                        <a:pt x="251" y="238"/>
                      </a:lnTo>
                      <a:lnTo>
                        <a:pt x="251" y="305"/>
                      </a:lnTo>
                      <a:lnTo>
                        <a:pt x="202" y="305"/>
                      </a:lnTo>
                      <a:lnTo>
                        <a:pt x="202" y="238"/>
                      </a:lnTo>
                      <a:lnTo>
                        <a:pt x="135" y="238"/>
                      </a:lnTo>
                      <a:lnTo>
                        <a:pt x="135" y="189"/>
                      </a:lnTo>
                      <a:lnTo>
                        <a:pt x="202" y="189"/>
                      </a:lnTo>
                      <a:lnTo>
                        <a:pt x="202" y="122"/>
                      </a:lnTo>
                      <a:lnTo>
                        <a:pt x="251" y="122"/>
                      </a:lnTo>
                      <a:lnTo>
                        <a:pt x="251" y="189"/>
                      </a:lnTo>
                      <a:lnTo>
                        <a:pt x="318" y="189"/>
                      </a:lnTo>
                      <a:lnTo>
                        <a:pt x="318" y="238"/>
                      </a:lnTo>
                      <a:close/>
                      <a:moveTo>
                        <a:pt x="417" y="123"/>
                      </a:moveTo>
                      <a:cubicBezTo>
                        <a:pt x="384" y="0"/>
                        <a:pt x="249" y="77"/>
                        <a:pt x="227" y="91"/>
                      </a:cubicBezTo>
                      <a:cubicBezTo>
                        <a:pt x="204" y="77"/>
                        <a:pt x="69" y="1"/>
                        <a:pt x="37" y="123"/>
                      </a:cubicBezTo>
                      <a:cubicBezTo>
                        <a:pt x="0" y="265"/>
                        <a:pt x="226" y="382"/>
                        <a:pt x="227" y="383"/>
                      </a:cubicBezTo>
                      <a:cubicBezTo>
                        <a:pt x="227" y="383"/>
                        <a:pt x="454" y="263"/>
                        <a:pt x="417" y="123"/>
                      </a:cubicBez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nvGrpSpPr>
              <p:cNvPr id="31" name="组合 30">
                <a:extLst>
                  <a:ext uri="{FF2B5EF4-FFF2-40B4-BE49-F238E27FC236}">
                    <a16:creationId xmlns="" xmlns:a16="http://schemas.microsoft.com/office/drawing/2014/main" id="{96699630-266A-4CAD-B49F-9B7E0B518B31}"/>
                  </a:ext>
                </a:extLst>
              </p:cNvPr>
              <p:cNvGrpSpPr/>
              <p:nvPr/>
            </p:nvGrpSpPr>
            <p:grpSpPr>
              <a:xfrm>
                <a:off x="9676434" y="577955"/>
                <a:ext cx="366522" cy="382389"/>
                <a:chOff x="9338428" y="391614"/>
                <a:chExt cx="420096" cy="437973"/>
              </a:xfrm>
            </p:grpSpPr>
            <p:sp>
              <p:nvSpPr>
                <p:cNvPr id="32" name="Oval 12">
                  <a:extLst>
                    <a:ext uri="{FF2B5EF4-FFF2-40B4-BE49-F238E27FC236}">
                      <a16:creationId xmlns="" xmlns:a16="http://schemas.microsoft.com/office/drawing/2014/main" id="{F38E3F48-55B1-421F-9CC0-A9C79CF923E7}"/>
                    </a:ext>
                  </a:extLst>
                </p:cNvPr>
                <p:cNvSpPr/>
                <p:nvPr/>
              </p:nvSpPr>
              <p:spPr>
                <a:xfrm>
                  <a:off x="9338428" y="391614"/>
                  <a:ext cx="420096" cy="437973"/>
                </a:xfrm>
                <a:prstGeom prst="ellipse">
                  <a:avLst/>
                </a:prstGeom>
                <a:solidFill>
                  <a:srgbClr val="FDB402"/>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33" name="Freeform 19">
                  <a:extLst>
                    <a:ext uri="{FF2B5EF4-FFF2-40B4-BE49-F238E27FC236}">
                      <a16:creationId xmlns="" xmlns:a16="http://schemas.microsoft.com/office/drawing/2014/main" id="{F9E38022-4EEC-44AD-914E-E332446E739C}"/>
                    </a:ext>
                  </a:extLst>
                </p:cNvPr>
                <p:cNvSpPr>
                  <a:spLocks noEditPoints="1"/>
                </p:cNvSpPr>
                <p:nvPr/>
              </p:nvSpPr>
              <p:spPr>
                <a:xfrm>
                  <a:off x="9398442" y="495042"/>
                  <a:ext cx="315391" cy="277085"/>
                </a:xfrm>
                <a:custGeom>
                  <a:avLst/>
                  <a:gdLst/>
                  <a:ahLst/>
                  <a:cxnLst>
                    <a:cxn ang="0">
                      <a:pos x="165064" y="270177"/>
                    </a:cxn>
                    <a:cxn ang="0">
                      <a:pos x="307285" y="80593"/>
                    </a:cxn>
                    <a:cxn ang="0">
                      <a:pos x="298442" y="76755"/>
                    </a:cxn>
                    <a:cxn ang="0">
                      <a:pos x="212226" y="77522"/>
                    </a:cxn>
                    <a:cxn ang="0">
                      <a:pos x="165064" y="270177"/>
                    </a:cxn>
                    <a:cxn ang="0">
                      <a:pos x="310233" y="80593"/>
                    </a:cxn>
                    <a:cxn ang="0">
                      <a:pos x="310233" y="80593"/>
                    </a:cxn>
                    <a:cxn ang="0">
                      <a:pos x="5158" y="79057"/>
                    </a:cxn>
                    <a:cxn ang="0">
                      <a:pos x="146642" y="267107"/>
                    </a:cxn>
                    <a:cxn ang="0">
                      <a:pos x="100955" y="76755"/>
                    </a:cxn>
                    <a:cxn ang="0">
                      <a:pos x="16949" y="77522"/>
                    </a:cxn>
                    <a:cxn ang="0">
                      <a:pos x="5158" y="79057"/>
                    </a:cxn>
                    <a:cxn ang="0">
                      <a:pos x="145905" y="270945"/>
                    </a:cxn>
                    <a:cxn ang="0">
                      <a:pos x="145905" y="270945"/>
                    </a:cxn>
                    <a:cxn ang="0">
                      <a:pos x="156222" y="271712"/>
                    </a:cxn>
                    <a:cxn ang="0">
                      <a:pos x="204857" y="77522"/>
                    </a:cxn>
                    <a:cxn ang="0">
                      <a:pos x="202646" y="80593"/>
                    </a:cxn>
                    <a:cxn ang="0">
                      <a:pos x="108324" y="77522"/>
                    </a:cxn>
                    <a:cxn ang="0">
                      <a:pos x="156222" y="271712"/>
                    </a:cxn>
                    <a:cxn ang="0">
                      <a:pos x="220332" y="69847"/>
                    </a:cxn>
                    <a:cxn ang="0">
                      <a:pos x="313917" y="69847"/>
                    </a:cxn>
                    <a:cxn ang="0">
                      <a:pos x="259387" y="768"/>
                    </a:cxn>
                    <a:cxn ang="0">
                      <a:pos x="220332" y="69847"/>
                    </a:cxn>
                    <a:cxn ang="0">
                      <a:pos x="0" y="68312"/>
                    </a:cxn>
                    <a:cxn ang="0">
                      <a:pos x="92112" y="69847"/>
                    </a:cxn>
                    <a:cxn ang="0">
                      <a:pos x="54530" y="0"/>
                    </a:cxn>
                    <a:cxn ang="0">
                      <a:pos x="0" y="68312"/>
                    </a:cxn>
                    <a:cxn ang="0">
                      <a:pos x="109060" y="69847"/>
                    </a:cxn>
                    <a:cxn ang="0">
                      <a:pos x="203383" y="69079"/>
                    </a:cxn>
                    <a:cxn ang="0">
                      <a:pos x="155485" y="1535"/>
                    </a:cxn>
                    <a:cxn ang="0">
                      <a:pos x="109060" y="69847"/>
                    </a:cxn>
                    <a:cxn ang="0">
                      <a:pos x="101691" y="71382"/>
                    </a:cxn>
                    <a:cxn ang="0">
                      <a:pos x="148853" y="768"/>
                    </a:cxn>
                    <a:cxn ang="0">
                      <a:pos x="61162" y="1535"/>
                    </a:cxn>
                    <a:cxn ang="0">
                      <a:pos x="101691" y="71382"/>
                    </a:cxn>
                    <a:cxn ang="0">
                      <a:pos x="212963" y="71382"/>
                    </a:cxn>
                    <a:cxn ang="0">
                      <a:pos x="250544" y="768"/>
                    </a:cxn>
                    <a:cxn ang="0">
                      <a:pos x="165801" y="2303"/>
                    </a:cxn>
                    <a:cxn ang="0">
                      <a:pos x="212963" y="71382"/>
                    </a:cxn>
                  </a:cxnLst>
                  <a:rect l="0" t="0" r="0" b="0"/>
                  <a:pathLst>
                    <a:path w="428" h="361">
                      <a:moveTo>
                        <a:pt x="224" y="352"/>
                      </a:moveTo>
                      <a:lnTo>
                        <a:pt x="417" y="105"/>
                      </a:lnTo>
                      <a:cubicBezTo>
                        <a:pt x="412" y="102"/>
                        <a:pt x="413" y="100"/>
                        <a:pt x="405" y="100"/>
                      </a:cubicBezTo>
                      <a:lnTo>
                        <a:pt x="288" y="101"/>
                      </a:lnTo>
                      <a:lnTo>
                        <a:pt x="224" y="352"/>
                      </a:lnTo>
                      <a:close/>
                      <a:moveTo>
                        <a:pt x="421" y="105"/>
                      </a:moveTo>
                      <a:cubicBezTo>
                        <a:pt x="428" y="97"/>
                        <a:pt x="414" y="113"/>
                        <a:pt x="421" y="105"/>
                      </a:cubicBezTo>
                      <a:close/>
                      <a:moveTo>
                        <a:pt x="7" y="103"/>
                      </a:moveTo>
                      <a:lnTo>
                        <a:pt x="199" y="348"/>
                      </a:lnTo>
                      <a:lnTo>
                        <a:pt x="137" y="100"/>
                      </a:lnTo>
                      <a:lnTo>
                        <a:pt x="23" y="101"/>
                      </a:lnTo>
                      <a:lnTo>
                        <a:pt x="7" y="103"/>
                      </a:lnTo>
                      <a:close/>
                      <a:moveTo>
                        <a:pt x="198" y="353"/>
                      </a:moveTo>
                      <a:cubicBezTo>
                        <a:pt x="205" y="361"/>
                        <a:pt x="191" y="345"/>
                        <a:pt x="198" y="353"/>
                      </a:cubicBezTo>
                      <a:close/>
                      <a:moveTo>
                        <a:pt x="212" y="354"/>
                      </a:moveTo>
                      <a:lnTo>
                        <a:pt x="278" y="101"/>
                      </a:lnTo>
                      <a:lnTo>
                        <a:pt x="275" y="105"/>
                      </a:lnTo>
                      <a:lnTo>
                        <a:pt x="147" y="101"/>
                      </a:lnTo>
                      <a:lnTo>
                        <a:pt x="212" y="354"/>
                      </a:lnTo>
                      <a:close/>
                      <a:moveTo>
                        <a:pt x="299" y="91"/>
                      </a:moveTo>
                      <a:lnTo>
                        <a:pt x="426" y="91"/>
                      </a:lnTo>
                      <a:lnTo>
                        <a:pt x="352" y="1"/>
                      </a:lnTo>
                      <a:lnTo>
                        <a:pt x="299" y="91"/>
                      </a:lnTo>
                      <a:close/>
                      <a:moveTo>
                        <a:pt x="0" y="89"/>
                      </a:moveTo>
                      <a:lnTo>
                        <a:pt x="125" y="91"/>
                      </a:lnTo>
                      <a:lnTo>
                        <a:pt x="74" y="0"/>
                      </a:lnTo>
                      <a:lnTo>
                        <a:pt x="0" y="89"/>
                      </a:lnTo>
                      <a:close/>
                      <a:moveTo>
                        <a:pt x="148" y="91"/>
                      </a:moveTo>
                      <a:lnTo>
                        <a:pt x="276" y="90"/>
                      </a:lnTo>
                      <a:lnTo>
                        <a:pt x="211" y="2"/>
                      </a:lnTo>
                      <a:lnTo>
                        <a:pt x="148" y="91"/>
                      </a:lnTo>
                      <a:close/>
                      <a:moveTo>
                        <a:pt x="138" y="93"/>
                      </a:moveTo>
                      <a:lnTo>
                        <a:pt x="202" y="1"/>
                      </a:lnTo>
                      <a:lnTo>
                        <a:pt x="83" y="2"/>
                      </a:lnTo>
                      <a:lnTo>
                        <a:pt x="138" y="93"/>
                      </a:lnTo>
                      <a:close/>
                      <a:moveTo>
                        <a:pt x="289" y="93"/>
                      </a:moveTo>
                      <a:lnTo>
                        <a:pt x="340" y="1"/>
                      </a:lnTo>
                      <a:lnTo>
                        <a:pt x="225" y="3"/>
                      </a:lnTo>
                      <a:lnTo>
                        <a:pt x="289" y="93"/>
                      </a:ln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cxnSp>
          <p:nvCxnSpPr>
            <p:cNvPr id="4" name="直接连接符 3">
              <a:extLst>
                <a:ext uri="{FF2B5EF4-FFF2-40B4-BE49-F238E27FC236}">
                  <a16:creationId xmlns="" xmlns:a16="http://schemas.microsoft.com/office/drawing/2014/main" id="{6FD08865-C378-4B20-8EA7-0F026FB4E179}"/>
                </a:ext>
              </a:extLst>
            </p:cNvPr>
            <p:cNvCxnSpPr/>
            <p:nvPr/>
          </p:nvCxnSpPr>
          <p:spPr>
            <a:xfrm>
              <a:off x="1762699" y="1002621"/>
              <a:ext cx="10429301" cy="0"/>
            </a:xfrm>
            <a:prstGeom prst="line">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
        <p:nvSpPr>
          <p:cNvPr id="3" name="TextBox 2"/>
          <p:cNvSpPr txBox="1"/>
          <p:nvPr/>
        </p:nvSpPr>
        <p:spPr>
          <a:xfrm>
            <a:off x="6659246" y="319757"/>
            <a:ext cx="733892" cy="307777"/>
          </a:xfrm>
          <a:prstGeom prst="rect">
            <a:avLst/>
          </a:prstGeom>
          <a:noFill/>
        </p:spPr>
        <p:txBody>
          <a:bodyPr wrap="square" rtlCol="0">
            <a:spAutoFit/>
          </a:bodyPr>
          <a:lstStyle/>
          <a:p>
            <a:r>
              <a:rPr lang="zh-CN" altLang="en-US" sz="1400" b="1" dirty="0" smtClean="0"/>
              <a:t>智能</a:t>
            </a:r>
            <a:endParaRPr lang="zh-CN" altLang="en-US" sz="1400" b="1" dirty="0"/>
          </a:p>
        </p:txBody>
      </p:sp>
      <p:sp>
        <p:nvSpPr>
          <p:cNvPr id="35" name="TextBox 34"/>
          <p:cNvSpPr txBox="1"/>
          <p:nvPr/>
        </p:nvSpPr>
        <p:spPr>
          <a:xfrm>
            <a:off x="7545538" y="319757"/>
            <a:ext cx="733892" cy="307777"/>
          </a:xfrm>
          <a:prstGeom prst="rect">
            <a:avLst/>
          </a:prstGeom>
          <a:noFill/>
        </p:spPr>
        <p:txBody>
          <a:bodyPr wrap="square" rtlCol="0">
            <a:spAutoFit/>
          </a:bodyPr>
          <a:lstStyle/>
          <a:p>
            <a:r>
              <a:rPr lang="zh-CN" altLang="en-US" sz="1400" b="1" dirty="0"/>
              <a:t>高效</a:t>
            </a:r>
          </a:p>
        </p:txBody>
      </p:sp>
      <p:sp>
        <p:nvSpPr>
          <p:cNvPr id="36" name="TextBox 35"/>
          <p:cNvSpPr txBox="1"/>
          <p:nvPr/>
        </p:nvSpPr>
        <p:spPr>
          <a:xfrm>
            <a:off x="8414842" y="329733"/>
            <a:ext cx="733892" cy="307777"/>
          </a:xfrm>
          <a:prstGeom prst="rect">
            <a:avLst/>
          </a:prstGeom>
          <a:noFill/>
        </p:spPr>
        <p:txBody>
          <a:bodyPr wrap="square" rtlCol="0">
            <a:spAutoFit/>
          </a:bodyPr>
          <a:lstStyle/>
          <a:p>
            <a:r>
              <a:rPr lang="zh-CN" altLang="en-US" sz="1400" b="1" dirty="0" smtClean="0"/>
              <a:t>成本</a:t>
            </a:r>
            <a:endParaRPr lang="zh-CN" altLang="en-US" sz="1400" b="1" dirty="0"/>
          </a:p>
        </p:txBody>
      </p:sp>
      <p:sp>
        <p:nvSpPr>
          <p:cNvPr id="6" name="矩形 5"/>
          <p:cNvSpPr/>
          <p:nvPr/>
        </p:nvSpPr>
        <p:spPr>
          <a:xfrm>
            <a:off x="1475656" y="116851"/>
            <a:ext cx="2714205" cy="461665"/>
          </a:xfrm>
          <a:prstGeom prst="rect">
            <a:avLst/>
          </a:prstGeom>
        </p:spPr>
        <p:txBody>
          <a:bodyPr wrap="none">
            <a:spAutoFit/>
          </a:bodyPr>
          <a:lstStyle/>
          <a:p>
            <a:r>
              <a:rPr lang="zh-CN" altLang="zh-CN" sz="2400" dirty="0"/>
              <a:t>一、</a:t>
            </a:r>
            <a:r>
              <a:rPr lang="en-US" altLang="zh-CN" sz="2400" dirty="0"/>
              <a:t>BDS</a:t>
            </a:r>
            <a:r>
              <a:rPr lang="zh-CN" altLang="zh-CN" sz="2400" dirty="0"/>
              <a:t>与</a:t>
            </a:r>
            <a:r>
              <a:rPr lang="en-US" altLang="zh-CN" sz="2400" dirty="0"/>
              <a:t>GPS</a:t>
            </a:r>
            <a:r>
              <a:rPr lang="zh-CN" altLang="zh-CN" sz="2400" dirty="0"/>
              <a:t>简介</a:t>
            </a:r>
          </a:p>
        </p:txBody>
      </p:sp>
      <p:sp>
        <p:nvSpPr>
          <p:cNvPr id="7" name="矩形 6"/>
          <p:cNvSpPr/>
          <p:nvPr/>
        </p:nvSpPr>
        <p:spPr>
          <a:xfrm>
            <a:off x="4406097" y="1203598"/>
            <a:ext cx="4230216" cy="3323987"/>
          </a:xfrm>
          <a:prstGeom prst="rect">
            <a:avLst/>
          </a:prstGeom>
        </p:spPr>
        <p:txBody>
          <a:bodyPr wrap="square">
            <a:spAutoFit/>
          </a:bodyPr>
          <a:lstStyle/>
          <a:p>
            <a:pPr>
              <a:lnSpc>
                <a:spcPct val="150000"/>
              </a:lnSpc>
            </a:pPr>
            <a:r>
              <a:rPr lang="zh-CN" altLang="zh-CN" sz="2000" dirty="0"/>
              <a:t>美国的全球定位系统（</a:t>
            </a:r>
            <a:r>
              <a:rPr lang="en-US" altLang="zh-CN" sz="2000" dirty="0"/>
              <a:t>GPS</a:t>
            </a:r>
            <a:r>
              <a:rPr lang="zh-CN" altLang="zh-CN" sz="2000" dirty="0"/>
              <a:t>）是</a:t>
            </a:r>
            <a:r>
              <a:rPr lang="en-US" altLang="zh-CN" sz="2000" dirty="0"/>
              <a:t>20</a:t>
            </a:r>
            <a:r>
              <a:rPr lang="zh-CN" altLang="zh-CN" sz="2000" dirty="0"/>
              <a:t>世纪</a:t>
            </a:r>
            <a:r>
              <a:rPr lang="en-US" altLang="zh-CN" sz="2000" dirty="0"/>
              <a:t>70</a:t>
            </a:r>
            <a:r>
              <a:rPr lang="zh-CN" altLang="zh-CN" sz="2000" dirty="0"/>
              <a:t>年代由美国陆、海、空三军联合研制的新型空间卫星导航定位系统</a:t>
            </a:r>
            <a:r>
              <a:rPr lang="zh-CN" altLang="zh-CN" sz="2000" dirty="0" smtClean="0"/>
              <a:t>。</a:t>
            </a:r>
            <a:r>
              <a:rPr lang="en-US" altLang="zh-CN" sz="2000" dirty="0"/>
              <a:t>GPS</a:t>
            </a:r>
            <a:r>
              <a:rPr lang="zh-CN" altLang="zh-CN" sz="2000" dirty="0"/>
              <a:t>是一个全球性、全天候、全天时、高精度的导航定位和时间传递系统。作为军民两用系统，提供两个等级的服务。</a:t>
            </a:r>
            <a:endParaRPr lang="zh-CN" altLang="en-US" sz="2000" dirty="0"/>
          </a:p>
        </p:txBody>
      </p:sp>
      <p:pic>
        <p:nvPicPr>
          <p:cNvPr id="6146" name="Picture 2" descr="https://img1.baidu.com/it/u=735520448,888659625&amp;fm=253&amp;fmt=auto&amp;app=138&amp;f=JPEG?w=859&amp;h=50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3021" y="1728789"/>
            <a:ext cx="4092371" cy="238205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71925387"/>
      </p:ext>
    </p:extLst>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 xmlns:a16="http://schemas.microsoft.com/office/drawing/2014/main" id="{1495F301-5D58-44A0-870C-E58C0EABD36A}"/>
              </a:ext>
            </a:extLst>
          </p:cNvPr>
          <p:cNvGrpSpPr/>
          <p:nvPr/>
        </p:nvGrpSpPr>
        <p:grpSpPr>
          <a:xfrm>
            <a:off x="-10552" y="-10550"/>
            <a:ext cx="9154552" cy="762516"/>
            <a:chOff x="-14069" y="-14067"/>
            <a:chExt cx="12206069" cy="1016688"/>
          </a:xfrm>
        </p:grpSpPr>
        <p:grpSp>
          <p:nvGrpSpPr>
            <p:cNvPr id="16" name="组合 15"/>
            <p:cNvGrpSpPr/>
            <p:nvPr/>
          </p:nvGrpSpPr>
          <p:grpSpPr>
            <a:xfrm>
              <a:off x="-14069" y="-14067"/>
              <a:ext cx="1690469" cy="1016688"/>
              <a:chOff x="-14069" y="-14068"/>
              <a:chExt cx="8860302" cy="6886134"/>
            </a:xfrm>
          </p:grpSpPr>
          <p:sp>
            <p:nvSpPr>
              <p:cNvPr id="17" name="直角三角形 16"/>
              <p:cNvSpPr/>
              <p:nvPr/>
            </p:nvSpPr>
            <p:spPr>
              <a:xfrm rot="5400000">
                <a:off x="-1740877" y="1740877"/>
                <a:ext cx="6858000" cy="3376246"/>
              </a:xfrm>
              <a:prstGeom prst="r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任意多边形 17"/>
              <p:cNvSpPr/>
              <p:nvPr/>
            </p:nvSpPr>
            <p:spPr>
              <a:xfrm>
                <a:off x="-14069" y="-2"/>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FDB4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2712719" y="-14068"/>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E635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 name="组合 1">
              <a:extLst>
                <a:ext uri="{FF2B5EF4-FFF2-40B4-BE49-F238E27FC236}">
                  <a16:creationId xmlns="" xmlns:a16="http://schemas.microsoft.com/office/drawing/2014/main" id="{F16F4591-60E9-4C9B-AF90-257FD1CF5AAD}"/>
                </a:ext>
              </a:extLst>
            </p:cNvPr>
            <p:cNvGrpSpPr/>
            <p:nvPr/>
          </p:nvGrpSpPr>
          <p:grpSpPr>
            <a:xfrm>
              <a:off x="8510887" y="453634"/>
              <a:ext cx="2671958" cy="382389"/>
              <a:chOff x="8519749" y="577955"/>
              <a:chExt cx="2671958" cy="382389"/>
            </a:xfrm>
          </p:grpSpPr>
          <p:grpSp>
            <p:nvGrpSpPr>
              <p:cNvPr id="22" name="组合 21">
                <a:extLst>
                  <a:ext uri="{FF2B5EF4-FFF2-40B4-BE49-F238E27FC236}">
                    <a16:creationId xmlns="" xmlns:a16="http://schemas.microsoft.com/office/drawing/2014/main" id="{3572C76C-95D1-4FF5-BB80-B735C985DE2B}"/>
                  </a:ext>
                </a:extLst>
              </p:cNvPr>
              <p:cNvGrpSpPr/>
              <p:nvPr/>
            </p:nvGrpSpPr>
            <p:grpSpPr>
              <a:xfrm>
                <a:off x="8519749" y="577955"/>
                <a:ext cx="368108" cy="382389"/>
                <a:chOff x="8181567" y="391614"/>
                <a:chExt cx="420096" cy="437973"/>
              </a:xfrm>
            </p:grpSpPr>
            <p:sp>
              <p:nvSpPr>
                <p:cNvPr id="23" name="Oval 11">
                  <a:extLst>
                    <a:ext uri="{FF2B5EF4-FFF2-40B4-BE49-F238E27FC236}">
                      <a16:creationId xmlns="" xmlns:a16="http://schemas.microsoft.com/office/drawing/2014/main" id="{B2E6A8A3-322E-4A52-8E71-C45B316F5C18}"/>
                    </a:ext>
                  </a:extLst>
                </p:cNvPr>
                <p:cNvSpPr/>
                <p:nvPr/>
              </p:nvSpPr>
              <p:spPr>
                <a:xfrm>
                  <a:off x="8181567" y="391614"/>
                  <a:ext cx="420096" cy="437973"/>
                </a:xfrm>
                <a:prstGeom prst="ellipse">
                  <a:avLst/>
                </a:prstGeom>
                <a:solidFill>
                  <a:srgbClr val="E6353F"/>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24" name="Freeform 14">
                  <a:extLst>
                    <a:ext uri="{FF2B5EF4-FFF2-40B4-BE49-F238E27FC236}">
                      <a16:creationId xmlns="" xmlns:a16="http://schemas.microsoft.com/office/drawing/2014/main" id="{205D0928-C677-4B0B-ABE9-E66BCB8A8319}"/>
                    </a:ext>
                  </a:extLst>
                </p:cNvPr>
                <p:cNvSpPr>
                  <a:spLocks noEditPoints="1"/>
                </p:cNvSpPr>
                <p:nvPr/>
              </p:nvSpPr>
              <p:spPr>
                <a:xfrm>
                  <a:off x="8254350" y="468227"/>
                  <a:ext cx="321776" cy="268147"/>
                </a:xfrm>
                <a:custGeom>
                  <a:avLst/>
                  <a:gdLst/>
                  <a:ahLst/>
                  <a:cxnLst>
                    <a:cxn ang="0">
                      <a:pos x="248143" y="256622"/>
                    </a:cxn>
                    <a:cxn ang="0">
                      <a:pos x="0" y="256622"/>
                    </a:cxn>
                    <a:cxn ang="0">
                      <a:pos x="128858" y="99115"/>
                    </a:cxn>
                    <a:cxn ang="0">
                      <a:pos x="123703" y="94505"/>
                    </a:cxn>
                    <a:cxn ang="0">
                      <a:pos x="234889" y="110639"/>
                    </a:cxn>
                    <a:cxn ang="0">
                      <a:pos x="13254" y="90663"/>
                    </a:cxn>
                    <a:cxn ang="0">
                      <a:pos x="88360" y="194387"/>
                    </a:cxn>
                    <a:cxn ang="0">
                      <a:pos x="41971" y="163654"/>
                    </a:cxn>
                    <a:cxn ang="0">
                      <a:pos x="41971" y="173642"/>
                    </a:cxn>
                    <a:cxn ang="0">
                      <a:pos x="134012" y="142909"/>
                    </a:cxn>
                    <a:cxn ang="0">
                      <a:pos x="41971" y="142909"/>
                    </a:cxn>
                    <a:cxn ang="0">
                      <a:pos x="134012" y="133689"/>
                    </a:cxn>
                    <a:cxn ang="0">
                      <a:pos x="237834" y="112176"/>
                    </a:cxn>
                    <a:cxn ang="0">
                      <a:pos x="237834" y="112176"/>
                    </a:cxn>
                    <a:cxn ang="0">
                      <a:pos x="238571" y="16903"/>
                    </a:cxn>
                    <a:cxn ang="0">
                      <a:pos x="145793" y="60698"/>
                    </a:cxn>
                    <a:cxn ang="0">
                      <a:pos x="251825" y="66845"/>
                    </a:cxn>
                    <a:cxn ang="0">
                      <a:pos x="161256" y="46100"/>
                    </a:cxn>
                    <a:cxn ang="0">
                      <a:pos x="254770" y="116786"/>
                    </a:cxn>
                    <a:cxn ang="0">
                      <a:pos x="291586" y="69918"/>
                    </a:cxn>
                    <a:cxn ang="0">
                      <a:pos x="301159" y="80675"/>
                    </a:cxn>
                    <a:cxn ang="0">
                      <a:pos x="296004" y="68381"/>
                    </a:cxn>
                    <a:cxn ang="0">
                      <a:pos x="293795" y="131384"/>
                    </a:cxn>
                    <a:cxn ang="0">
                      <a:pos x="293059" y="143678"/>
                    </a:cxn>
                    <a:cxn ang="0">
                      <a:pos x="303368" y="143678"/>
                    </a:cxn>
                    <a:cxn ang="0">
                      <a:pos x="302631" y="131384"/>
                    </a:cxn>
                    <a:cxn ang="0">
                      <a:pos x="301159" y="102956"/>
                    </a:cxn>
                    <a:cxn ang="0">
                      <a:pos x="148002" y="144446"/>
                    </a:cxn>
                    <a:cxn ang="0">
                      <a:pos x="161992" y="201302"/>
                    </a:cxn>
                    <a:cxn ang="0">
                      <a:pos x="167883" y="196692"/>
                    </a:cxn>
                    <a:cxn ang="0">
                      <a:pos x="170092" y="189777"/>
                    </a:cxn>
                    <a:cxn ang="0">
                      <a:pos x="176719" y="194387"/>
                    </a:cxn>
                    <a:cxn ang="0">
                      <a:pos x="181137" y="205144"/>
                    </a:cxn>
                    <a:cxn ang="0">
                      <a:pos x="187028" y="209754"/>
                    </a:cxn>
                    <a:cxn ang="0">
                      <a:pos x="196600" y="208217"/>
                    </a:cxn>
                    <a:cxn ang="0">
                      <a:pos x="195127" y="202839"/>
                    </a:cxn>
                    <a:cxn ang="0">
                      <a:pos x="189973" y="192082"/>
                    </a:cxn>
                    <a:cxn ang="0">
                      <a:pos x="183346" y="187472"/>
                    </a:cxn>
                    <a:cxn ang="0">
                      <a:pos x="199545" y="178252"/>
                    </a:cxn>
                    <a:cxn ang="0">
                      <a:pos x="192918" y="175947"/>
                    </a:cxn>
                    <a:cxn ang="0">
                      <a:pos x="188500" y="169801"/>
                    </a:cxn>
                    <a:cxn ang="0">
                      <a:pos x="181873" y="168264"/>
                    </a:cxn>
                    <a:cxn ang="0">
                      <a:pos x="177455" y="162118"/>
                    </a:cxn>
                    <a:cxn ang="0">
                      <a:pos x="170828" y="159813"/>
                    </a:cxn>
                    <a:cxn ang="0">
                      <a:pos x="166410" y="154434"/>
                    </a:cxn>
                    <a:cxn ang="0">
                      <a:pos x="159047" y="152129"/>
                    </a:cxn>
                    <a:cxn ang="0">
                      <a:pos x="154629" y="145983"/>
                    </a:cxn>
                    <a:cxn ang="0">
                      <a:pos x="29453" y="108334"/>
                    </a:cxn>
                    <a:cxn ang="0">
                      <a:pos x="29453" y="224352"/>
                    </a:cxn>
                  </a:cxnLst>
                  <a:rect l="0" t="0" r="0" b="0"/>
                  <a:pathLst>
                    <a:path w="437" h="349">
                      <a:moveTo>
                        <a:pt x="0" y="322"/>
                      </a:moveTo>
                      <a:lnTo>
                        <a:pt x="337" y="322"/>
                      </a:lnTo>
                      <a:lnTo>
                        <a:pt x="337" y="334"/>
                      </a:lnTo>
                      <a:cubicBezTo>
                        <a:pt x="337" y="342"/>
                        <a:pt x="331" y="349"/>
                        <a:pt x="323" y="349"/>
                      </a:cubicBezTo>
                      <a:lnTo>
                        <a:pt x="14" y="349"/>
                      </a:lnTo>
                      <a:cubicBezTo>
                        <a:pt x="6" y="349"/>
                        <a:pt x="0" y="342"/>
                        <a:pt x="0" y="334"/>
                      </a:cubicBezTo>
                      <a:lnTo>
                        <a:pt x="0" y="322"/>
                      </a:lnTo>
                      <a:close/>
                      <a:moveTo>
                        <a:pt x="168" y="123"/>
                      </a:moveTo>
                      <a:cubicBezTo>
                        <a:pt x="172" y="123"/>
                        <a:pt x="175" y="126"/>
                        <a:pt x="175" y="129"/>
                      </a:cubicBezTo>
                      <a:cubicBezTo>
                        <a:pt x="175" y="133"/>
                        <a:pt x="172" y="135"/>
                        <a:pt x="168" y="135"/>
                      </a:cubicBezTo>
                      <a:cubicBezTo>
                        <a:pt x="165" y="135"/>
                        <a:pt x="162" y="133"/>
                        <a:pt x="162" y="129"/>
                      </a:cubicBezTo>
                      <a:cubicBezTo>
                        <a:pt x="162" y="126"/>
                        <a:pt x="165" y="123"/>
                        <a:pt x="168" y="123"/>
                      </a:cubicBezTo>
                      <a:close/>
                      <a:moveTo>
                        <a:pt x="18" y="118"/>
                      </a:moveTo>
                      <a:lnTo>
                        <a:pt x="208" y="118"/>
                      </a:lnTo>
                      <a:cubicBezTo>
                        <a:pt x="246" y="120"/>
                        <a:pt x="283" y="128"/>
                        <a:pt x="319" y="144"/>
                      </a:cubicBezTo>
                      <a:lnTo>
                        <a:pt x="319" y="315"/>
                      </a:lnTo>
                      <a:lnTo>
                        <a:pt x="18" y="315"/>
                      </a:lnTo>
                      <a:lnTo>
                        <a:pt x="18" y="118"/>
                      </a:lnTo>
                      <a:close/>
                      <a:moveTo>
                        <a:pt x="57" y="239"/>
                      </a:moveTo>
                      <a:lnTo>
                        <a:pt x="120" y="239"/>
                      </a:lnTo>
                      <a:lnTo>
                        <a:pt x="120" y="253"/>
                      </a:lnTo>
                      <a:lnTo>
                        <a:pt x="57" y="253"/>
                      </a:lnTo>
                      <a:lnTo>
                        <a:pt x="57" y="239"/>
                      </a:lnTo>
                      <a:close/>
                      <a:moveTo>
                        <a:pt x="57" y="213"/>
                      </a:moveTo>
                      <a:lnTo>
                        <a:pt x="182" y="213"/>
                      </a:lnTo>
                      <a:lnTo>
                        <a:pt x="182" y="226"/>
                      </a:lnTo>
                      <a:lnTo>
                        <a:pt x="57" y="226"/>
                      </a:lnTo>
                      <a:lnTo>
                        <a:pt x="57" y="213"/>
                      </a:lnTo>
                      <a:close/>
                      <a:moveTo>
                        <a:pt x="57" y="186"/>
                      </a:moveTo>
                      <a:lnTo>
                        <a:pt x="182" y="186"/>
                      </a:lnTo>
                      <a:lnTo>
                        <a:pt x="182" y="200"/>
                      </a:lnTo>
                      <a:lnTo>
                        <a:pt x="57" y="200"/>
                      </a:lnTo>
                      <a:lnTo>
                        <a:pt x="57" y="186"/>
                      </a:lnTo>
                      <a:close/>
                      <a:moveTo>
                        <a:pt x="57" y="160"/>
                      </a:moveTo>
                      <a:lnTo>
                        <a:pt x="182" y="160"/>
                      </a:lnTo>
                      <a:lnTo>
                        <a:pt x="182" y="174"/>
                      </a:lnTo>
                      <a:lnTo>
                        <a:pt x="57" y="174"/>
                      </a:lnTo>
                      <a:lnTo>
                        <a:pt x="57" y="160"/>
                      </a:lnTo>
                      <a:close/>
                      <a:moveTo>
                        <a:pt x="323" y="146"/>
                      </a:moveTo>
                      <a:cubicBezTo>
                        <a:pt x="328" y="148"/>
                        <a:pt x="339" y="154"/>
                        <a:pt x="342" y="156"/>
                      </a:cubicBezTo>
                      <a:cubicBezTo>
                        <a:pt x="350" y="161"/>
                        <a:pt x="330" y="164"/>
                        <a:pt x="323" y="165"/>
                      </a:cubicBezTo>
                      <a:lnTo>
                        <a:pt x="323" y="146"/>
                      </a:lnTo>
                      <a:close/>
                      <a:moveTo>
                        <a:pt x="396" y="91"/>
                      </a:moveTo>
                      <a:cubicBezTo>
                        <a:pt x="377" y="71"/>
                        <a:pt x="359" y="50"/>
                        <a:pt x="341" y="30"/>
                      </a:cubicBezTo>
                      <a:cubicBezTo>
                        <a:pt x="335" y="23"/>
                        <a:pt x="332" y="23"/>
                        <a:pt x="324" y="22"/>
                      </a:cubicBezTo>
                      <a:lnTo>
                        <a:pt x="133" y="1"/>
                      </a:lnTo>
                      <a:cubicBezTo>
                        <a:pt x="129" y="0"/>
                        <a:pt x="128" y="3"/>
                        <a:pt x="130" y="6"/>
                      </a:cubicBezTo>
                      <a:lnTo>
                        <a:pt x="198" y="79"/>
                      </a:lnTo>
                      <a:cubicBezTo>
                        <a:pt x="209" y="57"/>
                        <a:pt x="217" y="46"/>
                        <a:pt x="251" y="50"/>
                      </a:cubicBezTo>
                      <a:cubicBezTo>
                        <a:pt x="275" y="53"/>
                        <a:pt x="292" y="58"/>
                        <a:pt x="314" y="66"/>
                      </a:cubicBezTo>
                      <a:cubicBezTo>
                        <a:pt x="328" y="72"/>
                        <a:pt x="335" y="76"/>
                        <a:pt x="342" y="87"/>
                      </a:cubicBezTo>
                      <a:cubicBezTo>
                        <a:pt x="336" y="80"/>
                        <a:pt x="327" y="75"/>
                        <a:pt x="317" y="71"/>
                      </a:cubicBezTo>
                      <a:cubicBezTo>
                        <a:pt x="297" y="63"/>
                        <a:pt x="275" y="58"/>
                        <a:pt x="253" y="55"/>
                      </a:cubicBezTo>
                      <a:cubicBezTo>
                        <a:pt x="240" y="54"/>
                        <a:pt x="227" y="54"/>
                        <a:pt x="219" y="60"/>
                      </a:cubicBezTo>
                      <a:cubicBezTo>
                        <a:pt x="211" y="66"/>
                        <a:pt x="199" y="93"/>
                        <a:pt x="194" y="103"/>
                      </a:cubicBezTo>
                      <a:cubicBezTo>
                        <a:pt x="191" y="110"/>
                        <a:pt x="195" y="112"/>
                        <a:pt x="200" y="112"/>
                      </a:cubicBezTo>
                      <a:cubicBezTo>
                        <a:pt x="251" y="115"/>
                        <a:pt x="301" y="128"/>
                        <a:pt x="346" y="152"/>
                      </a:cubicBezTo>
                      <a:lnTo>
                        <a:pt x="347" y="126"/>
                      </a:lnTo>
                      <a:cubicBezTo>
                        <a:pt x="363" y="128"/>
                        <a:pt x="379" y="130"/>
                        <a:pt x="396" y="133"/>
                      </a:cubicBezTo>
                      <a:lnTo>
                        <a:pt x="396" y="91"/>
                      </a:lnTo>
                      <a:close/>
                      <a:moveTo>
                        <a:pt x="433" y="138"/>
                      </a:moveTo>
                      <a:cubicBezTo>
                        <a:pt x="435" y="138"/>
                        <a:pt x="437" y="135"/>
                        <a:pt x="435" y="133"/>
                      </a:cubicBezTo>
                      <a:cubicBezTo>
                        <a:pt x="426" y="124"/>
                        <a:pt x="417" y="114"/>
                        <a:pt x="409" y="105"/>
                      </a:cubicBezTo>
                      <a:lnTo>
                        <a:pt x="409" y="93"/>
                      </a:lnTo>
                      <a:cubicBezTo>
                        <a:pt x="409" y="91"/>
                        <a:pt x="407" y="90"/>
                        <a:pt x="405" y="90"/>
                      </a:cubicBezTo>
                      <a:lnTo>
                        <a:pt x="402" y="89"/>
                      </a:lnTo>
                      <a:lnTo>
                        <a:pt x="402" y="163"/>
                      </a:lnTo>
                      <a:cubicBezTo>
                        <a:pt x="400" y="163"/>
                        <a:pt x="400" y="164"/>
                        <a:pt x="400" y="165"/>
                      </a:cubicBezTo>
                      <a:lnTo>
                        <a:pt x="399" y="171"/>
                      </a:lnTo>
                      <a:cubicBezTo>
                        <a:pt x="399" y="173"/>
                        <a:pt x="400" y="174"/>
                        <a:pt x="400" y="176"/>
                      </a:cubicBezTo>
                      <a:lnTo>
                        <a:pt x="400" y="182"/>
                      </a:lnTo>
                      <a:cubicBezTo>
                        <a:pt x="400" y="184"/>
                        <a:pt x="399" y="185"/>
                        <a:pt x="398" y="187"/>
                      </a:cubicBezTo>
                      <a:lnTo>
                        <a:pt x="393" y="231"/>
                      </a:lnTo>
                      <a:cubicBezTo>
                        <a:pt x="396" y="236"/>
                        <a:pt x="414" y="236"/>
                        <a:pt x="417" y="231"/>
                      </a:cubicBezTo>
                      <a:lnTo>
                        <a:pt x="412" y="187"/>
                      </a:lnTo>
                      <a:cubicBezTo>
                        <a:pt x="412" y="185"/>
                        <a:pt x="411" y="184"/>
                        <a:pt x="411" y="182"/>
                      </a:cubicBezTo>
                      <a:lnTo>
                        <a:pt x="410" y="176"/>
                      </a:lnTo>
                      <a:cubicBezTo>
                        <a:pt x="410" y="174"/>
                        <a:pt x="412" y="174"/>
                        <a:pt x="411" y="171"/>
                      </a:cubicBezTo>
                      <a:lnTo>
                        <a:pt x="411" y="165"/>
                      </a:lnTo>
                      <a:cubicBezTo>
                        <a:pt x="411" y="164"/>
                        <a:pt x="410" y="163"/>
                        <a:pt x="409" y="163"/>
                      </a:cubicBezTo>
                      <a:lnTo>
                        <a:pt x="409" y="134"/>
                      </a:lnTo>
                      <a:cubicBezTo>
                        <a:pt x="417" y="135"/>
                        <a:pt x="425" y="137"/>
                        <a:pt x="433" y="138"/>
                      </a:cubicBezTo>
                      <a:close/>
                      <a:moveTo>
                        <a:pt x="206" y="187"/>
                      </a:moveTo>
                      <a:lnTo>
                        <a:pt x="201" y="188"/>
                      </a:lnTo>
                      <a:lnTo>
                        <a:pt x="217" y="267"/>
                      </a:lnTo>
                      <a:lnTo>
                        <a:pt x="221" y="266"/>
                      </a:lnTo>
                      <a:lnTo>
                        <a:pt x="220" y="262"/>
                      </a:lnTo>
                      <a:lnTo>
                        <a:pt x="224" y="261"/>
                      </a:lnTo>
                      <a:lnTo>
                        <a:pt x="224" y="257"/>
                      </a:lnTo>
                      <a:lnTo>
                        <a:pt x="228" y="256"/>
                      </a:lnTo>
                      <a:lnTo>
                        <a:pt x="227" y="252"/>
                      </a:lnTo>
                      <a:lnTo>
                        <a:pt x="231" y="251"/>
                      </a:lnTo>
                      <a:lnTo>
                        <a:pt x="231" y="247"/>
                      </a:lnTo>
                      <a:lnTo>
                        <a:pt x="235" y="246"/>
                      </a:lnTo>
                      <a:lnTo>
                        <a:pt x="236" y="253"/>
                      </a:lnTo>
                      <a:lnTo>
                        <a:pt x="240" y="253"/>
                      </a:lnTo>
                      <a:lnTo>
                        <a:pt x="241" y="260"/>
                      </a:lnTo>
                      <a:lnTo>
                        <a:pt x="245" y="260"/>
                      </a:lnTo>
                      <a:lnTo>
                        <a:pt x="246" y="267"/>
                      </a:lnTo>
                      <a:lnTo>
                        <a:pt x="250" y="266"/>
                      </a:lnTo>
                      <a:lnTo>
                        <a:pt x="251" y="274"/>
                      </a:lnTo>
                      <a:lnTo>
                        <a:pt x="254" y="273"/>
                      </a:lnTo>
                      <a:lnTo>
                        <a:pt x="255" y="277"/>
                      </a:lnTo>
                      <a:lnTo>
                        <a:pt x="267" y="275"/>
                      </a:lnTo>
                      <a:lnTo>
                        <a:pt x="267" y="271"/>
                      </a:lnTo>
                      <a:lnTo>
                        <a:pt x="270" y="271"/>
                      </a:lnTo>
                      <a:lnTo>
                        <a:pt x="268" y="263"/>
                      </a:lnTo>
                      <a:lnTo>
                        <a:pt x="265" y="264"/>
                      </a:lnTo>
                      <a:lnTo>
                        <a:pt x="263" y="257"/>
                      </a:lnTo>
                      <a:lnTo>
                        <a:pt x="259" y="257"/>
                      </a:lnTo>
                      <a:lnTo>
                        <a:pt x="258" y="250"/>
                      </a:lnTo>
                      <a:lnTo>
                        <a:pt x="254" y="251"/>
                      </a:lnTo>
                      <a:lnTo>
                        <a:pt x="253" y="243"/>
                      </a:lnTo>
                      <a:lnTo>
                        <a:pt x="249" y="244"/>
                      </a:lnTo>
                      <a:lnTo>
                        <a:pt x="248" y="240"/>
                      </a:lnTo>
                      <a:lnTo>
                        <a:pt x="272" y="235"/>
                      </a:lnTo>
                      <a:lnTo>
                        <a:pt x="271" y="232"/>
                      </a:lnTo>
                      <a:lnTo>
                        <a:pt x="267" y="233"/>
                      </a:lnTo>
                      <a:lnTo>
                        <a:pt x="267" y="228"/>
                      </a:lnTo>
                      <a:lnTo>
                        <a:pt x="262" y="229"/>
                      </a:lnTo>
                      <a:lnTo>
                        <a:pt x="262" y="225"/>
                      </a:lnTo>
                      <a:lnTo>
                        <a:pt x="257" y="226"/>
                      </a:lnTo>
                      <a:lnTo>
                        <a:pt x="256" y="221"/>
                      </a:lnTo>
                      <a:lnTo>
                        <a:pt x="252" y="222"/>
                      </a:lnTo>
                      <a:lnTo>
                        <a:pt x="251" y="218"/>
                      </a:lnTo>
                      <a:lnTo>
                        <a:pt x="247" y="219"/>
                      </a:lnTo>
                      <a:lnTo>
                        <a:pt x="246" y="215"/>
                      </a:lnTo>
                      <a:lnTo>
                        <a:pt x="242" y="215"/>
                      </a:lnTo>
                      <a:lnTo>
                        <a:pt x="241" y="211"/>
                      </a:lnTo>
                      <a:lnTo>
                        <a:pt x="237" y="212"/>
                      </a:lnTo>
                      <a:lnTo>
                        <a:pt x="236" y="208"/>
                      </a:lnTo>
                      <a:lnTo>
                        <a:pt x="232" y="208"/>
                      </a:lnTo>
                      <a:lnTo>
                        <a:pt x="231" y="204"/>
                      </a:lnTo>
                      <a:lnTo>
                        <a:pt x="227" y="205"/>
                      </a:lnTo>
                      <a:lnTo>
                        <a:pt x="226" y="201"/>
                      </a:lnTo>
                      <a:lnTo>
                        <a:pt x="221" y="202"/>
                      </a:lnTo>
                      <a:lnTo>
                        <a:pt x="221" y="197"/>
                      </a:lnTo>
                      <a:lnTo>
                        <a:pt x="216" y="198"/>
                      </a:lnTo>
                      <a:lnTo>
                        <a:pt x="215" y="194"/>
                      </a:lnTo>
                      <a:lnTo>
                        <a:pt x="211" y="195"/>
                      </a:lnTo>
                      <a:lnTo>
                        <a:pt x="210" y="190"/>
                      </a:lnTo>
                      <a:lnTo>
                        <a:pt x="207" y="191"/>
                      </a:lnTo>
                      <a:lnTo>
                        <a:pt x="206" y="187"/>
                      </a:lnTo>
                      <a:close/>
                      <a:moveTo>
                        <a:pt x="40" y="141"/>
                      </a:moveTo>
                      <a:lnTo>
                        <a:pt x="297" y="141"/>
                      </a:lnTo>
                      <a:lnTo>
                        <a:pt x="297" y="292"/>
                      </a:lnTo>
                      <a:lnTo>
                        <a:pt x="40" y="292"/>
                      </a:lnTo>
                      <a:lnTo>
                        <a:pt x="40" y="141"/>
                      </a:ln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nvGrpSpPr>
              <p:cNvPr id="25" name="组合 24">
                <a:extLst>
                  <a:ext uri="{FF2B5EF4-FFF2-40B4-BE49-F238E27FC236}">
                    <a16:creationId xmlns="" xmlns:a16="http://schemas.microsoft.com/office/drawing/2014/main" id="{EDE772D3-C617-4E93-B7A3-A606D04292F8}"/>
                  </a:ext>
                </a:extLst>
              </p:cNvPr>
              <p:cNvGrpSpPr/>
              <p:nvPr/>
            </p:nvGrpSpPr>
            <p:grpSpPr>
              <a:xfrm>
                <a:off x="10823599" y="577955"/>
                <a:ext cx="368108" cy="382389"/>
                <a:chOff x="10486350" y="391614"/>
                <a:chExt cx="421373" cy="437973"/>
              </a:xfrm>
            </p:grpSpPr>
            <p:sp>
              <p:nvSpPr>
                <p:cNvPr id="26" name="Oval 13">
                  <a:extLst>
                    <a:ext uri="{FF2B5EF4-FFF2-40B4-BE49-F238E27FC236}">
                      <a16:creationId xmlns="" xmlns:a16="http://schemas.microsoft.com/office/drawing/2014/main" id="{2F189F4C-BA54-45A4-9862-7045F21F7A3B}"/>
                    </a:ext>
                  </a:extLst>
                </p:cNvPr>
                <p:cNvSpPr/>
                <p:nvPr/>
              </p:nvSpPr>
              <p:spPr>
                <a:xfrm>
                  <a:off x="10486350" y="391614"/>
                  <a:ext cx="421373" cy="437973"/>
                </a:xfrm>
                <a:prstGeom prst="ellipse">
                  <a:avLst/>
                </a:prstGeom>
                <a:solidFill>
                  <a:srgbClr val="858585"/>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27" name="Freeform 15">
                  <a:extLst>
                    <a:ext uri="{FF2B5EF4-FFF2-40B4-BE49-F238E27FC236}">
                      <a16:creationId xmlns="" xmlns:a16="http://schemas.microsoft.com/office/drawing/2014/main" id="{17E2950D-1240-486B-84EF-65DB9100A6D5}"/>
                    </a:ext>
                  </a:extLst>
                </p:cNvPr>
                <p:cNvSpPr>
                  <a:spLocks noEditPoints="1"/>
                </p:cNvSpPr>
                <p:nvPr/>
              </p:nvSpPr>
              <p:spPr>
                <a:xfrm>
                  <a:off x="10532318" y="455458"/>
                  <a:ext cx="334545" cy="293685"/>
                </a:xfrm>
                <a:custGeom>
                  <a:avLst/>
                  <a:gdLst/>
                  <a:ahLst/>
                  <a:cxnLst>
                    <a:cxn ang="0">
                      <a:pos x="234329" y="182499"/>
                    </a:cxn>
                    <a:cxn ang="0">
                      <a:pos x="184958" y="182499"/>
                    </a:cxn>
                    <a:cxn ang="0">
                      <a:pos x="184958" y="233874"/>
                    </a:cxn>
                    <a:cxn ang="0">
                      <a:pos x="148850" y="233874"/>
                    </a:cxn>
                    <a:cxn ang="0">
                      <a:pos x="148850" y="182499"/>
                    </a:cxn>
                    <a:cxn ang="0">
                      <a:pos x="99479" y="182499"/>
                    </a:cxn>
                    <a:cxn ang="0">
                      <a:pos x="99479" y="144925"/>
                    </a:cxn>
                    <a:cxn ang="0">
                      <a:pos x="148850" y="144925"/>
                    </a:cxn>
                    <a:cxn ang="0">
                      <a:pos x="148850" y="93550"/>
                    </a:cxn>
                    <a:cxn ang="0">
                      <a:pos x="184958" y="93550"/>
                    </a:cxn>
                    <a:cxn ang="0">
                      <a:pos x="184958" y="144925"/>
                    </a:cxn>
                    <a:cxn ang="0">
                      <a:pos x="234329" y="144925"/>
                    </a:cxn>
                    <a:cxn ang="0">
                      <a:pos x="234329" y="182499"/>
                    </a:cxn>
                    <a:cxn ang="0">
                      <a:pos x="307280" y="94317"/>
                    </a:cxn>
                    <a:cxn ang="0">
                      <a:pos x="167273" y="69779"/>
                    </a:cxn>
                    <a:cxn ang="0">
                      <a:pos x="27265" y="94317"/>
                    </a:cxn>
                    <a:cxn ang="0">
                      <a:pos x="167273" y="293685"/>
                    </a:cxn>
                    <a:cxn ang="0">
                      <a:pos x="307280" y="94317"/>
                    </a:cxn>
                  </a:cxnLst>
                  <a:rect l="0" t="0" r="0" b="0"/>
                  <a:pathLst>
                    <a:path w="454" h="383">
                      <a:moveTo>
                        <a:pt x="318" y="238"/>
                      </a:moveTo>
                      <a:lnTo>
                        <a:pt x="251" y="238"/>
                      </a:lnTo>
                      <a:lnTo>
                        <a:pt x="251" y="305"/>
                      </a:lnTo>
                      <a:lnTo>
                        <a:pt x="202" y="305"/>
                      </a:lnTo>
                      <a:lnTo>
                        <a:pt x="202" y="238"/>
                      </a:lnTo>
                      <a:lnTo>
                        <a:pt x="135" y="238"/>
                      </a:lnTo>
                      <a:lnTo>
                        <a:pt x="135" y="189"/>
                      </a:lnTo>
                      <a:lnTo>
                        <a:pt x="202" y="189"/>
                      </a:lnTo>
                      <a:lnTo>
                        <a:pt x="202" y="122"/>
                      </a:lnTo>
                      <a:lnTo>
                        <a:pt x="251" y="122"/>
                      </a:lnTo>
                      <a:lnTo>
                        <a:pt x="251" y="189"/>
                      </a:lnTo>
                      <a:lnTo>
                        <a:pt x="318" y="189"/>
                      </a:lnTo>
                      <a:lnTo>
                        <a:pt x="318" y="238"/>
                      </a:lnTo>
                      <a:close/>
                      <a:moveTo>
                        <a:pt x="417" y="123"/>
                      </a:moveTo>
                      <a:cubicBezTo>
                        <a:pt x="384" y="0"/>
                        <a:pt x="249" y="77"/>
                        <a:pt x="227" y="91"/>
                      </a:cubicBezTo>
                      <a:cubicBezTo>
                        <a:pt x="204" y="77"/>
                        <a:pt x="69" y="1"/>
                        <a:pt x="37" y="123"/>
                      </a:cubicBezTo>
                      <a:cubicBezTo>
                        <a:pt x="0" y="265"/>
                        <a:pt x="226" y="382"/>
                        <a:pt x="227" y="383"/>
                      </a:cubicBezTo>
                      <a:cubicBezTo>
                        <a:pt x="227" y="383"/>
                        <a:pt x="454" y="263"/>
                        <a:pt x="417" y="123"/>
                      </a:cubicBez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nvGrpSpPr>
              <p:cNvPr id="31" name="组合 30">
                <a:extLst>
                  <a:ext uri="{FF2B5EF4-FFF2-40B4-BE49-F238E27FC236}">
                    <a16:creationId xmlns="" xmlns:a16="http://schemas.microsoft.com/office/drawing/2014/main" id="{96699630-266A-4CAD-B49F-9B7E0B518B31}"/>
                  </a:ext>
                </a:extLst>
              </p:cNvPr>
              <p:cNvGrpSpPr/>
              <p:nvPr/>
            </p:nvGrpSpPr>
            <p:grpSpPr>
              <a:xfrm>
                <a:off x="9676434" y="577955"/>
                <a:ext cx="366522" cy="382389"/>
                <a:chOff x="9338428" y="391614"/>
                <a:chExt cx="420096" cy="437973"/>
              </a:xfrm>
            </p:grpSpPr>
            <p:sp>
              <p:nvSpPr>
                <p:cNvPr id="32" name="Oval 12">
                  <a:extLst>
                    <a:ext uri="{FF2B5EF4-FFF2-40B4-BE49-F238E27FC236}">
                      <a16:creationId xmlns="" xmlns:a16="http://schemas.microsoft.com/office/drawing/2014/main" id="{F38E3F48-55B1-421F-9CC0-A9C79CF923E7}"/>
                    </a:ext>
                  </a:extLst>
                </p:cNvPr>
                <p:cNvSpPr/>
                <p:nvPr/>
              </p:nvSpPr>
              <p:spPr>
                <a:xfrm>
                  <a:off x="9338428" y="391614"/>
                  <a:ext cx="420096" cy="437973"/>
                </a:xfrm>
                <a:prstGeom prst="ellipse">
                  <a:avLst/>
                </a:prstGeom>
                <a:solidFill>
                  <a:srgbClr val="FDB402"/>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33" name="Freeform 19">
                  <a:extLst>
                    <a:ext uri="{FF2B5EF4-FFF2-40B4-BE49-F238E27FC236}">
                      <a16:creationId xmlns="" xmlns:a16="http://schemas.microsoft.com/office/drawing/2014/main" id="{F9E38022-4EEC-44AD-914E-E332446E739C}"/>
                    </a:ext>
                  </a:extLst>
                </p:cNvPr>
                <p:cNvSpPr>
                  <a:spLocks noEditPoints="1"/>
                </p:cNvSpPr>
                <p:nvPr/>
              </p:nvSpPr>
              <p:spPr>
                <a:xfrm>
                  <a:off x="9398442" y="495042"/>
                  <a:ext cx="315391" cy="277085"/>
                </a:xfrm>
                <a:custGeom>
                  <a:avLst/>
                  <a:gdLst/>
                  <a:ahLst/>
                  <a:cxnLst>
                    <a:cxn ang="0">
                      <a:pos x="165064" y="270177"/>
                    </a:cxn>
                    <a:cxn ang="0">
                      <a:pos x="307285" y="80593"/>
                    </a:cxn>
                    <a:cxn ang="0">
                      <a:pos x="298442" y="76755"/>
                    </a:cxn>
                    <a:cxn ang="0">
                      <a:pos x="212226" y="77522"/>
                    </a:cxn>
                    <a:cxn ang="0">
                      <a:pos x="165064" y="270177"/>
                    </a:cxn>
                    <a:cxn ang="0">
                      <a:pos x="310233" y="80593"/>
                    </a:cxn>
                    <a:cxn ang="0">
                      <a:pos x="310233" y="80593"/>
                    </a:cxn>
                    <a:cxn ang="0">
                      <a:pos x="5158" y="79057"/>
                    </a:cxn>
                    <a:cxn ang="0">
                      <a:pos x="146642" y="267107"/>
                    </a:cxn>
                    <a:cxn ang="0">
                      <a:pos x="100955" y="76755"/>
                    </a:cxn>
                    <a:cxn ang="0">
                      <a:pos x="16949" y="77522"/>
                    </a:cxn>
                    <a:cxn ang="0">
                      <a:pos x="5158" y="79057"/>
                    </a:cxn>
                    <a:cxn ang="0">
                      <a:pos x="145905" y="270945"/>
                    </a:cxn>
                    <a:cxn ang="0">
                      <a:pos x="145905" y="270945"/>
                    </a:cxn>
                    <a:cxn ang="0">
                      <a:pos x="156222" y="271712"/>
                    </a:cxn>
                    <a:cxn ang="0">
                      <a:pos x="204857" y="77522"/>
                    </a:cxn>
                    <a:cxn ang="0">
                      <a:pos x="202646" y="80593"/>
                    </a:cxn>
                    <a:cxn ang="0">
                      <a:pos x="108324" y="77522"/>
                    </a:cxn>
                    <a:cxn ang="0">
                      <a:pos x="156222" y="271712"/>
                    </a:cxn>
                    <a:cxn ang="0">
                      <a:pos x="220332" y="69847"/>
                    </a:cxn>
                    <a:cxn ang="0">
                      <a:pos x="313917" y="69847"/>
                    </a:cxn>
                    <a:cxn ang="0">
                      <a:pos x="259387" y="768"/>
                    </a:cxn>
                    <a:cxn ang="0">
                      <a:pos x="220332" y="69847"/>
                    </a:cxn>
                    <a:cxn ang="0">
                      <a:pos x="0" y="68312"/>
                    </a:cxn>
                    <a:cxn ang="0">
                      <a:pos x="92112" y="69847"/>
                    </a:cxn>
                    <a:cxn ang="0">
                      <a:pos x="54530" y="0"/>
                    </a:cxn>
                    <a:cxn ang="0">
                      <a:pos x="0" y="68312"/>
                    </a:cxn>
                    <a:cxn ang="0">
                      <a:pos x="109060" y="69847"/>
                    </a:cxn>
                    <a:cxn ang="0">
                      <a:pos x="203383" y="69079"/>
                    </a:cxn>
                    <a:cxn ang="0">
                      <a:pos x="155485" y="1535"/>
                    </a:cxn>
                    <a:cxn ang="0">
                      <a:pos x="109060" y="69847"/>
                    </a:cxn>
                    <a:cxn ang="0">
                      <a:pos x="101691" y="71382"/>
                    </a:cxn>
                    <a:cxn ang="0">
                      <a:pos x="148853" y="768"/>
                    </a:cxn>
                    <a:cxn ang="0">
                      <a:pos x="61162" y="1535"/>
                    </a:cxn>
                    <a:cxn ang="0">
                      <a:pos x="101691" y="71382"/>
                    </a:cxn>
                    <a:cxn ang="0">
                      <a:pos x="212963" y="71382"/>
                    </a:cxn>
                    <a:cxn ang="0">
                      <a:pos x="250544" y="768"/>
                    </a:cxn>
                    <a:cxn ang="0">
                      <a:pos x="165801" y="2303"/>
                    </a:cxn>
                    <a:cxn ang="0">
                      <a:pos x="212963" y="71382"/>
                    </a:cxn>
                  </a:cxnLst>
                  <a:rect l="0" t="0" r="0" b="0"/>
                  <a:pathLst>
                    <a:path w="428" h="361">
                      <a:moveTo>
                        <a:pt x="224" y="352"/>
                      </a:moveTo>
                      <a:lnTo>
                        <a:pt x="417" y="105"/>
                      </a:lnTo>
                      <a:cubicBezTo>
                        <a:pt x="412" y="102"/>
                        <a:pt x="413" y="100"/>
                        <a:pt x="405" y="100"/>
                      </a:cubicBezTo>
                      <a:lnTo>
                        <a:pt x="288" y="101"/>
                      </a:lnTo>
                      <a:lnTo>
                        <a:pt x="224" y="352"/>
                      </a:lnTo>
                      <a:close/>
                      <a:moveTo>
                        <a:pt x="421" y="105"/>
                      </a:moveTo>
                      <a:cubicBezTo>
                        <a:pt x="428" y="97"/>
                        <a:pt x="414" y="113"/>
                        <a:pt x="421" y="105"/>
                      </a:cubicBezTo>
                      <a:close/>
                      <a:moveTo>
                        <a:pt x="7" y="103"/>
                      </a:moveTo>
                      <a:lnTo>
                        <a:pt x="199" y="348"/>
                      </a:lnTo>
                      <a:lnTo>
                        <a:pt x="137" y="100"/>
                      </a:lnTo>
                      <a:lnTo>
                        <a:pt x="23" y="101"/>
                      </a:lnTo>
                      <a:lnTo>
                        <a:pt x="7" y="103"/>
                      </a:lnTo>
                      <a:close/>
                      <a:moveTo>
                        <a:pt x="198" y="353"/>
                      </a:moveTo>
                      <a:cubicBezTo>
                        <a:pt x="205" y="361"/>
                        <a:pt x="191" y="345"/>
                        <a:pt x="198" y="353"/>
                      </a:cubicBezTo>
                      <a:close/>
                      <a:moveTo>
                        <a:pt x="212" y="354"/>
                      </a:moveTo>
                      <a:lnTo>
                        <a:pt x="278" y="101"/>
                      </a:lnTo>
                      <a:lnTo>
                        <a:pt x="275" y="105"/>
                      </a:lnTo>
                      <a:lnTo>
                        <a:pt x="147" y="101"/>
                      </a:lnTo>
                      <a:lnTo>
                        <a:pt x="212" y="354"/>
                      </a:lnTo>
                      <a:close/>
                      <a:moveTo>
                        <a:pt x="299" y="91"/>
                      </a:moveTo>
                      <a:lnTo>
                        <a:pt x="426" y="91"/>
                      </a:lnTo>
                      <a:lnTo>
                        <a:pt x="352" y="1"/>
                      </a:lnTo>
                      <a:lnTo>
                        <a:pt x="299" y="91"/>
                      </a:lnTo>
                      <a:close/>
                      <a:moveTo>
                        <a:pt x="0" y="89"/>
                      </a:moveTo>
                      <a:lnTo>
                        <a:pt x="125" y="91"/>
                      </a:lnTo>
                      <a:lnTo>
                        <a:pt x="74" y="0"/>
                      </a:lnTo>
                      <a:lnTo>
                        <a:pt x="0" y="89"/>
                      </a:lnTo>
                      <a:close/>
                      <a:moveTo>
                        <a:pt x="148" y="91"/>
                      </a:moveTo>
                      <a:lnTo>
                        <a:pt x="276" y="90"/>
                      </a:lnTo>
                      <a:lnTo>
                        <a:pt x="211" y="2"/>
                      </a:lnTo>
                      <a:lnTo>
                        <a:pt x="148" y="91"/>
                      </a:lnTo>
                      <a:close/>
                      <a:moveTo>
                        <a:pt x="138" y="93"/>
                      </a:moveTo>
                      <a:lnTo>
                        <a:pt x="202" y="1"/>
                      </a:lnTo>
                      <a:lnTo>
                        <a:pt x="83" y="2"/>
                      </a:lnTo>
                      <a:lnTo>
                        <a:pt x="138" y="93"/>
                      </a:lnTo>
                      <a:close/>
                      <a:moveTo>
                        <a:pt x="289" y="93"/>
                      </a:moveTo>
                      <a:lnTo>
                        <a:pt x="340" y="1"/>
                      </a:lnTo>
                      <a:lnTo>
                        <a:pt x="225" y="3"/>
                      </a:lnTo>
                      <a:lnTo>
                        <a:pt x="289" y="93"/>
                      </a:ln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cxnSp>
          <p:nvCxnSpPr>
            <p:cNvPr id="4" name="直接连接符 3">
              <a:extLst>
                <a:ext uri="{FF2B5EF4-FFF2-40B4-BE49-F238E27FC236}">
                  <a16:creationId xmlns="" xmlns:a16="http://schemas.microsoft.com/office/drawing/2014/main" id="{6FD08865-C378-4B20-8EA7-0F026FB4E179}"/>
                </a:ext>
              </a:extLst>
            </p:cNvPr>
            <p:cNvCxnSpPr/>
            <p:nvPr/>
          </p:nvCxnSpPr>
          <p:spPr>
            <a:xfrm>
              <a:off x="1762699" y="1002621"/>
              <a:ext cx="10429301" cy="0"/>
            </a:xfrm>
            <a:prstGeom prst="line">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
        <p:nvSpPr>
          <p:cNvPr id="3" name="TextBox 2"/>
          <p:cNvSpPr txBox="1"/>
          <p:nvPr/>
        </p:nvSpPr>
        <p:spPr>
          <a:xfrm>
            <a:off x="6659246" y="319757"/>
            <a:ext cx="733892" cy="307777"/>
          </a:xfrm>
          <a:prstGeom prst="rect">
            <a:avLst/>
          </a:prstGeom>
          <a:noFill/>
        </p:spPr>
        <p:txBody>
          <a:bodyPr wrap="square" rtlCol="0">
            <a:spAutoFit/>
          </a:bodyPr>
          <a:lstStyle/>
          <a:p>
            <a:r>
              <a:rPr lang="zh-CN" altLang="en-US" sz="1400" b="1" dirty="0" smtClean="0"/>
              <a:t>智能</a:t>
            </a:r>
            <a:endParaRPr lang="zh-CN" altLang="en-US" sz="1400" b="1" dirty="0"/>
          </a:p>
        </p:txBody>
      </p:sp>
      <p:sp>
        <p:nvSpPr>
          <p:cNvPr id="35" name="TextBox 34"/>
          <p:cNvSpPr txBox="1"/>
          <p:nvPr/>
        </p:nvSpPr>
        <p:spPr>
          <a:xfrm>
            <a:off x="7545538" y="319757"/>
            <a:ext cx="733892" cy="307777"/>
          </a:xfrm>
          <a:prstGeom prst="rect">
            <a:avLst/>
          </a:prstGeom>
          <a:noFill/>
        </p:spPr>
        <p:txBody>
          <a:bodyPr wrap="square" rtlCol="0">
            <a:spAutoFit/>
          </a:bodyPr>
          <a:lstStyle/>
          <a:p>
            <a:r>
              <a:rPr lang="zh-CN" altLang="en-US" sz="1400" b="1" dirty="0"/>
              <a:t>高效</a:t>
            </a:r>
          </a:p>
        </p:txBody>
      </p:sp>
      <p:sp>
        <p:nvSpPr>
          <p:cNvPr id="36" name="TextBox 35"/>
          <p:cNvSpPr txBox="1"/>
          <p:nvPr/>
        </p:nvSpPr>
        <p:spPr>
          <a:xfrm>
            <a:off x="8414842" y="329733"/>
            <a:ext cx="733892" cy="307777"/>
          </a:xfrm>
          <a:prstGeom prst="rect">
            <a:avLst/>
          </a:prstGeom>
          <a:noFill/>
        </p:spPr>
        <p:txBody>
          <a:bodyPr wrap="square" rtlCol="0">
            <a:spAutoFit/>
          </a:bodyPr>
          <a:lstStyle/>
          <a:p>
            <a:r>
              <a:rPr lang="zh-CN" altLang="en-US" sz="1400" b="1" dirty="0" smtClean="0"/>
              <a:t>成本</a:t>
            </a:r>
            <a:endParaRPr lang="zh-CN" altLang="en-US" sz="1400" b="1" dirty="0"/>
          </a:p>
        </p:txBody>
      </p:sp>
      <p:sp>
        <p:nvSpPr>
          <p:cNvPr id="6" name="矩形 5"/>
          <p:cNvSpPr/>
          <p:nvPr/>
        </p:nvSpPr>
        <p:spPr>
          <a:xfrm>
            <a:off x="1475656" y="116851"/>
            <a:ext cx="2714205" cy="461665"/>
          </a:xfrm>
          <a:prstGeom prst="rect">
            <a:avLst/>
          </a:prstGeom>
        </p:spPr>
        <p:txBody>
          <a:bodyPr wrap="none">
            <a:spAutoFit/>
          </a:bodyPr>
          <a:lstStyle/>
          <a:p>
            <a:r>
              <a:rPr lang="zh-CN" altLang="zh-CN" sz="2400" dirty="0"/>
              <a:t>一、</a:t>
            </a:r>
            <a:r>
              <a:rPr lang="en-US" altLang="zh-CN" sz="2400" dirty="0"/>
              <a:t>BDS</a:t>
            </a:r>
            <a:r>
              <a:rPr lang="zh-CN" altLang="zh-CN" sz="2400" dirty="0"/>
              <a:t>与</a:t>
            </a:r>
            <a:r>
              <a:rPr lang="en-US" altLang="zh-CN" sz="2400" dirty="0"/>
              <a:t>GPS</a:t>
            </a:r>
            <a:r>
              <a:rPr lang="zh-CN" altLang="zh-CN" sz="2400" dirty="0"/>
              <a:t>简介</a:t>
            </a:r>
          </a:p>
        </p:txBody>
      </p:sp>
      <p:sp>
        <p:nvSpPr>
          <p:cNvPr id="7" name="矩形 6"/>
          <p:cNvSpPr/>
          <p:nvPr/>
        </p:nvSpPr>
        <p:spPr>
          <a:xfrm>
            <a:off x="4572488" y="1275606"/>
            <a:ext cx="4139952" cy="3323987"/>
          </a:xfrm>
          <a:prstGeom prst="rect">
            <a:avLst/>
          </a:prstGeom>
        </p:spPr>
        <p:txBody>
          <a:bodyPr wrap="square">
            <a:spAutoFit/>
          </a:bodyPr>
          <a:lstStyle/>
          <a:p>
            <a:pPr>
              <a:lnSpc>
                <a:spcPct val="150000"/>
              </a:lnSpc>
            </a:pPr>
            <a:r>
              <a:rPr lang="en-US" altLang="zh-CN" sz="2000" dirty="0"/>
              <a:t>GPS</a:t>
            </a:r>
            <a:r>
              <a:rPr lang="zh-CN" altLang="zh-CN" sz="2000" dirty="0"/>
              <a:t>除了导航外，还具有其他多种用途，如科学家可以用它来监测地壳的微小移动，从而帮助预报地震；测绘人员利用它来确定地面边界；汽车司机在迷途时通过它能找到方向；军队依靠它来保证正确的前进方向。</a:t>
            </a:r>
            <a:endParaRPr lang="zh-CN" altLang="en-US" sz="2000" dirty="0"/>
          </a:p>
        </p:txBody>
      </p:sp>
      <p:pic>
        <p:nvPicPr>
          <p:cNvPr id="7170" name="Picture 2" descr="https://img1.runjiapp.com/duoteimg/dtnew_newsup_img/202209/20220901151305_64924.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33156" y="1497599"/>
            <a:ext cx="4167873" cy="2880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036551"/>
      </p:ext>
    </p:extLst>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 xmlns:a16="http://schemas.microsoft.com/office/drawing/2014/main" id="{1495F301-5D58-44A0-870C-E58C0EABD36A}"/>
              </a:ext>
            </a:extLst>
          </p:cNvPr>
          <p:cNvGrpSpPr/>
          <p:nvPr/>
        </p:nvGrpSpPr>
        <p:grpSpPr>
          <a:xfrm>
            <a:off x="-10552" y="-10550"/>
            <a:ext cx="9154552" cy="762516"/>
            <a:chOff x="-14069" y="-14067"/>
            <a:chExt cx="12206069" cy="1016688"/>
          </a:xfrm>
        </p:grpSpPr>
        <p:grpSp>
          <p:nvGrpSpPr>
            <p:cNvPr id="16" name="组合 15"/>
            <p:cNvGrpSpPr/>
            <p:nvPr/>
          </p:nvGrpSpPr>
          <p:grpSpPr>
            <a:xfrm>
              <a:off x="-14069" y="-14067"/>
              <a:ext cx="1690469" cy="1016688"/>
              <a:chOff x="-14069" y="-14068"/>
              <a:chExt cx="8860302" cy="6886134"/>
            </a:xfrm>
          </p:grpSpPr>
          <p:sp>
            <p:nvSpPr>
              <p:cNvPr id="17" name="直角三角形 16"/>
              <p:cNvSpPr/>
              <p:nvPr/>
            </p:nvSpPr>
            <p:spPr>
              <a:xfrm rot="5400000">
                <a:off x="-1740877" y="1740877"/>
                <a:ext cx="6858000" cy="3376246"/>
              </a:xfrm>
              <a:prstGeom prst="r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任意多边形 17"/>
              <p:cNvSpPr/>
              <p:nvPr/>
            </p:nvSpPr>
            <p:spPr>
              <a:xfrm>
                <a:off x="-14069" y="-2"/>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FDB4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2712719" y="-14068"/>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E635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 name="组合 1">
              <a:extLst>
                <a:ext uri="{FF2B5EF4-FFF2-40B4-BE49-F238E27FC236}">
                  <a16:creationId xmlns="" xmlns:a16="http://schemas.microsoft.com/office/drawing/2014/main" id="{F16F4591-60E9-4C9B-AF90-257FD1CF5AAD}"/>
                </a:ext>
              </a:extLst>
            </p:cNvPr>
            <p:cNvGrpSpPr/>
            <p:nvPr/>
          </p:nvGrpSpPr>
          <p:grpSpPr>
            <a:xfrm>
              <a:off x="8510887" y="453634"/>
              <a:ext cx="2671958" cy="382389"/>
              <a:chOff x="8519749" y="577955"/>
              <a:chExt cx="2671958" cy="382389"/>
            </a:xfrm>
          </p:grpSpPr>
          <p:grpSp>
            <p:nvGrpSpPr>
              <p:cNvPr id="22" name="组合 21">
                <a:extLst>
                  <a:ext uri="{FF2B5EF4-FFF2-40B4-BE49-F238E27FC236}">
                    <a16:creationId xmlns="" xmlns:a16="http://schemas.microsoft.com/office/drawing/2014/main" id="{3572C76C-95D1-4FF5-BB80-B735C985DE2B}"/>
                  </a:ext>
                </a:extLst>
              </p:cNvPr>
              <p:cNvGrpSpPr/>
              <p:nvPr/>
            </p:nvGrpSpPr>
            <p:grpSpPr>
              <a:xfrm>
                <a:off x="8519749" y="577955"/>
                <a:ext cx="368108" cy="382389"/>
                <a:chOff x="8181567" y="391614"/>
                <a:chExt cx="420096" cy="437973"/>
              </a:xfrm>
            </p:grpSpPr>
            <p:sp>
              <p:nvSpPr>
                <p:cNvPr id="23" name="Oval 11">
                  <a:extLst>
                    <a:ext uri="{FF2B5EF4-FFF2-40B4-BE49-F238E27FC236}">
                      <a16:creationId xmlns="" xmlns:a16="http://schemas.microsoft.com/office/drawing/2014/main" id="{B2E6A8A3-322E-4A52-8E71-C45B316F5C18}"/>
                    </a:ext>
                  </a:extLst>
                </p:cNvPr>
                <p:cNvSpPr/>
                <p:nvPr/>
              </p:nvSpPr>
              <p:spPr>
                <a:xfrm>
                  <a:off x="8181567" y="391614"/>
                  <a:ext cx="420096" cy="437973"/>
                </a:xfrm>
                <a:prstGeom prst="ellipse">
                  <a:avLst/>
                </a:prstGeom>
                <a:solidFill>
                  <a:srgbClr val="E6353F"/>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24" name="Freeform 14">
                  <a:extLst>
                    <a:ext uri="{FF2B5EF4-FFF2-40B4-BE49-F238E27FC236}">
                      <a16:creationId xmlns="" xmlns:a16="http://schemas.microsoft.com/office/drawing/2014/main" id="{205D0928-C677-4B0B-ABE9-E66BCB8A8319}"/>
                    </a:ext>
                  </a:extLst>
                </p:cNvPr>
                <p:cNvSpPr>
                  <a:spLocks noEditPoints="1"/>
                </p:cNvSpPr>
                <p:nvPr/>
              </p:nvSpPr>
              <p:spPr>
                <a:xfrm>
                  <a:off x="8254350" y="468227"/>
                  <a:ext cx="321776" cy="268147"/>
                </a:xfrm>
                <a:custGeom>
                  <a:avLst/>
                  <a:gdLst/>
                  <a:ahLst/>
                  <a:cxnLst>
                    <a:cxn ang="0">
                      <a:pos x="248143" y="256622"/>
                    </a:cxn>
                    <a:cxn ang="0">
                      <a:pos x="0" y="256622"/>
                    </a:cxn>
                    <a:cxn ang="0">
                      <a:pos x="128858" y="99115"/>
                    </a:cxn>
                    <a:cxn ang="0">
                      <a:pos x="123703" y="94505"/>
                    </a:cxn>
                    <a:cxn ang="0">
                      <a:pos x="234889" y="110639"/>
                    </a:cxn>
                    <a:cxn ang="0">
                      <a:pos x="13254" y="90663"/>
                    </a:cxn>
                    <a:cxn ang="0">
                      <a:pos x="88360" y="194387"/>
                    </a:cxn>
                    <a:cxn ang="0">
                      <a:pos x="41971" y="163654"/>
                    </a:cxn>
                    <a:cxn ang="0">
                      <a:pos x="41971" y="173642"/>
                    </a:cxn>
                    <a:cxn ang="0">
                      <a:pos x="134012" y="142909"/>
                    </a:cxn>
                    <a:cxn ang="0">
                      <a:pos x="41971" y="142909"/>
                    </a:cxn>
                    <a:cxn ang="0">
                      <a:pos x="134012" y="133689"/>
                    </a:cxn>
                    <a:cxn ang="0">
                      <a:pos x="237834" y="112176"/>
                    </a:cxn>
                    <a:cxn ang="0">
                      <a:pos x="237834" y="112176"/>
                    </a:cxn>
                    <a:cxn ang="0">
                      <a:pos x="238571" y="16903"/>
                    </a:cxn>
                    <a:cxn ang="0">
                      <a:pos x="145793" y="60698"/>
                    </a:cxn>
                    <a:cxn ang="0">
                      <a:pos x="251825" y="66845"/>
                    </a:cxn>
                    <a:cxn ang="0">
                      <a:pos x="161256" y="46100"/>
                    </a:cxn>
                    <a:cxn ang="0">
                      <a:pos x="254770" y="116786"/>
                    </a:cxn>
                    <a:cxn ang="0">
                      <a:pos x="291586" y="69918"/>
                    </a:cxn>
                    <a:cxn ang="0">
                      <a:pos x="301159" y="80675"/>
                    </a:cxn>
                    <a:cxn ang="0">
                      <a:pos x="296004" y="68381"/>
                    </a:cxn>
                    <a:cxn ang="0">
                      <a:pos x="293795" y="131384"/>
                    </a:cxn>
                    <a:cxn ang="0">
                      <a:pos x="293059" y="143678"/>
                    </a:cxn>
                    <a:cxn ang="0">
                      <a:pos x="303368" y="143678"/>
                    </a:cxn>
                    <a:cxn ang="0">
                      <a:pos x="302631" y="131384"/>
                    </a:cxn>
                    <a:cxn ang="0">
                      <a:pos x="301159" y="102956"/>
                    </a:cxn>
                    <a:cxn ang="0">
                      <a:pos x="148002" y="144446"/>
                    </a:cxn>
                    <a:cxn ang="0">
                      <a:pos x="161992" y="201302"/>
                    </a:cxn>
                    <a:cxn ang="0">
                      <a:pos x="167883" y="196692"/>
                    </a:cxn>
                    <a:cxn ang="0">
                      <a:pos x="170092" y="189777"/>
                    </a:cxn>
                    <a:cxn ang="0">
                      <a:pos x="176719" y="194387"/>
                    </a:cxn>
                    <a:cxn ang="0">
                      <a:pos x="181137" y="205144"/>
                    </a:cxn>
                    <a:cxn ang="0">
                      <a:pos x="187028" y="209754"/>
                    </a:cxn>
                    <a:cxn ang="0">
                      <a:pos x="196600" y="208217"/>
                    </a:cxn>
                    <a:cxn ang="0">
                      <a:pos x="195127" y="202839"/>
                    </a:cxn>
                    <a:cxn ang="0">
                      <a:pos x="189973" y="192082"/>
                    </a:cxn>
                    <a:cxn ang="0">
                      <a:pos x="183346" y="187472"/>
                    </a:cxn>
                    <a:cxn ang="0">
                      <a:pos x="199545" y="178252"/>
                    </a:cxn>
                    <a:cxn ang="0">
                      <a:pos x="192918" y="175947"/>
                    </a:cxn>
                    <a:cxn ang="0">
                      <a:pos x="188500" y="169801"/>
                    </a:cxn>
                    <a:cxn ang="0">
                      <a:pos x="181873" y="168264"/>
                    </a:cxn>
                    <a:cxn ang="0">
                      <a:pos x="177455" y="162118"/>
                    </a:cxn>
                    <a:cxn ang="0">
                      <a:pos x="170828" y="159813"/>
                    </a:cxn>
                    <a:cxn ang="0">
                      <a:pos x="166410" y="154434"/>
                    </a:cxn>
                    <a:cxn ang="0">
                      <a:pos x="159047" y="152129"/>
                    </a:cxn>
                    <a:cxn ang="0">
                      <a:pos x="154629" y="145983"/>
                    </a:cxn>
                    <a:cxn ang="0">
                      <a:pos x="29453" y="108334"/>
                    </a:cxn>
                    <a:cxn ang="0">
                      <a:pos x="29453" y="224352"/>
                    </a:cxn>
                  </a:cxnLst>
                  <a:rect l="0" t="0" r="0" b="0"/>
                  <a:pathLst>
                    <a:path w="437" h="349">
                      <a:moveTo>
                        <a:pt x="0" y="322"/>
                      </a:moveTo>
                      <a:lnTo>
                        <a:pt x="337" y="322"/>
                      </a:lnTo>
                      <a:lnTo>
                        <a:pt x="337" y="334"/>
                      </a:lnTo>
                      <a:cubicBezTo>
                        <a:pt x="337" y="342"/>
                        <a:pt x="331" y="349"/>
                        <a:pt x="323" y="349"/>
                      </a:cubicBezTo>
                      <a:lnTo>
                        <a:pt x="14" y="349"/>
                      </a:lnTo>
                      <a:cubicBezTo>
                        <a:pt x="6" y="349"/>
                        <a:pt x="0" y="342"/>
                        <a:pt x="0" y="334"/>
                      </a:cubicBezTo>
                      <a:lnTo>
                        <a:pt x="0" y="322"/>
                      </a:lnTo>
                      <a:close/>
                      <a:moveTo>
                        <a:pt x="168" y="123"/>
                      </a:moveTo>
                      <a:cubicBezTo>
                        <a:pt x="172" y="123"/>
                        <a:pt x="175" y="126"/>
                        <a:pt x="175" y="129"/>
                      </a:cubicBezTo>
                      <a:cubicBezTo>
                        <a:pt x="175" y="133"/>
                        <a:pt x="172" y="135"/>
                        <a:pt x="168" y="135"/>
                      </a:cubicBezTo>
                      <a:cubicBezTo>
                        <a:pt x="165" y="135"/>
                        <a:pt x="162" y="133"/>
                        <a:pt x="162" y="129"/>
                      </a:cubicBezTo>
                      <a:cubicBezTo>
                        <a:pt x="162" y="126"/>
                        <a:pt x="165" y="123"/>
                        <a:pt x="168" y="123"/>
                      </a:cubicBezTo>
                      <a:close/>
                      <a:moveTo>
                        <a:pt x="18" y="118"/>
                      </a:moveTo>
                      <a:lnTo>
                        <a:pt x="208" y="118"/>
                      </a:lnTo>
                      <a:cubicBezTo>
                        <a:pt x="246" y="120"/>
                        <a:pt x="283" y="128"/>
                        <a:pt x="319" y="144"/>
                      </a:cubicBezTo>
                      <a:lnTo>
                        <a:pt x="319" y="315"/>
                      </a:lnTo>
                      <a:lnTo>
                        <a:pt x="18" y="315"/>
                      </a:lnTo>
                      <a:lnTo>
                        <a:pt x="18" y="118"/>
                      </a:lnTo>
                      <a:close/>
                      <a:moveTo>
                        <a:pt x="57" y="239"/>
                      </a:moveTo>
                      <a:lnTo>
                        <a:pt x="120" y="239"/>
                      </a:lnTo>
                      <a:lnTo>
                        <a:pt x="120" y="253"/>
                      </a:lnTo>
                      <a:lnTo>
                        <a:pt x="57" y="253"/>
                      </a:lnTo>
                      <a:lnTo>
                        <a:pt x="57" y="239"/>
                      </a:lnTo>
                      <a:close/>
                      <a:moveTo>
                        <a:pt x="57" y="213"/>
                      </a:moveTo>
                      <a:lnTo>
                        <a:pt x="182" y="213"/>
                      </a:lnTo>
                      <a:lnTo>
                        <a:pt x="182" y="226"/>
                      </a:lnTo>
                      <a:lnTo>
                        <a:pt x="57" y="226"/>
                      </a:lnTo>
                      <a:lnTo>
                        <a:pt x="57" y="213"/>
                      </a:lnTo>
                      <a:close/>
                      <a:moveTo>
                        <a:pt x="57" y="186"/>
                      </a:moveTo>
                      <a:lnTo>
                        <a:pt x="182" y="186"/>
                      </a:lnTo>
                      <a:lnTo>
                        <a:pt x="182" y="200"/>
                      </a:lnTo>
                      <a:lnTo>
                        <a:pt x="57" y="200"/>
                      </a:lnTo>
                      <a:lnTo>
                        <a:pt x="57" y="186"/>
                      </a:lnTo>
                      <a:close/>
                      <a:moveTo>
                        <a:pt x="57" y="160"/>
                      </a:moveTo>
                      <a:lnTo>
                        <a:pt x="182" y="160"/>
                      </a:lnTo>
                      <a:lnTo>
                        <a:pt x="182" y="174"/>
                      </a:lnTo>
                      <a:lnTo>
                        <a:pt x="57" y="174"/>
                      </a:lnTo>
                      <a:lnTo>
                        <a:pt x="57" y="160"/>
                      </a:lnTo>
                      <a:close/>
                      <a:moveTo>
                        <a:pt x="323" y="146"/>
                      </a:moveTo>
                      <a:cubicBezTo>
                        <a:pt x="328" y="148"/>
                        <a:pt x="339" y="154"/>
                        <a:pt x="342" y="156"/>
                      </a:cubicBezTo>
                      <a:cubicBezTo>
                        <a:pt x="350" y="161"/>
                        <a:pt x="330" y="164"/>
                        <a:pt x="323" y="165"/>
                      </a:cubicBezTo>
                      <a:lnTo>
                        <a:pt x="323" y="146"/>
                      </a:lnTo>
                      <a:close/>
                      <a:moveTo>
                        <a:pt x="396" y="91"/>
                      </a:moveTo>
                      <a:cubicBezTo>
                        <a:pt x="377" y="71"/>
                        <a:pt x="359" y="50"/>
                        <a:pt x="341" y="30"/>
                      </a:cubicBezTo>
                      <a:cubicBezTo>
                        <a:pt x="335" y="23"/>
                        <a:pt x="332" y="23"/>
                        <a:pt x="324" y="22"/>
                      </a:cubicBezTo>
                      <a:lnTo>
                        <a:pt x="133" y="1"/>
                      </a:lnTo>
                      <a:cubicBezTo>
                        <a:pt x="129" y="0"/>
                        <a:pt x="128" y="3"/>
                        <a:pt x="130" y="6"/>
                      </a:cubicBezTo>
                      <a:lnTo>
                        <a:pt x="198" y="79"/>
                      </a:lnTo>
                      <a:cubicBezTo>
                        <a:pt x="209" y="57"/>
                        <a:pt x="217" y="46"/>
                        <a:pt x="251" y="50"/>
                      </a:cubicBezTo>
                      <a:cubicBezTo>
                        <a:pt x="275" y="53"/>
                        <a:pt x="292" y="58"/>
                        <a:pt x="314" y="66"/>
                      </a:cubicBezTo>
                      <a:cubicBezTo>
                        <a:pt x="328" y="72"/>
                        <a:pt x="335" y="76"/>
                        <a:pt x="342" y="87"/>
                      </a:cubicBezTo>
                      <a:cubicBezTo>
                        <a:pt x="336" y="80"/>
                        <a:pt x="327" y="75"/>
                        <a:pt x="317" y="71"/>
                      </a:cubicBezTo>
                      <a:cubicBezTo>
                        <a:pt x="297" y="63"/>
                        <a:pt x="275" y="58"/>
                        <a:pt x="253" y="55"/>
                      </a:cubicBezTo>
                      <a:cubicBezTo>
                        <a:pt x="240" y="54"/>
                        <a:pt x="227" y="54"/>
                        <a:pt x="219" y="60"/>
                      </a:cubicBezTo>
                      <a:cubicBezTo>
                        <a:pt x="211" y="66"/>
                        <a:pt x="199" y="93"/>
                        <a:pt x="194" y="103"/>
                      </a:cubicBezTo>
                      <a:cubicBezTo>
                        <a:pt x="191" y="110"/>
                        <a:pt x="195" y="112"/>
                        <a:pt x="200" y="112"/>
                      </a:cubicBezTo>
                      <a:cubicBezTo>
                        <a:pt x="251" y="115"/>
                        <a:pt x="301" y="128"/>
                        <a:pt x="346" y="152"/>
                      </a:cubicBezTo>
                      <a:lnTo>
                        <a:pt x="347" y="126"/>
                      </a:lnTo>
                      <a:cubicBezTo>
                        <a:pt x="363" y="128"/>
                        <a:pt x="379" y="130"/>
                        <a:pt x="396" y="133"/>
                      </a:cubicBezTo>
                      <a:lnTo>
                        <a:pt x="396" y="91"/>
                      </a:lnTo>
                      <a:close/>
                      <a:moveTo>
                        <a:pt x="433" y="138"/>
                      </a:moveTo>
                      <a:cubicBezTo>
                        <a:pt x="435" y="138"/>
                        <a:pt x="437" y="135"/>
                        <a:pt x="435" y="133"/>
                      </a:cubicBezTo>
                      <a:cubicBezTo>
                        <a:pt x="426" y="124"/>
                        <a:pt x="417" y="114"/>
                        <a:pt x="409" y="105"/>
                      </a:cubicBezTo>
                      <a:lnTo>
                        <a:pt x="409" y="93"/>
                      </a:lnTo>
                      <a:cubicBezTo>
                        <a:pt x="409" y="91"/>
                        <a:pt x="407" y="90"/>
                        <a:pt x="405" y="90"/>
                      </a:cubicBezTo>
                      <a:lnTo>
                        <a:pt x="402" y="89"/>
                      </a:lnTo>
                      <a:lnTo>
                        <a:pt x="402" y="163"/>
                      </a:lnTo>
                      <a:cubicBezTo>
                        <a:pt x="400" y="163"/>
                        <a:pt x="400" y="164"/>
                        <a:pt x="400" y="165"/>
                      </a:cubicBezTo>
                      <a:lnTo>
                        <a:pt x="399" y="171"/>
                      </a:lnTo>
                      <a:cubicBezTo>
                        <a:pt x="399" y="173"/>
                        <a:pt x="400" y="174"/>
                        <a:pt x="400" y="176"/>
                      </a:cubicBezTo>
                      <a:lnTo>
                        <a:pt x="400" y="182"/>
                      </a:lnTo>
                      <a:cubicBezTo>
                        <a:pt x="400" y="184"/>
                        <a:pt x="399" y="185"/>
                        <a:pt x="398" y="187"/>
                      </a:cubicBezTo>
                      <a:lnTo>
                        <a:pt x="393" y="231"/>
                      </a:lnTo>
                      <a:cubicBezTo>
                        <a:pt x="396" y="236"/>
                        <a:pt x="414" y="236"/>
                        <a:pt x="417" y="231"/>
                      </a:cubicBezTo>
                      <a:lnTo>
                        <a:pt x="412" y="187"/>
                      </a:lnTo>
                      <a:cubicBezTo>
                        <a:pt x="412" y="185"/>
                        <a:pt x="411" y="184"/>
                        <a:pt x="411" y="182"/>
                      </a:cubicBezTo>
                      <a:lnTo>
                        <a:pt x="410" y="176"/>
                      </a:lnTo>
                      <a:cubicBezTo>
                        <a:pt x="410" y="174"/>
                        <a:pt x="412" y="174"/>
                        <a:pt x="411" y="171"/>
                      </a:cubicBezTo>
                      <a:lnTo>
                        <a:pt x="411" y="165"/>
                      </a:lnTo>
                      <a:cubicBezTo>
                        <a:pt x="411" y="164"/>
                        <a:pt x="410" y="163"/>
                        <a:pt x="409" y="163"/>
                      </a:cubicBezTo>
                      <a:lnTo>
                        <a:pt x="409" y="134"/>
                      </a:lnTo>
                      <a:cubicBezTo>
                        <a:pt x="417" y="135"/>
                        <a:pt x="425" y="137"/>
                        <a:pt x="433" y="138"/>
                      </a:cubicBezTo>
                      <a:close/>
                      <a:moveTo>
                        <a:pt x="206" y="187"/>
                      </a:moveTo>
                      <a:lnTo>
                        <a:pt x="201" y="188"/>
                      </a:lnTo>
                      <a:lnTo>
                        <a:pt x="217" y="267"/>
                      </a:lnTo>
                      <a:lnTo>
                        <a:pt x="221" y="266"/>
                      </a:lnTo>
                      <a:lnTo>
                        <a:pt x="220" y="262"/>
                      </a:lnTo>
                      <a:lnTo>
                        <a:pt x="224" y="261"/>
                      </a:lnTo>
                      <a:lnTo>
                        <a:pt x="224" y="257"/>
                      </a:lnTo>
                      <a:lnTo>
                        <a:pt x="228" y="256"/>
                      </a:lnTo>
                      <a:lnTo>
                        <a:pt x="227" y="252"/>
                      </a:lnTo>
                      <a:lnTo>
                        <a:pt x="231" y="251"/>
                      </a:lnTo>
                      <a:lnTo>
                        <a:pt x="231" y="247"/>
                      </a:lnTo>
                      <a:lnTo>
                        <a:pt x="235" y="246"/>
                      </a:lnTo>
                      <a:lnTo>
                        <a:pt x="236" y="253"/>
                      </a:lnTo>
                      <a:lnTo>
                        <a:pt x="240" y="253"/>
                      </a:lnTo>
                      <a:lnTo>
                        <a:pt x="241" y="260"/>
                      </a:lnTo>
                      <a:lnTo>
                        <a:pt x="245" y="260"/>
                      </a:lnTo>
                      <a:lnTo>
                        <a:pt x="246" y="267"/>
                      </a:lnTo>
                      <a:lnTo>
                        <a:pt x="250" y="266"/>
                      </a:lnTo>
                      <a:lnTo>
                        <a:pt x="251" y="274"/>
                      </a:lnTo>
                      <a:lnTo>
                        <a:pt x="254" y="273"/>
                      </a:lnTo>
                      <a:lnTo>
                        <a:pt x="255" y="277"/>
                      </a:lnTo>
                      <a:lnTo>
                        <a:pt x="267" y="275"/>
                      </a:lnTo>
                      <a:lnTo>
                        <a:pt x="267" y="271"/>
                      </a:lnTo>
                      <a:lnTo>
                        <a:pt x="270" y="271"/>
                      </a:lnTo>
                      <a:lnTo>
                        <a:pt x="268" y="263"/>
                      </a:lnTo>
                      <a:lnTo>
                        <a:pt x="265" y="264"/>
                      </a:lnTo>
                      <a:lnTo>
                        <a:pt x="263" y="257"/>
                      </a:lnTo>
                      <a:lnTo>
                        <a:pt x="259" y="257"/>
                      </a:lnTo>
                      <a:lnTo>
                        <a:pt x="258" y="250"/>
                      </a:lnTo>
                      <a:lnTo>
                        <a:pt x="254" y="251"/>
                      </a:lnTo>
                      <a:lnTo>
                        <a:pt x="253" y="243"/>
                      </a:lnTo>
                      <a:lnTo>
                        <a:pt x="249" y="244"/>
                      </a:lnTo>
                      <a:lnTo>
                        <a:pt x="248" y="240"/>
                      </a:lnTo>
                      <a:lnTo>
                        <a:pt x="272" y="235"/>
                      </a:lnTo>
                      <a:lnTo>
                        <a:pt x="271" y="232"/>
                      </a:lnTo>
                      <a:lnTo>
                        <a:pt x="267" y="233"/>
                      </a:lnTo>
                      <a:lnTo>
                        <a:pt x="267" y="228"/>
                      </a:lnTo>
                      <a:lnTo>
                        <a:pt x="262" y="229"/>
                      </a:lnTo>
                      <a:lnTo>
                        <a:pt x="262" y="225"/>
                      </a:lnTo>
                      <a:lnTo>
                        <a:pt x="257" y="226"/>
                      </a:lnTo>
                      <a:lnTo>
                        <a:pt x="256" y="221"/>
                      </a:lnTo>
                      <a:lnTo>
                        <a:pt x="252" y="222"/>
                      </a:lnTo>
                      <a:lnTo>
                        <a:pt x="251" y="218"/>
                      </a:lnTo>
                      <a:lnTo>
                        <a:pt x="247" y="219"/>
                      </a:lnTo>
                      <a:lnTo>
                        <a:pt x="246" y="215"/>
                      </a:lnTo>
                      <a:lnTo>
                        <a:pt x="242" y="215"/>
                      </a:lnTo>
                      <a:lnTo>
                        <a:pt x="241" y="211"/>
                      </a:lnTo>
                      <a:lnTo>
                        <a:pt x="237" y="212"/>
                      </a:lnTo>
                      <a:lnTo>
                        <a:pt x="236" y="208"/>
                      </a:lnTo>
                      <a:lnTo>
                        <a:pt x="232" y="208"/>
                      </a:lnTo>
                      <a:lnTo>
                        <a:pt x="231" y="204"/>
                      </a:lnTo>
                      <a:lnTo>
                        <a:pt x="227" y="205"/>
                      </a:lnTo>
                      <a:lnTo>
                        <a:pt x="226" y="201"/>
                      </a:lnTo>
                      <a:lnTo>
                        <a:pt x="221" y="202"/>
                      </a:lnTo>
                      <a:lnTo>
                        <a:pt x="221" y="197"/>
                      </a:lnTo>
                      <a:lnTo>
                        <a:pt x="216" y="198"/>
                      </a:lnTo>
                      <a:lnTo>
                        <a:pt x="215" y="194"/>
                      </a:lnTo>
                      <a:lnTo>
                        <a:pt x="211" y="195"/>
                      </a:lnTo>
                      <a:lnTo>
                        <a:pt x="210" y="190"/>
                      </a:lnTo>
                      <a:lnTo>
                        <a:pt x="207" y="191"/>
                      </a:lnTo>
                      <a:lnTo>
                        <a:pt x="206" y="187"/>
                      </a:lnTo>
                      <a:close/>
                      <a:moveTo>
                        <a:pt x="40" y="141"/>
                      </a:moveTo>
                      <a:lnTo>
                        <a:pt x="297" y="141"/>
                      </a:lnTo>
                      <a:lnTo>
                        <a:pt x="297" y="292"/>
                      </a:lnTo>
                      <a:lnTo>
                        <a:pt x="40" y="292"/>
                      </a:lnTo>
                      <a:lnTo>
                        <a:pt x="40" y="141"/>
                      </a:ln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nvGrpSpPr>
              <p:cNvPr id="25" name="组合 24">
                <a:extLst>
                  <a:ext uri="{FF2B5EF4-FFF2-40B4-BE49-F238E27FC236}">
                    <a16:creationId xmlns="" xmlns:a16="http://schemas.microsoft.com/office/drawing/2014/main" id="{EDE772D3-C617-4E93-B7A3-A606D04292F8}"/>
                  </a:ext>
                </a:extLst>
              </p:cNvPr>
              <p:cNvGrpSpPr/>
              <p:nvPr/>
            </p:nvGrpSpPr>
            <p:grpSpPr>
              <a:xfrm>
                <a:off x="10823599" y="577955"/>
                <a:ext cx="368108" cy="382389"/>
                <a:chOff x="10486350" y="391614"/>
                <a:chExt cx="421373" cy="437973"/>
              </a:xfrm>
            </p:grpSpPr>
            <p:sp>
              <p:nvSpPr>
                <p:cNvPr id="26" name="Oval 13">
                  <a:extLst>
                    <a:ext uri="{FF2B5EF4-FFF2-40B4-BE49-F238E27FC236}">
                      <a16:creationId xmlns="" xmlns:a16="http://schemas.microsoft.com/office/drawing/2014/main" id="{2F189F4C-BA54-45A4-9862-7045F21F7A3B}"/>
                    </a:ext>
                  </a:extLst>
                </p:cNvPr>
                <p:cNvSpPr/>
                <p:nvPr/>
              </p:nvSpPr>
              <p:spPr>
                <a:xfrm>
                  <a:off x="10486350" y="391614"/>
                  <a:ext cx="421373" cy="437973"/>
                </a:xfrm>
                <a:prstGeom prst="ellipse">
                  <a:avLst/>
                </a:prstGeom>
                <a:solidFill>
                  <a:srgbClr val="858585"/>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27" name="Freeform 15">
                  <a:extLst>
                    <a:ext uri="{FF2B5EF4-FFF2-40B4-BE49-F238E27FC236}">
                      <a16:creationId xmlns="" xmlns:a16="http://schemas.microsoft.com/office/drawing/2014/main" id="{17E2950D-1240-486B-84EF-65DB9100A6D5}"/>
                    </a:ext>
                  </a:extLst>
                </p:cNvPr>
                <p:cNvSpPr>
                  <a:spLocks noEditPoints="1"/>
                </p:cNvSpPr>
                <p:nvPr/>
              </p:nvSpPr>
              <p:spPr>
                <a:xfrm>
                  <a:off x="10532318" y="455458"/>
                  <a:ext cx="334545" cy="293685"/>
                </a:xfrm>
                <a:custGeom>
                  <a:avLst/>
                  <a:gdLst/>
                  <a:ahLst/>
                  <a:cxnLst>
                    <a:cxn ang="0">
                      <a:pos x="234329" y="182499"/>
                    </a:cxn>
                    <a:cxn ang="0">
                      <a:pos x="184958" y="182499"/>
                    </a:cxn>
                    <a:cxn ang="0">
                      <a:pos x="184958" y="233874"/>
                    </a:cxn>
                    <a:cxn ang="0">
                      <a:pos x="148850" y="233874"/>
                    </a:cxn>
                    <a:cxn ang="0">
                      <a:pos x="148850" y="182499"/>
                    </a:cxn>
                    <a:cxn ang="0">
                      <a:pos x="99479" y="182499"/>
                    </a:cxn>
                    <a:cxn ang="0">
                      <a:pos x="99479" y="144925"/>
                    </a:cxn>
                    <a:cxn ang="0">
                      <a:pos x="148850" y="144925"/>
                    </a:cxn>
                    <a:cxn ang="0">
                      <a:pos x="148850" y="93550"/>
                    </a:cxn>
                    <a:cxn ang="0">
                      <a:pos x="184958" y="93550"/>
                    </a:cxn>
                    <a:cxn ang="0">
                      <a:pos x="184958" y="144925"/>
                    </a:cxn>
                    <a:cxn ang="0">
                      <a:pos x="234329" y="144925"/>
                    </a:cxn>
                    <a:cxn ang="0">
                      <a:pos x="234329" y="182499"/>
                    </a:cxn>
                    <a:cxn ang="0">
                      <a:pos x="307280" y="94317"/>
                    </a:cxn>
                    <a:cxn ang="0">
                      <a:pos x="167273" y="69779"/>
                    </a:cxn>
                    <a:cxn ang="0">
                      <a:pos x="27265" y="94317"/>
                    </a:cxn>
                    <a:cxn ang="0">
                      <a:pos x="167273" y="293685"/>
                    </a:cxn>
                    <a:cxn ang="0">
                      <a:pos x="307280" y="94317"/>
                    </a:cxn>
                  </a:cxnLst>
                  <a:rect l="0" t="0" r="0" b="0"/>
                  <a:pathLst>
                    <a:path w="454" h="383">
                      <a:moveTo>
                        <a:pt x="318" y="238"/>
                      </a:moveTo>
                      <a:lnTo>
                        <a:pt x="251" y="238"/>
                      </a:lnTo>
                      <a:lnTo>
                        <a:pt x="251" y="305"/>
                      </a:lnTo>
                      <a:lnTo>
                        <a:pt x="202" y="305"/>
                      </a:lnTo>
                      <a:lnTo>
                        <a:pt x="202" y="238"/>
                      </a:lnTo>
                      <a:lnTo>
                        <a:pt x="135" y="238"/>
                      </a:lnTo>
                      <a:lnTo>
                        <a:pt x="135" y="189"/>
                      </a:lnTo>
                      <a:lnTo>
                        <a:pt x="202" y="189"/>
                      </a:lnTo>
                      <a:lnTo>
                        <a:pt x="202" y="122"/>
                      </a:lnTo>
                      <a:lnTo>
                        <a:pt x="251" y="122"/>
                      </a:lnTo>
                      <a:lnTo>
                        <a:pt x="251" y="189"/>
                      </a:lnTo>
                      <a:lnTo>
                        <a:pt x="318" y="189"/>
                      </a:lnTo>
                      <a:lnTo>
                        <a:pt x="318" y="238"/>
                      </a:lnTo>
                      <a:close/>
                      <a:moveTo>
                        <a:pt x="417" y="123"/>
                      </a:moveTo>
                      <a:cubicBezTo>
                        <a:pt x="384" y="0"/>
                        <a:pt x="249" y="77"/>
                        <a:pt x="227" y="91"/>
                      </a:cubicBezTo>
                      <a:cubicBezTo>
                        <a:pt x="204" y="77"/>
                        <a:pt x="69" y="1"/>
                        <a:pt x="37" y="123"/>
                      </a:cubicBezTo>
                      <a:cubicBezTo>
                        <a:pt x="0" y="265"/>
                        <a:pt x="226" y="382"/>
                        <a:pt x="227" y="383"/>
                      </a:cubicBezTo>
                      <a:cubicBezTo>
                        <a:pt x="227" y="383"/>
                        <a:pt x="454" y="263"/>
                        <a:pt x="417" y="123"/>
                      </a:cubicBez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nvGrpSpPr>
              <p:cNvPr id="31" name="组合 30">
                <a:extLst>
                  <a:ext uri="{FF2B5EF4-FFF2-40B4-BE49-F238E27FC236}">
                    <a16:creationId xmlns="" xmlns:a16="http://schemas.microsoft.com/office/drawing/2014/main" id="{96699630-266A-4CAD-B49F-9B7E0B518B31}"/>
                  </a:ext>
                </a:extLst>
              </p:cNvPr>
              <p:cNvGrpSpPr/>
              <p:nvPr/>
            </p:nvGrpSpPr>
            <p:grpSpPr>
              <a:xfrm>
                <a:off x="9676434" y="577955"/>
                <a:ext cx="366522" cy="382389"/>
                <a:chOff x="9338428" y="391614"/>
                <a:chExt cx="420096" cy="437973"/>
              </a:xfrm>
            </p:grpSpPr>
            <p:sp>
              <p:nvSpPr>
                <p:cNvPr id="32" name="Oval 12">
                  <a:extLst>
                    <a:ext uri="{FF2B5EF4-FFF2-40B4-BE49-F238E27FC236}">
                      <a16:creationId xmlns="" xmlns:a16="http://schemas.microsoft.com/office/drawing/2014/main" id="{F38E3F48-55B1-421F-9CC0-A9C79CF923E7}"/>
                    </a:ext>
                  </a:extLst>
                </p:cNvPr>
                <p:cNvSpPr/>
                <p:nvPr/>
              </p:nvSpPr>
              <p:spPr>
                <a:xfrm>
                  <a:off x="9338428" y="391614"/>
                  <a:ext cx="420096" cy="437973"/>
                </a:xfrm>
                <a:prstGeom prst="ellipse">
                  <a:avLst/>
                </a:prstGeom>
                <a:solidFill>
                  <a:srgbClr val="FDB402"/>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33" name="Freeform 19">
                  <a:extLst>
                    <a:ext uri="{FF2B5EF4-FFF2-40B4-BE49-F238E27FC236}">
                      <a16:creationId xmlns="" xmlns:a16="http://schemas.microsoft.com/office/drawing/2014/main" id="{F9E38022-4EEC-44AD-914E-E332446E739C}"/>
                    </a:ext>
                  </a:extLst>
                </p:cNvPr>
                <p:cNvSpPr>
                  <a:spLocks noEditPoints="1"/>
                </p:cNvSpPr>
                <p:nvPr/>
              </p:nvSpPr>
              <p:spPr>
                <a:xfrm>
                  <a:off x="9398442" y="495042"/>
                  <a:ext cx="315391" cy="277085"/>
                </a:xfrm>
                <a:custGeom>
                  <a:avLst/>
                  <a:gdLst/>
                  <a:ahLst/>
                  <a:cxnLst>
                    <a:cxn ang="0">
                      <a:pos x="165064" y="270177"/>
                    </a:cxn>
                    <a:cxn ang="0">
                      <a:pos x="307285" y="80593"/>
                    </a:cxn>
                    <a:cxn ang="0">
                      <a:pos x="298442" y="76755"/>
                    </a:cxn>
                    <a:cxn ang="0">
                      <a:pos x="212226" y="77522"/>
                    </a:cxn>
                    <a:cxn ang="0">
                      <a:pos x="165064" y="270177"/>
                    </a:cxn>
                    <a:cxn ang="0">
                      <a:pos x="310233" y="80593"/>
                    </a:cxn>
                    <a:cxn ang="0">
                      <a:pos x="310233" y="80593"/>
                    </a:cxn>
                    <a:cxn ang="0">
                      <a:pos x="5158" y="79057"/>
                    </a:cxn>
                    <a:cxn ang="0">
                      <a:pos x="146642" y="267107"/>
                    </a:cxn>
                    <a:cxn ang="0">
                      <a:pos x="100955" y="76755"/>
                    </a:cxn>
                    <a:cxn ang="0">
                      <a:pos x="16949" y="77522"/>
                    </a:cxn>
                    <a:cxn ang="0">
                      <a:pos x="5158" y="79057"/>
                    </a:cxn>
                    <a:cxn ang="0">
                      <a:pos x="145905" y="270945"/>
                    </a:cxn>
                    <a:cxn ang="0">
                      <a:pos x="145905" y="270945"/>
                    </a:cxn>
                    <a:cxn ang="0">
                      <a:pos x="156222" y="271712"/>
                    </a:cxn>
                    <a:cxn ang="0">
                      <a:pos x="204857" y="77522"/>
                    </a:cxn>
                    <a:cxn ang="0">
                      <a:pos x="202646" y="80593"/>
                    </a:cxn>
                    <a:cxn ang="0">
                      <a:pos x="108324" y="77522"/>
                    </a:cxn>
                    <a:cxn ang="0">
                      <a:pos x="156222" y="271712"/>
                    </a:cxn>
                    <a:cxn ang="0">
                      <a:pos x="220332" y="69847"/>
                    </a:cxn>
                    <a:cxn ang="0">
                      <a:pos x="313917" y="69847"/>
                    </a:cxn>
                    <a:cxn ang="0">
                      <a:pos x="259387" y="768"/>
                    </a:cxn>
                    <a:cxn ang="0">
                      <a:pos x="220332" y="69847"/>
                    </a:cxn>
                    <a:cxn ang="0">
                      <a:pos x="0" y="68312"/>
                    </a:cxn>
                    <a:cxn ang="0">
                      <a:pos x="92112" y="69847"/>
                    </a:cxn>
                    <a:cxn ang="0">
                      <a:pos x="54530" y="0"/>
                    </a:cxn>
                    <a:cxn ang="0">
                      <a:pos x="0" y="68312"/>
                    </a:cxn>
                    <a:cxn ang="0">
                      <a:pos x="109060" y="69847"/>
                    </a:cxn>
                    <a:cxn ang="0">
                      <a:pos x="203383" y="69079"/>
                    </a:cxn>
                    <a:cxn ang="0">
                      <a:pos x="155485" y="1535"/>
                    </a:cxn>
                    <a:cxn ang="0">
                      <a:pos x="109060" y="69847"/>
                    </a:cxn>
                    <a:cxn ang="0">
                      <a:pos x="101691" y="71382"/>
                    </a:cxn>
                    <a:cxn ang="0">
                      <a:pos x="148853" y="768"/>
                    </a:cxn>
                    <a:cxn ang="0">
                      <a:pos x="61162" y="1535"/>
                    </a:cxn>
                    <a:cxn ang="0">
                      <a:pos x="101691" y="71382"/>
                    </a:cxn>
                    <a:cxn ang="0">
                      <a:pos x="212963" y="71382"/>
                    </a:cxn>
                    <a:cxn ang="0">
                      <a:pos x="250544" y="768"/>
                    </a:cxn>
                    <a:cxn ang="0">
                      <a:pos x="165801" y="2303"/>
                    </a:cxn>
                    <a:cxn ang="0">
                      <a:pos x="212963" y="71382"/>
                    </a:cxn>
                  </a:cxnLst>
                  <a:rect l="0" t="0" r="0" b="0"/>
                  <a:pathLst>
                    <a:path w="428" h="361">
                      <a:moveTo>
                        <a:pt x="224" y="352"/>
                      </a:moveTo>
                      <a:lnTo>
                        <a:pt x="417" y="105"/>
                      </a:lnTo>
                      <a:cubicBezTo>
                        <a:pt x="412" y="102"/>
                        <a:pt x="413" y="100"/>
                        <a:pt x="405" y="100"/>
                      </a:cubicBezTo>
                      <a:lnTo>
                        <a:pt x="288" y="101"/>
                      </a:lnTo>
                      <a:lnTo>
                        <a:pt x="224" y="352"/>
                      </a:lnTo>
                      <a:close/>
                      <a:moveTo>
                        <a:pt x="421" y="105"/>
                      </a:moveTo>
                      <a:cubicBezTo>
                        <a:pt x="428" y="97"/>
                        <a:pt x="414" y="113"/>
                        <a:pt x="421" y="105"/>
                      </a:cubicBezTo>
                      <a:close/>
                      <a:moveTo>
                        <a:pt x="7" y="103"/>
                      </a:moveTo>
                      <a:lnTo>
                        <a:pt x="199" y="348"/>
                      </a:lnTo>
                      <a:lnTo>
                        <a:pt x="137" y="100"/>
                      </a:lnTo>
                      <a:lnTo>
                        <a:pt x="23" y="101"/>
                      </a:lnTo>
                      <a:lnTo>
                        <a:pt x="7" y="103"/>
                      </a:lnTo>
                      <a:close/>
                      <a:moveTo>
                        <a:pt x="198" y="353"/>
                      </a:moveTo>
                      <a:cubicBezTo>
                        <a:pt x="205" y="361"/>
                        <a:pt x="191" y="345"/>
                        <a:pt x="198" y="353"/>
                      </a:cubicBezTo>
                      <a:close/>
                      <a:moveTo>
                        <a:pt x="212" y="354"/>
                      </a:moveTo>
                      <a:lnTo>
                        <a:pt x="278" y="101"/>
                      </a:lnTo>
                      <a:lnTo>
                        <a:pt x="275" y="105"/>
                      </a:lnTo>
                      <a:lnTo>
                        <a:pt x="147" y="101"/>
                      </a:lnTo>
                      <a:lnTo>
                        <a:pt x="212" y="354"/>
                      </a:lnTo>
                      <a:close/>
                      <a:moveTo>
                        <a:pt x="299" y="91"/>
                      </a:moveTo>
                      <a:lnTo>
                        <a:pt x="426" y="91"/>
                      </a:lnTo>
                      <a:lnTo>
                        <a:pt x="352" y="1"/>
                      </a:lnTo>
                      <a:lnTo>
                        <a:pt x="299" y="91"/>
                      </a:lnTo>
                      <a:close/>
                      <a:moveTo>
                        <a:pt x="0" y="89"/>
                      </a:moveTo>
                      <a:lnTo>
                        <a:pt x="125" y="91"/>
                      </a:lnTo>
                      <a:lnTo>
                        <a:pt x="74" y="0"/>
                      </a:lnTo>
                      <a:lnTo>
                        <a:pt x="0" y="89"/>
                      </a:lnTo>
                      <a:close/>
                      <a:moveTo>
                        <a:pt x="148" y="91"/>
                      </a:moveTo>
                      <a:lnTo>
                        <a:pt x="276" y="90"/>
                      </a:lnTo>
                      <a:lnTo>
                        <a:pt x="211" y="2"/>
                      </a:lnTo>
                      <a:lnTo>
                        <a:pt x="148" y="91"/>
                      </a:lnTo>
                      <a:close/>
                      <a:moveTo>
                        <a:pt x="138" y="93"/>
                      </a:moveTo>
                      <a:lnTo>
                        <a:pt x="202" y="1"/>
                      </a:lnTo>
                      <a:lnTo>
                        <a:pt x="83" y="2"/>
                      </a:lnTo>
                      <a:lnTo>
                        <a:pt x="138" y="93"/>
                      </a:lnTo>
                      <a:close/>
                      <a:moveTo>
                        <a:pt x="289" y="93"/>
                      </a:moveTo>
                      <a:lnTo>
                        <a:pt x="340" y="1"/>
                      </a:lnTo>
                      <a:lnTo>
                        <a:pt x="225" y="3"/>
                      </a:lnTo>
                      <a:lnTo>
                        <a:pt x="289" y="93"/>
                      </a:ln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cxnSp>
          <p:nvCxnSpPr>
            <p:cNvPr id="4" name="直接连接符 3">
              <a:extLst>
                <a:ext uri="{FF2B5EF4-FFF2-40B4-BE49-F238E27FC236}">
                  <a16:creationId xmlns="" xmlns:a16="http://schemas.microsoft.com/office/drawing/2014/main" id="{6FD08865-C378-4B20-8EA7-0F026FB4E179}"/>
                </a:ext>
              </a:extLst>
            </p:cNvPr>
            <p:cNvCxnSpPr/>
            <p:nvPr/>
          </p:nvCxnSpPr>
          <p:spPr>
            <a:xfrm>
              <a:off x="1762699" y="1002621"/>
              <a:ext cx="10429301" cy="0"/>
            </a:xfrm>
            <a:prstGeom prst="line">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
        <p:nvSpPr>
          <p:cNvPr id="3" name="TextBox 2"/>
          <p:cNvSpPr txBox="1"/>
          <p:nvPr/>
        </p:nvSpPr>
        <p:spPr>
          <a:xfrm>
            <a:off x="6659246" y="319757"/>
            <a:ext cx="733892" cy="307777"/>
          </a:xfrm>
          <a:prstGeom prst="rect">
            <a:avLst/>
          </a:prstGeom>
          <a:noFill/>
        </p:spPr>
        <p:txBody>
          <a:bodyPr wrap="square" rtlCol="0">
            <a:spAutoFit/>
          </a:bodyPr>
          <a:lstStyle/>
          <a:p>
            <a:r>
              <a:rPr lang="zh-CN" altLang="en-US" sz="1400" b="1" dirty="0" smtClean="0"/>
              <a:t>智能</a:t>
            </a:r>
            <a:endParaRPr lang="zh-CN" altLang="en-US" sz="1400" b="1" dirty="0"/>
          </a:p>
        </p:txBody>
      </p:sp>
      <p:sp>
        <p:nvSpPr>
          <p:cNvPr id="35" name="TextBox 34"/>
          <p:cNvSpPr txBox="1"/>
          <p:nvPr/>
        </p:nvSpPr>
        <p:spPr>
          <a:xfrm>
            <a:off x="7545538" y="319757"/>
            <a:ext cx="733892" cy="307777"/>
          </a:xfrm>
          <a:prstGeom prst="rect">
            <a:avLst/>
          </a:prstGeom>
          <a:noFill/>
        </p:spPr>
        <p:txBody>
          <a:bodyPr wrap="square" rtlCol="0">
            <a:spAutoFit/>
          </a:bodyPr>
          <a:lstStyle/>
          <a:p>
            <a:r>
              <a:rPr lang="zh-CN" altLang="en-US" sz="1400" b="1" dirty="0"/>
              <a:t>高效</a:t>
            </a:r>
          </a:p>
        </p:txBody>
      </p:sp>
      <p:sp>
        <p:nvSpPr>
          <p:cNvPr id="36" name="TextBox 35"/>
          <p:cNvSpPr txBox="1"/>
          <p:nvPr/>
        </p:nvSpPr>
        <p:spPr>
          <a:xfrm>
            <a:off x="8414842" y="329733"/>
            <a:ext cx="733892" cy="307777"/>
          </a:xfrm>
          <a:prstGeom prst="rect">
            <a:avLst/>
          </a:prstGeom>
          <a:noFill/>
        </p:spPr>
        <p:txBody>
          <a:bodyPr wrap="square" rtlCol="0">
            <a:spAutoFit/>
          </a:bodyPr>
          <a:lstStyle/>
          <a:p>
            <a:r>
              <a:rPr lang="zh-CN" altLang="en-US" sz="1400" b="1" dirty="0" smtClean="0"/>
              <a:t>成本</a:t>
            </a:r>
            <a:endParaRPr lang="zh-CN" altLang="en-US" sz="1400" b="1" dirty="0"/>
          </a:p>
        </p:txBody>
      </p:sp>
      <p:sp>
        <p:nvSpPr>
          <p:cNvPr id="6" name="矩形 5"/>
          <p:cNvSpPr/>
          <p:nvPr/>
        </p:nvSpPr>
        <p:spPr>
          <a:xfrm>
            <a:off x="1475656" y="116851"/>
            <a:ext cx="2714205" cy="461665"/>
          </a:xfrm>
          <a:prstGeom prst="rect">
            <a:avLst/>
          </a:prstGeom>
        </p:spPr>
        <p:txBody>
          <a:bodyPr wrap="none">
            <a:spAutoFit/>
          </a:bodyPr>
          <a:lstStyle/>
          <a:p>
            <a:r>
              <a:rPr lang="zh-CN" altLang="zh-CN" sz="2400" dirty="0"/>
              <a:t>一、</a:t>
            </a:r>
            <a:r>
              <a:rPr lang="en-US" altLang="zh-CN" sz="2400" dirty="0"/>
              <a:t>BDS</a:t>
            </a:r>
            <a:r>
              <a:rPr lang="zh-CN" altLang="zh-CN" sz="2400" dirty="0"/>
              <a:t>与</a:t>
            </a:r>
            <a:r>
              <a:rPr lang="en-US" altLang="zh-CN" sz="2400" dirty="0"/>
              <a:t>GPS</a:t>
            </a:r>
            <a:r>
              <a:rPr lang="zh-CN" altLang="zh-CN" sz="2400" dirty="0"/>
              <a:t>简介</a:t>
            </a:r>
          </a:p>
        </p:txBody>
      </p:sp>
      <p:sp>
        <p:nvSpPr>
          <p:cNvPr id="7" name="矩形 6"/>
          <p:cNvSpPr/>
          <p:nvPr/>
        </p:nvSpPr>
        <p:spPr>
          <a:xfrm>
            <a:off x="428281" y="925814"/>
            <a:ext cx="8353507" cy="3785652"/>
          </a:xfrm>
          <a:prstGeom prst="rect">
            <a:avLst/>
          </a:prstGeom>
        </p:spPr>
        <p:txBody>
          <a:bodyPr wrap="square">
            <a:spAutoFit/>
          </a:bodyPr>
          <a:lstStyle/>
          <a:p>
            <a:pPr>
              <a:lnSpc>
                <a:spcPct val="150000"/>
              </a:lnSpc>
            </a:pPr>
            <a:r>
              <a:rPr lang="zh-CN" altLang="zh-CN" sz="2000" dirty="0"/>
              <a:t>北斗系统具有以下特点： </a:t>
            </a:r>
          </a:p>
          <a:p>
            <a:pPr>
              <a:lnSpc>
                <a:spcPct val="150000"/>
              </a:lnSpc>
            </a:pPr>
            <a:r>
              <a:rPr lang="zh-CN" altLang="zh-CN" sz="2000" dirty="0"/>
              <a:t>（</a:t>
            </a:r>
            <a:r>
              <a:rPr lang="en-US" altLang="zh-CN" sz="2000" dirty="0"/>
              <a:t>1</a:t>
            </a:r>
            <a:r>
              <a:rPr lang="zh-CN" altLang="zh-CN" sz="2000" dirty="0"/>
              <a:t>）北斗系统空间段采用三种轨道卫星组成的混合星座，与其他卫星导航系统相比高轨卫星更多，抗遮挡能力强，尤其低纬度地区性能特点更为明显。 </a:t>
            </a:r>
          </a:p>
          <a:p>
            <a:pPr>
              <a:lnSpc>
                <a:spcPct val="150000"/>
              </a:lnSpc>
            </a:pPr>
            <a:r>
              <a:rPr lang="zh-CN" altLang="zh-CN" sz="2000" dirty="0"/>
              <a:t>（</a:t>
            </a:r>
            <a:r>
              <a:rPr lang="en-US" altLang="zh-CN" sz="2000" dirty="0"/>
              <a:t>2</a:t>
            </a:r>
            <a:r>
              <a:rPr lang="zh-CN" altLang="zh-CN" sz="2000" dirty="0"/>
              <a:t>）北斗系统提供多个频点的导航信号，能够通过多频信号组合使用等方式提高服务精度。 </a:t>
            </a:r>
          </a:p>
          <a:p>
            <a:pPr>
              <a:lnSpc>
                <a:spcPct val="150000"/>
              </a:lnSpc>
            </a:pPr>
            <a:r>
              <a:rPr lang="zh-CN" altLang="zh-CN" sz="2000" dirty="0"/>
              <a:t>（</a:t>
            </a:r>
            <a:r>
              <a:rPr lang="en-US" altLang="zh-CN" sz="2000" dirty="0"/>
              <a:t>3</a:t>
            </a:r>
            <a:r>
              <a:rPr lang="zh-CN" altLang="zh-CN" sz="2000" dirty="0"/>
              <a:t>）北斗系统创新融合了导航与通信能力，具有实时导航、快速定位、精确授时、位置报告和短报文通信服务五大功能</a:t>
            </a:r>
            <a:r>
              <a:rPr lang="zh-CN" altLang="zh-CN" sz="2000" dirty="0" smtClean="0"/>
              <a:t>。</a:t>
            </a:r>
            <a:endParaRPr lang="zh-CN" altLang="zh-CN" sz="2000" dirty="0"/>
          </a:p>
        </p:txBody>
      </p:sp>
    </p:spTree>
    <p:extLst>
      <p:ext uri="{BB962C8B-B14F-4D97-AF65-F5344CB8AC3E}">
        <p14:creationId xmlns:p14="http://schemas.microsoft.com/office/powerpoint/2010/main" val="2770830306"/>
      </p:ext>
    </p:extLst>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 xmlns:a16="http://schemas.microsoft.com/office/drawing/2014/main" id="{1495F301-5D58-44A0-870C-E58C0EABD36A}"/>
              </a:ext>
            </a:extLst>
          </p:cNvPr>
          <p:cNvGrpSpPr/>
          <p:nvPr/>
        </p:nvGrpSpPr>
        <p:grpSpPr>
          <a:xfrm>
            <a:off x="-10552" y="-10550"/>
            <a:ext cx="9154552" cy="762516"/>
            <a:chOff x="-14069" y="-14067"/>
            <a:chExt cx="12206069" cy="1016688"/>
          </a:xfrm>
        </p:grpSpPr>
        <p:grpSp>
          <p:nvGrpSpPr>
            <p:cNvPr id="16" name="组合 15"/>
            <p:cNvGrpSpPr/>
            <p:nvPr/>
          </p:nvGrpSpPr>
          <p:grpSpPr>
            <a:xfrm>
              <a:off x="-14069" y="-14067"/>
              <a:ext cx="1690469" cy="1016688"/>
              <a:chOff x="-14069" y="-14068"/>
              <a:chExt cx="8860302" cy="6886134"/>
            </a:xfrm>
          </p:grpSpPr>
          <p:sp>
            <p:nvSpPr>
              <p:cNvPr id="17" name="直角三角形 16"/>
              <p:cNvSpPr/>
              <p:nvPr/>
            </p:nvSpPr>
            <p:spPr>
              <a:xfrm rot="5400000">
                <a:off x="-1740877" y="1740877"/>
                <a:ext cx="6858000" cy="3376246"/>
              </a:xfrm>
              <a:prstGeom prst="r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任意多边形 17"/>
              <p:cNvSpPr/>
              <p:nvPr/>
            </p:nvSpPr>
            <p:spPr>
              <a:xfrm>
                <a:off x="-14069" y="-2"/>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FDB4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2712719" y="-14068"/>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E635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 name="组合 1">
              <a:extLst>
                <a:ext uri="{FF2B5EF4-FFF2-40B4-BE49-F238E27FC236}">
                  <a16:creationId xmlns="" xmlns:a16="http://schemas.microsoft.com/office/drawing/2014/main" id="{F16F4591-60E9-4C9B-AF90-257FD1CF5AAD}"/>
                </a:ext>
              </a:extLst>
            </p:cNvPr>
            <p:cNvGrpSpPr/>
            <p:nvPr/>
          </p:nvGrpSpPr>
          <p:grpSpPr>
            <a:xfrm>
              <a:off x="8510887" y="453634"/>
              <a:ext cx="2671958" cy="382389"/>
              <a:chOff x="8519749" y="577955"/>
              <a:chExt cx="2671958" cy="382389"/>
            </a:xfrm>
          </p:grpSpPr>
          <p:grpSp>
            <p:nvGrpSpPr>
              <p:cNvPr id="22" name="组合 21">
                <a:extLst>
                  <a:ext uri="{FF2B5EF4-FFF2-40B4-BE49-F238E27FC236}">
                    <a16:creationId xmlns="" xmlns:a16="http://schemas.microsoft.com/office/drawing/2014/main" id="{3572C76C-95D1-4FF5-BB80-B735C985DE2B}"/>
                  </a:ext>
                </a:extLst>
              </p:cNvPr>
              <p:cNvGrpSpPr/>
              <p:nvPr/>
            </p:nvGrpSpPr>
            <p:grpSpPr>
              <a:xfrm>
                <a:off x="8519749" y="577955"/>
                <a:ext cx="368108" cy="382389"/>
                <a:chOff x="8181567" y="391614"/>
                <a:chExt cx="420096" cy="437973"/>
              </a:xfrm>
            </p:grpSpPr>
            <p:sp>
              <p:nvSpPr>
                <p:cNvPr id="23" name="Oval 11">
                  <a:extLst>
                    <a:ext uri="{FF2B5EF4-FFF2-40B4-BE49-F238E27FC236}">
                      <a16:creationId xmlns="" xmlns:a16="http://schemas.microsoft.com/office/drawing/2014/main" id="{B2E6A8A3-322E-4A52-8E71-C45B316F5C18}"/>
                    </a:ext>
                  </a:extLst>
                </p:cNvPr>
                <p:cNvSpPr/>
                <p:nvPr/>
              </p:nvSpPr>
              <p:spPr>
                <a:xfrm>
                  <a:off x="8181567" y="391614"/>
                  <a:ext cx="420096" cy="437973"/>
                </a:xfrm>
                <a:prstGeom prst="ellipse">
                  <a:avLst/>
                </a:prstGeom>
                <a:solidFill>
                  <a:srgbClr val="E6353F"/>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24" name="Freeform 14">
                  <a:extLst>
                    <a:ext uri="{FF2B5EF4-FFF2-40B4-BE49-F238E27FC236}">
                      <a16:creationId xmlns="" xmlns:a16="http://schemas.microsoft.com/office/drawing/2014/main" id="{205D0928-C677-4B0B-ABE9-E66BCB8A8319}"/>
                    </a:ext>
                  </a:extLst>
                </p:cNvPr>
                <p:cNvSpPr>
                  <a:spLocks noEditPoints="1"/>
                </p:cNvSpPr>
                <p:nvPr/>
              </p:nvSpPr>
              <p:spPr>
                <a:xfrm>
                  <a:off x="8254350" y="468227"/>
                  <a:ext cx="321776" cy="268147"/>
                </a:xfrm>
                <a:custGeom>
                  <a:avLst/>
                  <a:gdLst/>
                  <a:ahLst/>
                  <a:cxnLst>
                    <a:cxn ang="0">
                      <a:pos x="248143" y="256622"/>
                    </a:cxn>
                    <a:cxn ang="0">
                      <a:pos x="0" y="256622"/>
                    </a:cxn>
                    <a:cxn ang="0">
                      <a:pos x="128858" y="99115"/>
                    </a:cxn>
                    <a:cxn ang="0">
                      <a:pos x="123703" y="94505"/>
                    </a:cxn>
                    <a:cxn ang="0">
                      <a:pos x="234889" y="110639"/>
                    </a:cxn>
                    <a:cxn ang="0">
                      <a:pos x="13254" y="90663"/>
                    </a:cxn>
                    <a:cxn ang="0">
                      <a:pos x="88360" y="194387"/>
                    </a:cxn>
                    <a:cxn ang="0">
                      <a:pos x="41971" y="163654"/>
                    </a:cxn>
                    <a:cxn ang="0">
                      <a:pos x="41971" y="173642"/>
                    </a:cxn>
                    <a:cxn ang="0">
                      <a:pos x="134012" y="142909"/>
                    </a:cxn>
                    <a:cxn ang="0">
                      <a:pos x="41971" y="142909"/>
                    </a:cxn>
                    <a:cxn ang="0">
                      <a:pos x="134012" y="133689"/>
                    </a:cxn>
                    <a:cxn ang="0">
                      <a:pos x="237834" y="112176"/>
                    </a:cxn>
                    <a:cxn ang="0">
                      <a:pos x="237834" y="112176"/>
                    </a:cxn>
                    <a:cxn ang="0">
                      <a:pos x="238571" y="16903"/>
                    </a:cxn>
                    <a:cxn ang="0">
                      <a:pos x="145793" y="60698"/>
                    </a:cxn>
                    <a:cxn ang="0">
                      <a:pos x="251825" y="66845"/>
                    </a:cxn>
                    <a:cxn ang="0">
                      <a:pos x="161256" y="46100"/>
                    </a:cxn>
                    <a:cxn ang="0">
                      <a:pos x="254770" y="116786"/>
                    </a:cxn>
                    <a:cxn ang="0">
                      <a:pos x="291586" y="69918"/>
                    </a:cxn>
                    <a:cxn ang="0">
                      <a:pos x="301159" y="80675"/>
                    </a:cxn>
                    <a:cxn ang="0">
                      <a:pos x="296004" y="68381"/>
                    </a:cxn>
                    <a:cxn ang="0">
                      <a:pos x="293795" y="131384"/>
                    </a:cxn>
                    <a:cxn ang="0">
                      <a:pos x="293059" y="143678"/>
                    </a:cxn>
                    <a:cxn ang="0">
                      <a:pos x="303368" y="143678"/>
                    </a:cxn>
                    <a:cxn ang="0">
                      <a:pos x="302631" y="131384"/>
                    </a:cxn>
                    <a:cxn ang="0">
                      <a:pos x="301159" y="102956"/>
                    </a:cxn>
                    <a:cxn ang="0">
                      <a:pos x="148002" y="144446"/>
                    </a:cxn>
                    <a:cxn ang="0">
                      <a:pos x="161992" y="201302"/>
                    </a:cxn>
                    <a:cxn ang="0">
                      <a:pos x="167883" y="196692"/>
                    </a:cxn>
                    <a:cxn ang="0">
                      <a:pos x="170092" y="189777"/>
                    </a:cxn>
                    <a:cxn ang="0">
                      <a:pos x="176719" y="194387"/>
                    </a:cxn>
                    <a:cxn ang="0">
                      <a:pos x="181137" y="205144"/>
                    </a:cxn>
                    <a:cxn ang="0">
                      <a:pos x="187028" y="209754"/>
                    </a:cxn>
                    <a:cxn ang="0">
                      <a:pos x="196600" y="208217"/>
                    </a:cxn>
                    <a:cxn ang="0">
                      <a:pos x="195127" y="202839"/>
                    </a:cxn>
                    <a:cxn ang="0">
                      <a:pos x="189973" y="192082"/>
                    </a:cxn>
                    <a:cxn ang="0">
                      <a:pos x="183346" y="187472"/>
                    </a:cxn>
                    <a:cxn ang="0">
                      <a:pos x="199545" y="178252"/>
                    </a:cxn>
                    <a:cxn ang="0">
                      <a:pos x="192918" y="175947"/>
                    </a:cxn>
                    <a:cxn ang="0">
                      <a:pos x="188500" y="169801"/>
                    </a:cxn>
                    <a:cxn ang="0">
                      <a:pos x="181873" y="168264"/>
                    </a:cxn>
                    <a:cxn ang="0">
                      <a:pos x="177455" y="162118"/>
                    </a:cxn>
                    <a:cxn ang="0">
                      <a:pos x="170828" y="159813"/>
                    </a:cxn>
                    <a:cxn ang="0">
                      <a:pos x="166410" y="154434"/>
                    </a:cxn>
                    <a:cxn ang="0">
                      <a:pos x="159047" y="152129"/>
                    </a:cxn>
                    <a:cxn ang="0">
                      <a:pos x="154629" y="145983"/>
                    </a:cxn>
                    <a:cxn ang="0">
                      <a:pos x="29453" y="108334"/>
                    </a:cxn>
                    <a:cxn ang="0">
                      <a:pos x="29453" y="224352"/>
                    </a:cxn>
                  </a:cxnLst>
                  <a:rect l="0" t="0" r="0" b="0"/>
                  <a:pathLst>
                    <a:path w="437" h="349">
                      <a:moveTo>
                        <a:pt x="0" y="322"/>
                      </a:moveTo>
                      <a:lnTo>
                        <a:pt x="337" y="322"/>
                      </a:lnTo>
                      <a:lnTo>
                        <a:pt x="337" y="334"/>
                      </a:lnTo>
                      <a:cubicBezTo>
                        <a:pt x="337" y="342"/>
                        <a:pt x="331" y="349"/>
                        <a:pt x="323" y="349"/>
                      </a:cubicBezTo>
                      <a:lnTo>
                        <a:pt x="14" y="349"/>
                      </a:lnTo>
                      <a:cubicBezTo>
                        <a:pt x="6" y="349"/>
                        <a:pt x="0" y="342"/>
                        <a:pt x="0" y="334"/>
                      </a:cubicBezTo>
                      <a:lnTo>
                        <a:pt x="0" y="322"/>
                      </a:lnTo>
                      <a:close/>
                      <a:moveTo>
                        <a:pt x="168" y="123"/>
                      </a:moveTo>
                      <a:cubicBezTo>
                        <a:pt x="172" y="123"/>
                        <a:pt x="175" y="126"/>
                        <a:pt x="175" y="129"/>
                      </a:cubicBezTo>
                      <a:cubicBezTo>
                        <a:pt x="175" y="133"/>
                        <a:pt x="172" y="135"/>
                        <a:pt x="168" y="135"/>
                      </a:cubicBezTo>
                      <a:cubicBezTo>
                        <a:pt x="165" y="135"/>
                        <a:pt x="162" y="133"/>
                        <a:pt x="162" y="129"/>
                      </a:cubicBezTo>
                      <a:cubicBezTo>
                        <a:pt x="162" y="126"/>
                        <a:pt x="165" y="123"/>
                        <a:pt x="168" y="123"/>
                      </a:cubicBezTo>
                      <a:close/>
                      <a:moveTo>
                        <a:pt x="18" y="118"/>
                      </a:moveTo>
                      <a:lnTo>
                        <a:pt x="208" y="118"/>
                      </a:lnTo>
                      <a:cubicBezTo>
                        <a:pt x="246" y="120"/>
                        <a:pt x="283" y="128"/>
                        <a:pt x="319" y="144"/>
                      </a:cubicBezTo>
                      <a:lnTo>
                        <a:pt x="319" y="315"/>
                      </a:lnTo>
                      <a:lnTo>
                        <a:pt x="18" y="315"/>
                      </a:lnTo>
                      <a:lnTo>
                        <a:pt x="18" y="118"/>
                      </a:lnTo>
                      <a:close/>
                      <a:moveTo>
                        <a:pt x="57" y="239"/>
                      </a:moveTo>
                      <a:lnTo>
                        <a:pt x="120" y="239"/>
                      </a:lnTo>
                      <a:lnTo>
                        <a:pt x="120" y="253"/>
                      </a:lnTo>
                      <a:lnTo>
                        <a:pt x="57" y="253"/>
                      </a:lnTo>
                      <a:lnTo>
                        <a:pt x="57" y="239"/>
                      </a:lnTo>
                      <a:close/>
                      <a:moveTo>
                        <a:pt x="57" y="213"/>
                      </a:moveTo>
                      <a:lnTo>
                        <a:pt x="182" y="213"/>
                      </a:lnTo>
                      <a:lnTo>
                        <a:pt x="182" y="226"/>
                      </a:lnTo>
                      <a:lnTo>
                        <a:pt x="57" y="226"/>
                      </a:lnTo>
                      <a:lnTo>
                        <a:pt x="57" y="213"/>
                      </a:lnTo>
                      <a:close/>
                      <a:moveTo>
                        <a:pt x="57" y="186"/>
                      </a:moveTo>
                      <a:lnTo>
                        <a:pt x="182" y="186"/>
                      </a:lnTo>
                      <a:lnTo>
                        <a:pt x="182" y="200"/>
                      </a:lnTo>
                      <a:lnTo>
                        <a:pt x="57" y="200"/>
                      </a:lnTo>
                      <a:lnTo>
                        <a:pt x="57" y="186"/>
                      </a:lnTo>
                      <a:close/>
                      <a:moveTo>
                        <a:pt x="57" y="160"/>
                      </a:moveTo>
                      <a:lnTo>
                        <a:pt x="182" y="160"/>
                      </a:lnTo>
                      <a:lnTo>
                        <a:pt x="182" y="174"/>
                      </a:lnTo>
                      <a:lnTo>
                        <a:pt x="57" y="174"/>
                      </a:lnTo>
                      <a:lnTo>
                        <a:pt x="57" y="160"/>
                      </a:lnTo>
                      <a:close/>
                      <a:moveTo>
                        <a:pt x="323" y="146"/>
                      </a:moveTo>
                      <a:cubicBezTo>
                        <a:pt x="328" y="148"/>
                        <a:pt x="339" y="154"/>
                        <a:pt x="342" y="156"/>
                      </a:cubicBezTo>
                      <a:cubicBezTo>
                        <a:pt x="350" y="161"/>
                        <a:pt x="330" y="164"/>
                        <a:pt x="323" y="165"/>
                      </a:cubicBezTo>
                      <a:lnTo>
                        <a:pt x="323" y="146"/>
                      </a:lnTo>
                      <a:close/>
                      <a:moveTo>
                        <a:pt x="396" y="91"/>
                      </a:moveTo>
                      <a:cubicBezTo>
                        <a:pt x="377" y="71"/>
                        <a:pt x="359" y="50"/>
                        <a:pt x="341" y="30"/>
                      </a:cubicBezTo>
                      <a:cubicBezTo>
                        <a:pt x="335" y="23"/>
                        <a:pt x="332" y="23"/>
                        <a:pt x="324" y="22"/>
                      </a:cubicBezTo>
                      <a:lnTo>
                        <a:pt x="133" y="1"/>
                      </a:lnTo>
                      <a:cubicBezTo>
                        <a:pt x="129" y="0"/>
                        <a:pt x="128" y="3"/>
                        <a:pt x="130" y="6"/>
                      </a:cubicBezTo>
                      <a:lnTo>
                        <a:pt x="198" y="79"/>
                      </a:lnTo>
                      <a:cubicBezTo>
                        <a:pt x="209" y="57"/>
                        <a:pt x="217" y="46"/>
                        <a:pt x="251" y="50"/>
                      </a:cubicBezTo>
                      <a:cubicBezTo>
                        <a:pt x="275" y="53"/>
                        <a:pt x="292" y="58"/>
                        <a:pt x="314" y="66"/>
                      </a:cubicBezTo>
                      <a:cubicBezTo>
                        <a:pt x="328" y="72"/>
                        <a:pt x="335" y="76"/>
                        <a:pt x="342" y="87"/>
                      </a:cubicBezTo>
                      <a:cubicBezTo>
                        <a:pt x="336" y="80"/>
                        <a:pt x="327" y="75"/>
                        <a:pt x="317" y="71"/>
                      </a:cubicBezTo>
                      <a:cubicBezTo>
                        <a:pt x="297" y="63"/>
                        <a:pt x="275" y="58"/>
                        <a:pt x="253" y="55"/>
                      </a:cubicBezTo>
                      <a:cubicBezTo>
                        <a:pt x="240" y="54"/>
                        <a:pt x="227" y="54"/>
                        <a:pt x="219" y="60"/>
                      </a:cubicBezTo>
                      <a:cubicBezTo>
                        <a:pt x="211" y="66"/>
                        <a:pt x="199" y="93"/>
                        <a:pt x="194" y="103"/>
                      </a:cubicBezTo>
                      <a:cubicBezTo>
                        <a:pt x="191" y="110"/>
                        <a:pt x="195" y="112"/>
                        <a:pt x="200" y="112"/>
                      </a:cubicBezTo>
                      <a:cubicBezTo>
                        <a:pt x="251" y="115"/>
                        <a:pt x="301" y="128"/>
                        <a:pt x="346" y="152"/>
                      </a:cubicBezTo>
                      <a:lnTo>
                        <a:pt x="347" y="126"/>
                      </a:lnTo>
                      <a:cubicBezTo>
                        <a:pt x="363" y="128"/>
                        <a:pt x="379" y="130"/>
                        <a:pt x="396" y="133"/>
                      </a:cubicBezTo>
                      <a:lnTo>
                        <a:pt x="396" y="91"/>
                      </a:lnTo>
                      <a:close/>
                      <a:moveTo>
                        <a:pt x="433" y="138"/>
                      </a:moveTo>
                      <a:cubicBezTo>
                        <a:pt x="435" y="138"/>
                        <a:pt x="437" y="135"/>
                        <a:pt x="435" y="133"/>
                      </a:cubicBezTo>
                      <a:cubicBezTo>
                        <a:pt x="426" y="124"/>
                        <a:pt x="417" y="114"/>
                        <a:pt x="409" y="105"/>
                      </a:cubicBezTo>
                      <a:lnTo>
                        <a:pt x="409" y="93"/>
                      </a:lnTo>
                      <a:cubicBezTo>
                        <a:pt x="409" y="91"/>
                        <a:pt x="407" y="90"/>
                        <a:pt x="405" y="90"/>
                      </a:cubicBezTo>
                      <a:lnTo>
                        <a:pt x="402" y="89"/>
                      </a:lnTo>
                      <a:lnTo>
                        <a:pt x="402" y="163"/>
                      </a:lnTo>
                      <a:cubicBezTo>
                        <a:pt x="400" y="163"/>
                        <a:pt x="400" y="164"/>
                        <a:pt x="400" y="165"/>
                      </a:cubicBezTo>
                      <a:lnTo>
                        <a:pt x="399" y="171"/>
                      </a:lnTo>
                      <a:cubicBezTo>
                        <a:pt x="399" y="173"/>
                        <a:pt x="400" y="174"/>
                        <a:pt x="400" y="176"/>
                      </a:cubicBezTo>
                      <a:lnTo>
                        <a:pt x="400" y="182"/>
                      </a:lnTo>
                      <a:cubicBezTo>
                        <a:pt x="400" y="184"/>
                        <a:pt x="399" y="185"/>
                        <a:pt x="398" y="187"/>
                      </a:cubicBezTo>
                      <a:lnTo>
                        <a:pt x="393" y="231"/>
                      </a:lnTo>
                      <a:cubicBezTo>
                        <a:pt x="396" y="236"/>
                        <a:pt x="414" y="236"/>
                        <a:pt x="417" y="231"/>
                      </a:cubicBezTo>
                      <a:lnTo>
                        <a:pt x="412" y="187"/>
                      </a:lnTo>
                      <a:cubicBezTo>
                        <a:pt x="412" y="185"/>
                        <a:pt x="411" y="184"/>
                        <a:pt x="411" y="182"/>
                      </a:cubicBezTo>
                      <a:lnTo>
                        <a:pt x="410" y="176"/>
                      </a:lnTo>
                      <a:cubicBezTo>
                        <a:pt x="410" y="174"/>
                        <a:pt x="412" y="174"/>
                        <a:pt x="411" y="171"/>
                      </a:cubicBezTo>
                      <a:lnTo>
                        <a:pt x="411" y="165"/>
                      </a:lnTo>
                      <a:cubicBezTo>
                        <a:pt x="411" y="164"/>
                        <a:pt x="410" y="163"/>
                        <a:pt x="409" y="163"/>
                      </a:cubicBezTo>
                      <a:lnTo>
                        <a:pt x="409" y="134"/>
                      </a:lnTo>
                      <a:cubicBezTo>
                        <a:pt x="417" y="135"/>
                        <a:pt x="425" y="137"/>
                        <a:pt x="433" y="138"/>
                      </a:cubicBezTo>
                      <a:close/>
                      <a:moveTo>
                        <a:pt x="206" y="187"/>
                      </a:moveTo>
                      <a:lnTo>
                        <a:pt x="201" y="188"/>
                      </a:lnTo>
                      <a:lnTo>
                        <a:pt x="217" y="267"/>
                      </a:lnTo>
                      <a:lnTo>
                        <a:pt x="221" y="266"/>
                      </a:lnTo>
                      <a:lnTo>
                        <a:pt x="220" y="262"/>
                      </a:lnTo>
                      <a:lnTo>
                        <a:pt x="224" y="261"/>
                      </a:lnTo>
                      <a:lnTo>
                        <a:pt x="224" y="257"/>
                      </a:lnTo>
                      <a:lnTo>
                        <a:pt x="228" y="256"/>
                      </a:lnTo>
                      <a:lnTo>
                        <a:pt x="227" y="252"/>
                      </a:lnTo>
                      <a:lnTo>
                        <a:pt x="231" y="251"/>
                      </a:lnTo>
                      <a:lnTo>
                        <a:pt x="231" y="247"/>
                      </a:lnTo>
                      <a:lnTo>
                        <a:pt x="235" y="246"/>
                      </a:lnTo>
                      <a:lnTo>
                        <a:pt x="236" y="253"/>
                      </a:lnTo>
                      <a:lnTo>
                        <a:pt x="240" y="253"/>
                      </a:lnTo>
                      <a:lnTo>
                        <a:pt x="241" y="260"/>
                      </a:lnTo>
                      <a:lnTo>
                        <a:pt x="245" y="260"/>
                      </a:lnTo>
                      <a:lnTo>
                        <a:pt x="246" y="267"/>
                      </a:lnTo>
                      <a:lnTo>
                        <a:pt x="250" y="266"/>
                      </a:lnTo>
                      <a:lnTo>
                        <a:pt x="251" y="274"/>
                      </a:lnTo>
                      <a:lnTo>
                        <a:pt x="254" y="273"/>
                      </a:lnTo>
                      <a:lnTo>
                        <a:pt x="255" y="277"/>
                      </a:lnTo>
                      <a:lnTo>
                        <a:pt x="267" y="275"/>
                      </a:lnTo>
                      <a:lnTo>
                        <a:pt x="267" y="271"/>
                      </a:lnTo>
                      <a:lnTo>
                        <a:pt x="270" y="271"/>
                      </a:lnTo>
                      <a:lnTo>
                        <a:pt x="268" y="263"/>
                      </a:lnTo>
                      <a:lnTo>
                        <a:pt x="265" y="264"/>
                      </a:lnTo>
                      <a:lnTo>
                        <a:pt x="263" y="257"/>
                      </a:lnTo>
                      <a:lnTo>
                        <a:pt x="259" y="257"/>
                      </a:lnTo>
                      <a:lnTo>
                        <a:pt x="258" y="250"/>
                      </a:lnTo>
                      <a:lnTo>
                        <a:pt x="254" y="251"/>
                      </a:lnTo>
                      <a:lnTo>
                        <a:pt x="253" y="243"/>
                      </a:lnTo>
                      <a:lnTo>
                        <a:pt x="249" y="244"/>
                      </a:lnTo>
                      <a:lnTo>
                        <a:pt x="248" y="240"/>
                      </a:lnTo>
                      <a:lnTo>
                        <a:pt x="272" y="235"/>
                      </a:lnTo>
                      <a:lnTo>
                        <a:pt x="271" y="232"/>
                      </a:lnTo>
                      <a:lnTo>
                        <a:pt x="267" y="233"/>
                      </a:lnTo>
                      <a:lnTo>
                        <a:pt x="267" y="228"/>
                      </a:lnTo>
                      <a:lnTo>
                        <a:pt x="262" y="229"/>
                      </a:lnTo>
                      <a:lnTo>
                        <a:pt x="262" y="225"/>
                      </a:lnTo>
                      <a:lnTo>
                        <a:pt x="257" y="226"/>
                      </a:lnTo>
                      <a:lnTo>
                        <a:pt x="256" y="221"/>
                      </a:lnTo>
                      <a:lnTo>
                        <a:pt x="252" y="222"/>
                      </a:lnTo>
                      <a:lnTo>
                        <a:pt x="251" y="218"/>
                      </a:lnTo>
                      <a:lnTo>
                        <a:pt x="247" y="219"/>
                      </a:lnTo>
                      <a:lnTo>
                        <a:pt x="246" y="215"/>
                      </a:lnTo>
                      <a:lnTo>
                        <a:pt x="242" y="215"/>
                      </a:lnTo>
                      <a:lnTo>
                        <a:pt x="241" y="211"/>
                      </a:lnTo>
                      <a:lnTo>
                        <a:pt x="237" y="212"/>
                      </a:lnTo>
                      <a:lnTo>
                        <a:pt x="236" y="208"/>
                      </a:lnTo>
                      <a:lnTo>
                        <a:pt x="232" y="208"/>
                      </a:lnTo>
                      <a:lnTo>
                        <a:pt x="231" y="204"/>
                      </a:lnTo>
                      <a:lnTo>
                        <a:pt x="227" y="205"/>
                      </a:lnTo>
                      <a:lnTo>
                        <a:pt x="226" y="201"/>
                      </a:lnTo>
                      <a:lnTo>
                        <a:pt x="221" y="202"/>
                      </a:lnTo>
                      <a:lnTo>
                        <a:pt x="221" y="197"/>
                      </a:lnTo>
                      <a:lnTo>
                        <a:pt x="216" y="198"/>
                      </a:lnTo>
                      <a:lnTo>
                        <a:pt x="215" y="194"/>
                      </a:lnTo>
                      <a:lnTo>
                        <a:pt x="211" y="195"/>
                      </a:lnTo>
                      <a:lnTo>
                        <a:pt x="210" y="190"/>
                      </a:lnTo>
                      <a:lnTo>
                        <a:pt x="207" y="191"/>
                      </a:lnTo>
                      <a:lnTo>
                        <a:pt x="206" y="187"/>
                      </a:lnTo>
                      <a:close/>
                      <a:moveTo>
                        <a:pt x="40" y="141"/>
                      </a:moveTo>
                      <a:lnTo>
                        <a:pt x="297" y="141"/>
                      </a:lnTo>
                      <a:lnTo>
                        <a:pt x="297" y="292"/>
                      </a:lnTo>
                      <a:lnTo>
                        <a:pt x="40" y="292"/>
                      </a:lnTo>
                      <a:lnTo>
                        <a:pt x="40" y="141"/>
                      </a:ln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nvGrpSpPr>
              <p:cNvPr id="25" name="组合 24">
                <a:extLst>
                  <a:ext uri="{FF2B5EF4-FFF2-40B4-BE49-F238E27FC236}">
                    <a16:creationId xmlns="" xmlns:a16="http://schemas.microsoft.com/office/drawing/2014/main" id="{EDE772D3-C617-4E93-B7A3-A606D04292F8}"/>
                  </a:ext>
                </a:extLst>
              </p:cNvPr>
              <p:cNvGrpSpPr/>
              <p:nvPr/>
            </p:nvGrpSpPr>
            <p:grpSpPr>
              <a:xfrm>
                <a:off x="10823599" y="577955"/>
                <a:ext cx="368108" cy="382389"/>
                <a:chOff x="10486350" y="391614"/>
                <a:chExt cx="421373" cy="437973"/>
              </a:xfrm>
            </p:grpSpPr>
            <p:sp>
              <p:nvSpPr>
                <p:cNvPr id="26" name="Oval 13">
                  <a:extLst>
                    <a:ext uri="{FF2B5EF4-FFF2-40B4-BE49-F238E27FC236}">
                      <a16:creationId xmlns="" xmlns:a16="http://schemas.microsoft.com/office/drawing/2014/main" id="{2F189F4C-BA54-45A4-9862-7045F21F7A3B}"/>
                    </a:ext>
                  </a:extLst>
                </p:cNvPr>
                <p:cNvSpPr/>
                <p:nvPr/>
              </p:nvSpPr>
              <p:spPr>
                <a:xfrm>
                  <a:off x="10486350" y="391614"/>
                  <a:ext cx="421373" cy="437973"/>
                </a:xfrm>
                <a:prstGeom prst="ellipse">
                  <a:avLst/>
                </a:prstGeom>
                <a:solidFill>
                  <a:srgbClr val="858585"/>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27" name="Freeform 15">
                  <a:extLst>
                    <a:ext uri="{FF2B5EF4-FFF2-40B4-BE49-F238E27FC236}">
                      <a16:creationId xmlns="" xmlns:a16="http://schemas.microsoft.com/office/drawing/2014/main" id="{17E2950D-1240-486B-84EF-65DB9100A6D5}"/>
                    </a:ext>
                  </a:extLst>
                </p:cNvPr>
                <p:cNvSpPr>
                  <a:spLocks noEditPoints="1"/>
                </p:cNvSpPr>
                <p:nvPr/>
              </p:nvSpPr>
              <p:spPr>
                <a:xfrm>
                  <a:off x="10532318" y="455458"/>
                  <a:ext cx="334545" cy="293685"/>
                </a:xfrm>
                <a:custGeom>
                  <a:avLst/>
                  <a:gdLst/>
                  <a:ahLst/>
                  <a:cxnLst>
                    <a:cxn ang="0">
                      <a:pos x="234329" y="182499"/>
                    </a:cxn>
                    <a:cxn ang="0">
                      <a:pos x="184958" y="182499"/>
                    </a:cxn>
                    <a:cxn ang="0">
                      <a:pos x="184958" y="233874"/>
                    </a:cxn>
                    <a:cxn ang="0">
                      <a:pos x="148850" y="233874"/>
                    </a:cxn>
                    <a:cxn ang="0">
                      <a:pos x="148850" y="182499"/>
                    </a:cxn>
                    <a:cxn ang="0">
                      <a:pos x="99479" y="182499"/>
                    </a:cxn>
                    <a:cxn ang="0">
                      <a:pos x="99479" y="144925"/>
                    </a:cxn>
                    <a:cxn ang="0">
                      <a:pos x="148850" y="144925"/>
                    </a:cxn>
                    <a:cxn ang="0">
                      <a:pos x="148850" y="93550"/>
                    </a:cxn>
                    <a:cxn ang="0">
                      <a:pos x="184958" y="93550"/>
                    </a:cxn>
                    <a:cxn ang="0">
                      <a:pos x="184958" y="144925"/>
                    </a:cxn>
                    <a:cxn ang="0">
                      <a:pos x="234329" y="144925"/>
                    </a:cxn>
                    <a:cxn ang="0">
                      <a:pos x="234329" y="182499"/>
                    </a:cxn>
                    <a:cxn ang="0">
                      <a:pos x="307280" y="94317"/>
                    </a:cxn>
                    <a:cxn ang="0">
                      <a:pos x="167273" y="69779"/>
                    </a:cxn>
                    <a:cxn ang="0">
                      <a:pos x="27265" y="94317"/>
                    </a:cxn>
                    <a:cxn ang="0">
                      <a:pos x="167273" y="293685"/>
                    </a:cxn>
                    <a:cxn ang="0">
                      <a:pos x="307280" y="94317"/>
                    </a:cxn>
                  </a:cxnLst>
                  <a:rect l="0" t="0" r="0" b="0"/>
                  <a:pathLst>
                    <a:path w="454" h="383">
                      <a:moveTo>
                        <a:pt x="318" y="238"/>
                      </a:moveTo>
                      <a:lnTo>
                        <a:pt x="251" y="238"/>
                      </a:lnTo>
                      <a:lnTo>
                        <a:pt x="251" y="305"/>
                      </a:lnTo>
                      <a:lnTo>
                        <a:pt x="202" y="305"/>
                      </a:lnTo>
                      <a:lnTo>
                        <a:pt x="202" y="238"/>
                      </a:lnTo>
                      <a:lnTo>
                        <a:pt x="135" y="238"/>
                      </a:lnTo>
                      <a:lnTo>
                        <a:pt x="135" y="189"/>
                      </a:lnTo>
                      <a:lnTo>
                        <a:pt x="202" y="189"/>
                      </a:lnTo>
                      <a:lnTo>
                        <a:pt x="202" y="122"/>
                      </a:lnTo>
                      <a:lnTo>
                        <a:pt x="251" y="122"/>
                      </a:lnTo>
                      <a:lnTo>
                        <a:pt x="251" y="189"/>
                      </a:lnTo>
                      <a:lnTo>
                        <a:pt x="318" y="189"/>
                      </a:lnTo>
                      <a:lnTo>
                        <a:pt x="318" y="238"/>
                      </a:lnTo>
                      <a:close/>
                      <a:moveTo>
                        <a:pt x="417" y="123"/>
                      </a:moveTo>
                      <a:cubicBezTo>
                        <a:pt x="384" y="0"/>
                        <a:pt x="249" y="77"/>
                        <a:pt x="227" y="91"/>
                      </a:cubicBezTo>
                      <a:cubicBezTo>
                        <a:pt x="204" y="77"/>
                        <a:pt x="69" y="1"/>
                        <a:pt x="37" y="123"/>
                      </a:cubicBezTo>
                      <a:cubicBezTo>
                        <a:pt x="0" y="265"/>
                        <a:pt x="226" y="382"/>
                        <a:pt x="227" y="383"/>
                      </a:cubicBezTo>
                      <a:cubicBezTo>
                        <a:pt x="227" y="383"/>
                        <a:pt x="454" y="263"/>
                        <a:pt x="417" y="123"/>
                      </a:cubicBez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nvGrpSpPr>
              <p:cNvPr id="31" name="组合 30">
                <a:extLst>
                  <a:ext uri="{FF2B5EF4-FFF2-40B4-BE49-F238E27FC236}">
                    <a16:creationId xmlns="" xmlns:a16="http://schemas.microsoft.com/office/drawing/2014/main" id="{96699630-266A-4CAD-B49F-9B7E0B518B31}"/>
                  </a:ext>
                </a:extLst>
              </p:cNvPr>
              <p:cNvGrpSpPr/>
              <p:nvPr/>
            </p:nvGrpSpPr>
            <p:grpSpPr>
              <a:xfrm>
                <a:off x="9676434" y="577955"/>
                <a:ext cx="366522" cy="382389"/>
                <a:chOff x="9338428" y="391614"/>
                <a:chExt cx="420096" cy="437973"/>
              </a:xfrm>
            </p:grpSpPr>
            <p:sp>
              <p:nvSpPr>
                <p:cNvPr id="32" name="Oval 12">
                  <a:extLst>
                    <a:ext uri="{FF2B5EF4-FFF2-40B4-BE49-F238E27FC236}">
                      <a16:creationId xmlns="" xmlns:a16="http://schemas.microsoft.com/office/drawing/2014/main" id="{F38E3F48-55B1-421F-9CC0-A9C79CF923E7}"/>
                    </a:ext>
                  </a:extLst>
                </p:cNvPr>
                <p:cNvSpPr/>
                <p:nvPr/>
              </p:nvSpPr>
              <p:spPr>
                <a:xfrm>
                  <a:off x="9338428" y="391614"/>
                  <a:ext cx="420096" cy="437973"/>
                </a:xfrm>
                <a:prstGeom prst="ellipse">
                  <a:avLst/>
                </a:prstGeom>
                <a:solidFill>
                  <a:srgbClr val="FDB402"/>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33" name="Freeform 19">
                  <a:extLst>
                    <a:ext uri="{FF2B5EF4-FFF2-40B4-BE49-F238E27FC236}">
                      <a16:creationId xmlns="" xmlns:a16="http://schemas.microsoft.com/office/drawing/2014/main" id="{F9E38022-4EEC-44AD-914E-E332446E739C}"/>
                    </a:ext>
                  </a:extLst>
                </p:cNvPr>
                <p:cNvSpPr>
                  <a:spLocks noEditPoints="1"/>
                </p:cNvSpPr>
                <p:nvPr/>
              </p:nvSpPr>
              <p:spPr>
                <a:xfrm>
                  <a:off x="9398442" y="495042"/>
                  <a:ext cx="315391" cy="277085"/>
                </a:xfrm>
                <a:custGeom>
                  <a:avLst/>
                  <a:gdLst/>
                  <a:ahLst/>
                  <a:cxnLst>
                    <a:cxn ang="0">
                      <a:pos x="165064" y="270177"/>
                    </a:cxn>
                    <a:cxn ang="0">
                      <a:pos x="307285" y="80593"/>
                    </a:cxn>
                    <a:cxn ang="0">
                      <a:pos x="298442" y="76755"/>
                    </a:cxn>
                    <a:cxn ang="0">
                      <a:pos x="212226" y="77522"/>
                    </a:cxn>
                    <a:cxn ang="0">
                      <a:pos x="165064" y="270177"/>
                    </a:cxn>
                    <a:cxn ang="0">
                      <a:pos x="310233" y="80593"/>
                    </a:cxn>
                    <a:cxn ang="0">
                      <a:pos x="310233" y="80593"/>
                    </a:cxn>
                    <a:cxn ang="0">
                      <a:pos x="5158" y="79057"/>
                    </a:cxn>
                    <a:cxn ang="0">
                      <a:pos x="146642" y="267107"/>
                    </a:cxn>
                    <a:cxn ang="0">
                      <a:pos x="100955" y="76755"/>
                    </a:cxn>
                    <a:cxn ang="0">
                      <a:pos x="16949" y="77522"/>
                    </a:cxn>
                    <a:cxn ang="0">
                      <a:pos x="5158" y="79057"/>
                    </a:cxn>
                    <a:cxn ang="0">
                      <a:pos x="145905" y="270945"/>
                    </a:cxn>
                    <a:cxn ang="0">
                      <a:pos x="145905" y="270945"/>
                    </a:cxn>
                    <a:cxn ang="0">
                      <a:pos x="156222" y="271712"/>
                    </a:cxn>
                    <a:cxn ang="0">
                      <a:pos x="204857" y="77522"/>
                    </a:cxn>
                    <a:cxn ang="0">
                      <a:pos x="202646" y="80593"/>
                    </a:cxn>
                    <a:cxn ang="0">
                      <a:pos x="108324" y="77522"/>
                    </a:cxn>
                    <a:cxn ang="0">
                      <a:pos x="156222" y="271712"/>
                    </a:cxn>
                    <a:cxn ang="0">
                      <a:pos x="220332" y="69847"/>
                    </a:cxn>
                    <a:cxn ang="0">
                      <a:pos x="313917" y="69847"/>
                    </a:cxn>
                    <a:cxn ang="0">
                      <a:pos x="259387" y="768"/>
                    </a:cxn>
                    <a:cxn ang="0">
                      <a:pos x="220332" y="69847"/>
                    </a:cxn>
                    <a:cxn ang="0">
                      <a:pos x="0" y="68312"/>
                    </a:cxn>
                    <a:cxn ang="0">
                      <a:pos x="92112" y="69847"/>
                    </a:cxn>
                    <a:cxn ang="0">
                      <a:pos x="54530" y="0"/>
                    </a:cxn>
                    <a:cxn ang="0">
                      <a:pos x="0" y="68312"/>
                    </a:cxn>
                    <a:cxn ang="0">
                      <a:pos x="109060" y="69847"/>
                    </a:cxn>
                    <a:cxn ang="0">
                      <a:pos x="203383" y="69079"/>
                    </a:cxn>
                    <a:cxn ang="0">
                      <a:pos x="155485" y="1535"/>
                    </a:cxn>
                    <a:cxn ang="0">
                      <a:pos x="109060" y="69847"/>
                    </a:cxn>
                    <a:cxn ang="0">
                      <a:pos x="101691" y="71382"/>
                    </a:cxn>
                    <a:cxn ang="0">
                      <a:pos x="148853" y="768"/>
                    </a:cxn>
                    <a:cxn ang="0">
                      <a:pos x="61162" y="1535"/>
                    </a:cxn>
                    <a:cxn ang="0">
                      <a:pos x="101691" y="71382"/>
                    </a:cxn>
                    <a:cxn ang="0">
                      <a:pos x="212963" y="71382"/>
                    </a:cxn>
                    <a:cxn ang="0">
                      <a:pos x="250544" y="768"/>
                    </a:cxn>
                    <a:cxn ang="0">
                      <a:pos x="165801" y="2303"/>
                    </a:cxn>
                    <a:cxn ang="0">
                      <a:pos x="212963" y="71382"/>
                    </a:cxn>
                  </a:cxnLst>
                  <a:rect l="0" t="0" r="0" b="0"/>
                  <a:pathLst>
                    <a:path w="428" h="361">
                      <a:moveTo>
                        <a:pt x="224" y="352"/>
                      </a:moveTo>
                      <a:lnTo>
                        <a:pt x="417" y="105"/>
                      </a:lnTo>
                      <a:cubicBezTo>
                        <a:pt x="412" y="102"/>
                        <a:pt x="413" y="100"/>
                        <a:pt x="405" y="100"/>
                      </a:cubicBezTo>
                      <a:lnTo>
                        <a:pt x="288" y="101"/>
                      </a:lnTo>
                      <a:lnTo>
                        <a:pt x="224" y="352"/>
                      </a:lnTo>
                      <a:close/>
                      <a:moveTo>
                        <a:pt x="421" y="105"/>
                      </a:moveTo>
                      <a:cubicBezTo>
                        <a:pt x="428" y="97"/>
                        <a:pt x="414" y="113"/>
                        <a:pt x="421" y="105"/>
                      </a:cubicBezTo>
                      <a:close/>
                      <a:moveTo>
                        <a:pt x="7" y="103"/>
                      </a:moveTo>
                      <a:lnTo>
                        <a:pt x="199" y="348"/>
                      </a:lnTo>
                      <a:lnTo>
                        <a:pt x="137" y="100"/>
                      </a:lnTo>
                      <a:lnTo>
                        <a:pt x="23" y="101"/>
                      </a:lnTo>
                      <a:lnTo>
                        <a:pt x="7" y="103"/>
                      </a:lnTo>
                      <a:close/>
                      <a:moveTo>
                        <a:pt x="198" y="353"/>
                      </a:moveTo>
                      <a:cubicBezTo>
                        <a:pt x="205" y="361"/>
                        <a:pt x="191" y="345"/>
                        <a:pt x="198" y="353"/>
                      </a:cubicBezTo>
                      <a:close/>
                      <a:moveTo>
                        <a:pt x="212" y="354"/>
                      </a:moveTo>
                      <a:lnTo>
                        <a:pt x="278" y="101"/>
                      </a:lnTo>
                      <a:lnTo>
                        <a:pt x="275" y="105"/>
                      </a:lnTo>
                      <a:lnTo>
                        <a:pt x="147" y="101"/>
                      </a:lnTo>
                      <a:lnTo>
                        <a:pt x="212" y="354"/>
                      </a:lnTo>
                      <a:close/>
                      <a:moveTo>
                        <a:pt x="299" y="91"/>
                      </a:moveTo>
                      <a:lnTo>
                        <a:pt x="426" y="91"/>
                      </a:lnTo>
                      <a:lnTo>
                        <a:pt x="352" y="1"/>
                      </a:lnTo>
                      <a:lnTo>
                        <a:pt x="299" y="91"/>
                      </a:lnTo>
                      <a:close/>
                      <a:moveTo>
                        <a:pt x="0" y="89"/>
                      </a:moveTo>
                      <a:lnTo>
                        <a:pt x="125" y="91"/>
                      </a:lnTo>
                      <a:lnTo>
                        <a:pt x="74" y="0"/>
                      </a:lnTo>
                      <a:lnTo>
                        <a:pt x="0" y="89"/>
                      </a:lnTo>
                      <a:close/>
                      <a:moveTo>
                        <a:pt x="148" y="91"/>
                      </a:moveTo>
                      <a:lnTo>
                        <a:pt x="276" y="90"/>
                      </a:lnTo>
                      <a:lnTo>
                        <a:pt x="211" y="2"/>
                      </a:lnTo>
                      <a:lnTo>
                        <a:pt x="148" y="91"/>
                      </a:lnTo>
                      <a:close/>
                      <a:moveTo>
                        <a:pt x="138" y="93"/>
                      </a:moveTo>
                      <a:lnTo>
                        <a:pt x="202" y="1"/>
                      </a:lnTo>
                      <a:lnTo>
                        <a:pt x="83" y="2"/>
                      </a:lnTo>
                      <a:lnTo>
                        <a:pt x="138" y="93"/>
                      </a:lnTo>
                      <a:close/>
                      <a:moveTo>
                        <a:pt x="289" y="93"/>
                      </a:moveTo>
                      <a:lnTo>
                        <a:pt x="340" y="1"/>
                      </a:lnTo>
                      <a:lnTo>
                        <a:pt x="225" y="3"/>
                      </a:lnTo>
                      <a:lnTo>
                        <a:pt x="289" y="93"/>
                      </a:ln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cxnSp>
          <p:nvCxnSpPr>
            <p:cNvPr id="4" name="直接连接符 3">
              <a:extLst>
                <a:ext uri="{FF2B5EF4-FFF2-40B4-BE49-F238E27FC236}">
                  <a16:creationId xmlns="" xmlns:a16="http://schemas.microsoft.com/office/drawing/2014/main" id="{6FD08865-C378-4B20-8EA7-0F026FB4E179}"/>
                </a:ext>
              </a:extLst>
            </p:cNvPr>
            <p:cNvCxnSpPr/>
            <p:nvPr/>
          </p:nvCxnSpPr>
          <p:spPr>
            <a:xfrm>
              <a:off x="1762699" y="1002621"/>
              <a:ext cx="10429301" cy="0"/>
            </a:xfrm>
            <a:prstGeom prst="line">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
        <p:nvSpPr>
          <p:cNvPr id="3" name="TextBox 2"/>
          <p:cNvSpPr txBox="1"/>
          <p:nvPr/>
        </p:nvSpPr>
        <p:spPr>
          <a:xfrm>
            <a:off x="6659246" y="319757"/>
            <a:ext cx="733892" cy="307777"/>
          </a:xfrm>
          <a:prstGeom prst="rect">
            <a:avLst/>
          </a:prstGeom>
          <a:noFill/>
        </p:spPr>
        <p:txBody>
          <a:bodyPr wrap="square" rtlCol="0">
            <a:spAutoFit/>
          </a:bodyPr>
          <a:lstStyle/>
          <a:p>
            <a:r>
              <a:rPr lang="zh-CN" altLang="en-US" sz="1400" b="1" dirty="0" smtClean="0"/>
              <a:t>智能</a:t>
            </a:r>
            <a:endParaRPr lang="zh-CN" altLang="en-US" sz="1400" b="1" dirty="0"/>
          </a:p>
        </p:txBody>
      </p:sp>
      <p:sp>
        <p:nvSpPr>
          <p:cNvPr id="35" name="TextBox 34"/>
          <p:cNvSpPr txBox="1"/>
          <p:nvPr/>
        </p:nvSpPr>
        <p:spPr>
          <a:xfrm>
            <a:off x="7545538" y="319757"/>
            <a:ext cx="733892" cy="307777"/>
          </a:xfrm>
          <a:prstGeom prst="rect">
            <a:avLst/>
          </a:prstGeom>
          <a:noFill/>
        </p:spPr>
        <p:txBody>
          <a:bodyPr wrap="square" rtlCol="0">
            <a:spAutoFit/>
          </a:bodyPr>
          <a:lstStyle/>
          <a:p>
            <a:r>
              <a:rPr lang="zh-CN" altLang="en-US" sz="1400" b="1" dirty="0"/>
              <a:t>高效</a:t>
            </a:r>
          </a:p>
        </p:txBody>
      </p:sp>
      <p:sp>
        <p:nvSpPr>
          <p:cNvPr id="36" name="TextBox 35"/>
          <p:cNvSpPr txBox="1"/>
          <p:nvPr/>
        </p:nvSpPr>
        <p:spPr>
          <a:xfrm>
            <a:off x="8414842" y="329733"/>
            <a:ext cx="733892" cy="307777"/>
          </a:xfrm>
          <a:prstGeom prst="rect">
            <a:avLst/>
          </a:prstGeom>
          <a:noFill/>
        </p:spPr>
        <p:txBody>
          <a:bodyPr wrap="square" rtlCol="0">
            <a:spAutoFit/>
          </a:bodyPr>
          <a:lstStyle/>
          <a:p>
            <a:r>
              <a:rPr lang="zh-CN" altLang="en-US" sz="1400" b="1" dirty="0" smtClean="0"/>
              <a:t>成本</a:t>
            </a:r>
            <a:endParaRPr lang="zh-CN" altLang="en-US" sz="1400" b="1" dirty="0"/>
          </a:p>
        </p:txBody>
      </p:sp>
      <p:sp>
        <p:nvSpPr>
          <p:cNvPr id="6" name="矩形 5"/>
          <p:cNvSpPr/>
          <p:nvPr/>
        </p:nvSpPr>
        <p:spPr>
          <a:xfrm>
            <a:off x="1475656" y="116851"/>
            <a:ext cx="2714205" cy="461665"/>
          </a:xfrm>
          <a:prstGeom prst="rect">
            <a:avLst/>
          </a:prstGeom>
        </p:spPr>
        <p:txBody>
          <a:bodyPr wrap="none">
            <a:spAutoFit/>
          </a:bodyPr>
          <a:lstStyle/>
          <a:p>
            <a:r>
              <a:rPr lang="zh-CN" altLang="zh-CN" sz="2400" dirty="0"/>
              <a:t>一、</a:t>
            </a:r>
            <a:r>
              <a:rPr lang="en-US" altLang="zh-CN" sz="2400" dirty="0"/>
              <a:t>BDS</a:t>
            </a:r>
            <a:r>
              <a:rPr lang="zh-CN" altLang="zh-CN" sz="2400" dirty="0"/>
              <a:t>与</a:t>
            </a:r>
            <a:r>
              <a:rPr lang="en-US" altLang="zh-CN" sz="2400" dirty="0"/>
              <a:t>GPS</a:t>
            </a:r>
            <a:r>
              <a:rPr lang="zh-CN" altLang="zh-CN" sz="2400" dirty="0"/>
              <a:t>简介</a:t>
            </a:r>
          </a:p>
        </p:txBody>
      </p:sp>
      <p:sp>
        <p:nvSpPr>
          <p:cNvPr id="7" name="矩形 6"/>
          <p:cNvSpPr/>
          <p:nvPr/>
        </p:nvSpPr>
        <p:spPr>
          <a:xfrm>
            <a:off x="682147" y="915566"/>
            <a:ext cx="7920880" cy="3785652"/>
          </a:xfrm>
          <a:prstGeom prst="rect">
            <a:avLst/>
          </a:prstGeom>
        </p:spPr>
        <p:txBody>
          <a:bodyPr wrap="square">
            <a:spAutoFit/>
          </a:bodyPr>
          <a:lstStyle/>
          <a:p>
            <a:pPr>
              <a:lnSpc>
                <a:spcPct val="150000"/>
              </a:lnSpc>
            </a:pPr>
            <a:r>
              <a:rPr lang="en-US" altLang="zh-CN" sz="2000" dirty="0"/>
              <a:t>GPS</a:t>
            </a:r>
            <a:r>
              <a:rPr lang="zh-CN" altLang="zh-CN" sz="2000" dirty="0"/>
              <a:t>的特点</a:t>
            </a:r>
          </a:p>
          <a:p>
            <a:pPr>
              <a:lnSpc>
                <a:spcPct val="150000"/>
              </a:lnSpc>
            </a:pPr>
            <a:r>
              <a:rPr lang="en-US" altLang="zh-CN" sz="2000" dirty="0" smtClean="0"/>
              <a:t>(</a:t>
            </a:r>
            <a:r>
              <a:rPr lang="en-US" altLang="zh-CN" sz="2000" dirty="0"/>
              <a:t>1)</a:t>
            </a:r>
            <a:r>
              <a:rPr lang="zh-CN" altLang="zh-CN" sz="2000" dirty="0"/>
              <a:t>全球，全天候连续不断的导航定位能力。</a:t>
            </a:r>
          </a:p>
          <a:p>
            <a:pPr>
              <a:lnSpc>
                <a:spcPct val="150000"/>
              </a:lnSpc>
            </a:pPr>
            <a:r>
              <a:rPr lang="en-US" altLang="zh-CN" sz="2000" dirty="0"/>
              <a:t>(2)</a:t>
            </a:r>
            <a:r>
              <a:rPr lang="zh-CN" altLang="zh-CN" sz="2000" dirty="0"/>
              <a:t>实时导航，定位精度高，观测时间短。</a:t>
            </a:r>
          </a:p>
          <a:p>
            <a:pPr>
              <a:lnSpc>
                <a:spcPct val="150000"/>
              </a:lnSpc>
            </a:pPr>
            <a:r>
              <a:rPr lang="en-US" altLang="zh-CN" sz="2000" dirty="0"/>
              <a:t>(3)</a:t>
            </a:r>
            <a:r>
              <a:rPr lang="zh-CN" altLang="zh-CN" sz="2000" dirty="0"/>
              <a:t>测站无需通视。</a:t>
            </a:r>
          </a:p>
          <a:p>
            <a:pPr>
              <a:lnSpc>
                <a:spcPct val="150000"/>
              </a:lnSpc>
            </a:pPr>
            <a:r>
              <a:rPr lang="en-US" altLang="zh-CN" sz="2000" dirty="0"/>
              <a:t>(4)</a:t>
            </a:r>
            <a:r>
              <a:rPr lang="zh-CN" altLang="zh-CN" sz="2000" dirty="0"/>
              <a:t>可提供全球统一的三维地心坐标。</a:t>
            </a:r>
          </a:p>
          <a:p>
            <a:pPr>
              <a:lnSpc>
                <a:spcPct val="150000"/>
              </a:lnSpc>
            </a:pPr>
            <a:r>
              <a:rPr lang="en-US" altLang="zh-CN" sz="2000" dirty="0"/>
              <a:t>(5)</a:t>
            </a:r>
            <a:r>
              <a:rPr lang="zh-CN" altLang="zh-CN" sz="2000" dirty="0"/>
              <a:t>仪器操作简便。</a:t>
            </a:r>
          </a:p>
          <a:p>
            <a:pPr>
              <a:lnSpc>
                <a:spcPct val="150000"/>
              </a:lnSpc>
            </a:pPr>
            <a:r>
              <a:rPr lang="en-US" altLang="zh-CN" sz="2000" dirty="0"/>
              <a:t>(6)</a:t>
            </a:r>
            <a:r>
              <a:rPr lang="zh-CN" altLang="zh-CN" sz="2000" dirty="0"/>
              <a:t>抗干扰能力强、保密性好。</a:t>
            </a:r>
          </a:p>
          <a:p>
            <a:pPr>
              <a:lnSpc>
                <a:spcPct val="150000"/>
              </a:lnSpc>
            </a:pPr>
            <a:r>
              <a:rPr lang="en-US" altLang="zh-CN" sz="2000" dirty="0"/>
              <a:t>(7)</a:t>
            </a:r>
            <a:r>
              <a:rPr lang="zh-CN" altLang="zh-CN" sz="2000" dirty="0"/>
              <a:t>功能多、应用广泛。</a:t>
            </a:r>
          </a:p>
        </p:txBody>
      </p:sp>
    </p:spTree>
    <p:extLst>
      <p:ext uri="{BB962C8B-B14F-4D97-AF65-F5344CB8AC3E}">
        <p14:creationId xmlns:p14="http://schemas.microsoft.com/office/powerpoint/2010/main" val="380444061"/>
      </p:ext>
    </p:extLst>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345</TotalTime>
  <Words>2372</Words>
  <Application>Microsoft Office PowerPoint</Application>
  <PresentationFormat>全屏显示(16:9)</PresentationFormat>
  <Paragraphs>266</Paragraphs>
  <Slides>39</Slides>
  <Notes>37</Notes>
  <HiddenSlides>0</HiddenSlides>
  <MMClips>0</MMClips>
  <ScaleCrop>false</ScaleCrop>
  <HeadingPairs>
    <vt:vector size="4" baseType="variant">
      <vt:variant>
        <vt:lpstr>主题</vt:lpstr>
      </vt:variant>
      <vt:variant>
        <vt:i4>1</vt:i4>
      </vt:variant>
      <vt:variant>
        <vt:lpstr>幻灯片标题</vt:lpstr>
      </vt:variant>
      <vt:variant>
        <vt:i4>39</vt:i4>
      </vt:variant>
    </vt:vector>
  </HeadingPairs>
  <TitlesOfParts>
    <vt:vector size="40" baseType="lpstr">
      <vt:lpstr>Office 主题</vt:lpstr>
      <vt:lpstr>智能物流技术</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Waimen-Cheung</dc:creator>
  <cp:lastModifiedBy>Administrator</cp:lastModifiedBy>
  <cp:revision>69</cp:revision>
  <dcterms:created xsi:type="dcterms:W3CDTF">2021-03-07T05:42:09Z</dcterms:created>
  <dcterms:modified xsi:type="dcterms:W3CDTF">2023-05-01T02:47:58Z</dcterms:modified>
</cp:coreProperties>
</file>