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91" r:id="rId2"/>
    <p:sldId id="296" r:id="rId3"/>
    <p:sldId id="301" r:id="rId4"/>
    <p:sldId id="309" r:id="rId5"/>
    <p:sldId id="310" r:id="rId6"/>
    <p:sldId id="295" r:id="rId7"/>
    <p:sldId id="312" r:id="rId8"/>
    <p:sldId id="298" r:id="rId9"/>
    <p:sldId id="299" r:id="rId10"/>
    <p:sldId id="313" r:id="rId11"/>
    <p:sldId id="300" r:id="rId12"/>
    <p:sldId id="311" r:id="rId13"/>
    <p:sldId id="302" r:id="rId14"/>
    <p:sldId id="314" r:id="rId15"/>
    <p:sldId id="303" r:id="rId16"/>
    <p:sldId id="305" r:id="rId17"/>
    <p:sldId id="306" r:id="rId18"/>
    <p:sldId id="308" r:id="rId19"/>
    <p:sldId id="315" r:id="rId20"/>
    <p:sldId id="304" r:id="rId21"/>
    <p:sldId id="307" r:id="rId22"/>
    <p:sldId id="297" r:id="rId2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9B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8" d="100"/>
          <a:sy n="88" d="100"/>
        </p:scale>
        <p:origin x="-876" y="-102"/>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B77AB3-BF30-4177-A1C2-7D1238AA7578}" type="datetimeFigureOut">
              <a:rPr lang="zh-CN" altLang="en-US" smtClean="0"/>
              <a:t>2023/5/1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237B6A-8C0D-4907-B647-9B4416D306BC}" type="slidenum">
              <a:rPr lang="zh-CN" altLang="en-US" smtClean="0"/>
              <a:t>‹#›</a:t>
            </a:fld>
            <a:endParaRPr lang="zh-CN" altLang="en-US"/>
          </a:p>
        </p:txBody>
      </p:sp>
    </p:spTree>
    <p:extLst>
      <p:ext uri="{BB962C8B-B14F-4D97-AF65-F5344CB8AC3E}">
        <p14:creationId xmlns:p14="http://schemas.microsoft.com/office/powerpoint/2010/main" val="2689280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AD3E8-DEE5-44EE-81B3-C1447FAEBEF8}" type="slidenum">
              <a:rPr lang="zh-CN" altLang="en-US" smtClean="0"/>
              <a:pPr/>
              <a:t>2</a:t>
            </a:fld>
            <a:endParaRPr lang="zh-CN" altLang="en-US" dirty="0"/>
          </a:p>
        </p:txBody>
      </p:sp>
    </p:spTree>
    <p:extLst>
      <p:ext uri="{BB962C8B-B14F-4D97-AF65-F5344CB8AC3E}">
        <p14:creationId xmlns:p14="http://schemas.microsoft.com/office/powerpoint/2010/main" val="3572824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11</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12</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13</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14</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15</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16</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17</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18</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19</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20</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21</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4</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5</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6</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7</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8</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9</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10</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 xmlns:a16="http://schemas.microsoft.com/office/drawing/2014/main"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2" name="标题 1">
            <a:extLst>
              <a:ext uri="{FF2B5EF4-FFF2-40B4-BE49-F238E27FC236}">
                <a16:creationId xmlns="" xmlns:a16="http://schemas.microsoft.com/office/drawing/2014/main" id="{A815CA79-E5C5-4017-A859-A9785A0F2867}"/>
              </a:ext>
            </a:extLst>
          </p:cNvPr>
          <p:cNvSpPr>
            <a:spLocks noGrp="1"/>
          </p:cNvSpPr>
          <p:nvPr>
            <p:ph type="ctrTitle"/>
          </p:nvPr>
        </p:nvSpPr>
        <p:spPr>
          <a:xfrm>
            <a:off x="-1" y="2427734"/>
            <a:ext cx="5309485" cy="887492"/>
          </a:xfrm>
          <a:noFill/>
        </p:spPr>
        <p:txBody>
          <a:bodyPr>
            <a:noAutofit/>
          </a:bodyPr>
          <a:lstStyle/>
          <a:p>
            <a:r>
              <a:rPr lang="zh-CN" altLang="en-US" sz="6000" b="1" dirty="0">
                <a:solidFill>
                  <a:srgbClr val="FF0000"/>
                </a:solidFill>
                <a:latin typeface="思源黑体 CN Bold" panose="020B0800000000000000" pitchFamily="34" charset="-122"/>
                <a:ea typeface="思源黑体 CN Bold" panose="020B0800000000000000" pitchFamily="34" charset="-122"/>
              </a:rPr>
              <a:t>智能物流技术</a:t>
            </a:r>
          </a:p>
        </p:txBody>
      </p:sp>
      <p:sp>
        <p:nvSpPr>
          <p:cNvPr id="11" name="文本框 10">
            <a:extLst>
              <a:ext uri="{FF2B5EF4-FFF2-40B4-BE49-F238E27FC236}">
                <a16:creationId xmlns="" xmlns:a16="http://schemas.microsoft.com/office/drawing/2014/main" id="{D0049389-911C-E876-18DD-3F918CEF7B43}"/>
              </a:ext>
            </a:extLst>
          </p:cNvPr>
          <p:cNvSpPr txBox="1"/>
          <p:nvPr/>
        </p:nvSpPr>
        <p:spPr>
          <a:xfrm>
            <a:off x="1176333" y="3844825"/>
            <a:ext cx="2242786" cy="438582"/>
          </a:xfrm>
          <a:prstGeom prst="rect">
            <a:avLst/>
          </a:prstGeom>
          <a:noFill/>
        </p:spPr>
        <p:txBody>
          <a:bodyPr wrap="square" lIns="68580" tIns="34290" rIns="68580" bIns="34290" rtlCol="0">
            <a:spAutoFit/>
          </a:bodyPr>
          <a:lstStyle/>
          <a:p>
            <a:r>
              <a:rPr lang="en-US" altLang="zh-CN" sz="2400" b="1" dirty="0" smtClean="0">
                <a:solidFill>
                  <a:srgbClr val="FF0000"/>
                </a:solidFill>
                <a:latin typeface="思源黑体 Light" panose="020B0300000000000000" pitchFamily="34" charset="-122"/>
                <a:ea typeface="思源黑体 Light" panose="020B0300000000000000" pitchFamily="34" charset="-122"/>
              </a:rPr>
              <a:t>XXXX</a:t>
            </a:r>
            <a:endParaRPr lang="zh-CN" altLang="en-US" sz="2400" b="1" dirty="0">
              <a:solidFill>
                <a:srgbClr val="FF0000"/>
              </a:solidFill>
              <a:latin typeface="思源黑体 Light" panose="020B0300000000000000" pitchFamily="34" charset="-122"/>
              <a:ea typeface="思源黑体 Light" panose="020B0300000000000000" pitchFamily="34" charset="-122"/>
            </a:endParaRPr>
          </a:p>
        </p:txBody>
      </p:sp>
      <p:grpSp>
        <p:nvGrpSpPr>
          <p:cNvPr id="12" name="组合 11">
            <a:extLst>
              <a:ext uri="{FF2B5EF4-FFF2-40B4-BE49-F238E27FC236}">
                <a16:creationId xmlns="" xmlns:a16="http://schemas.microsoft.com/office/drawing/2014/main" id="{AFCBC801-DD58-94DB-F519-1DDC655BAB4F}"/>
              </a:ext>
            </a:extLst>
          </p:cNvPr>
          <p:cNvGrpSpPr/>
          <p:nvPr/>
        </p:nvGrpSpPr>
        <p:grpSpPr>
          <a:xfrm>
            <a:off x="376951" y="3744961"/>
            <a:ext cx="607098" cy="591654"/>
            <a:chOff x="1097035" y="5247430"/>
            <a:chExt cx="750887" cy="749300"/>
          </a:xfrm>
        </p:grpSpPr>
        <p:sp>
          <p:nvSpPr>
            <p:cNvPr id="13" name="椭圆 31">
              <a:extLst>
                <a:ext uri="{FF2B5EF4-FFF2-40B4-BE49-F238E27FC236}">
                  <a16:creationId xmlns="" xmlns:a16="http://schemas.microsoft.com/office/drawing/2014/main" id="{EDD357DE-0DD4-FDF2-1ECC-7CF8FDEC7CC2}"/>
                </a:ext>
              </a:extLst>
            </p:cNvPr>
            <p:cNvSpPr>
              <a:spLocks noChangeArrowheads="1"/>
            </p:cNvSpPr>
            <p:nvPr/>
          </p:nvSpPr>
          <p:spPr bwMode="auto">
            <a:xfrm>
              <a:off x="1097035" y="5247430"/>
              <a:ext cx="750887" cy="749300"/>
            </a:xfrm>
            <a:prstGeom prst="ellipse">
              <a:avLst/>
            </a:prstGeom>
            <a:solidFill>
              <a:srgbClr val="EB9B17">
                <a:alpha val="13000"/>
              </a:srgb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accent2"/>
                </a:solidFill>
                <a:latin typeface="+mn-lt"/>
                <a:ea typeface="+mn-ea"/>
                <a:cs typeface="+mn-ea"/>
                <a:sym typeface="+mn-lt"/>
              </a:endParaRPr>
            </a:p>
          </p:txBody>
        </p:sp>
        <p:grpSp>
          <p:nvGrpSpPr>
            <p:cNvPr id="14" name="组合 44">
              <a:extLst>
                <a:ext uri="{FF2B5EF4-FFF2-40B4-BE49-F238E27FC236}">
                  <a16:creationId xmlns="" xmlns:a16="http://schemas.microsoft.com/office/drawing/2014/main" id="{B93683CE-9607-816D-EF8A-40B5CC12A9B7}"/>
                </a:ext>
              </a:extLst>
            </p:cNvPr>
            <p:cNvGrpSpPr>
              <a:grpSpLocks/>
            </p:cNvGrpSpPr>
            <p:nvPr/>
          </p:nvGrpSpPr>
          <p:grpSpPr bwMode="auto">
            <a:xfrm>
              <a:off x="1358099" y="5465412"/>
              <a:ext cx="288925" cy="323850"/>
              <a:chOff x="0" y="0"/>
              <a:chExt cx="402656" cy="450303"/>
            </a:xfrm>
          </p:grpSpPr>
          <p:sp>
            <p:nvSpPr>
              <p:cNvPr id="15" name="Freeform 108">
                <a:extLst>
                  <a:ext uri="{FF2B5EF4-FFF2-40B4-BE49-F238E27FC236}">
                    <a16:creationId xmlns="" xmlns:a16="http://schemas.microsoft.com/office/drawing/2014/main" id="{FBB47B5E-5D20-B316-419D-9AAFD7F9C539}"/>
                  </a:ext>
                </a:extLst>
              </p:cNvPr>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6" name="Freeform 109">
                <a:extLst>
                  <a:ext uri="{FF2B5EF4-FFF2-40B4-BE49-F238E27FC236}">
                    <a16:creationId xmlns="" xmlns:a16="http://schemas.microsoft.com/office/drawing/2014/main" id="{7055D418-3532-0AFB-06C4-F115B3483237}"/>
                  </a:ext>
                </a:extLst>
              </p:cNvPr>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7" name="Freeform 110">
                <a:extLst>
                  <a:ext uri="{FF2B5EF4-FFF2-40B4-BE49-F238E27FC236}">
                    <a16:creationId xmlns="" xmlns:a16="http://schemas.microsoft.com/office/drawing/2014/main" id="{5E69B1C1-DAC0-EE7C-7CBD-85B4F1B25C27}"/>
                  </a:ext>
                </a:extLst>
              </p:cNvPr>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8" name="Freeform 111">
                <a:extLst>
                  <a:ext uri="{FF2B5EF4-FFF2-40B4-BE49-F238E27FC236}">
                    <a16:creationId xmlns="" xmlns:a16="http://schemas.microsoft.com/office/drawing/2014/main" id="{EB0031E2-9DB6-710B-62A1-9A30484446FE}"/>
                  </a:ext>
                </a:extLst>
              </p:cNvPr>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9" name="Freeform 112">
                <a:extLst>
                  <a:ext uri="{FF2B5EF4-FFF2-40B4-BE49-F238E27FC236}">
                    <a16:creationId xmlns="" xmlns:a16="http://schemas.microsoft.com/office/drawing/2014/main" id="{0FBC8C61-F803-4B09-A257-4C4D3979141E}"/>
                  </a:ext>
                </a:extLst>
              </p:cNvPr>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EB9B1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grpSp>
      </p:grpSp>
      <p:grpSp>
        <p:nvGrpSpPr>
          <p:cNvPr id="21" name="组合 20">
            <a:extLst>
              <a:ext uri="{FF2B5EF4-FFF2-40B4-BE49-F238E27FC236}">
                <a16:creationId xmlns="" xmlns:a16="http://schemas.microsoft.com/office/drawing/2014/main" id="{6F02C3F4-F3CC-C243-7604-596355C572C8}"/>
              </a:ext>
            </a:extLst>
          </p:cNvPr>
          <p:cNvGrpSpPr/>
          <p:nvPr/>
        </p:nvGrpSpPr>
        <p:grpSpPr>
          <a:xfrm>
            <a:off x="459652" y="1205376"/>
            <a:ext cx="716681" cy="634181"/>
            <a:chOff x="1179357" y="1622322"/>
            <a:chExt cx="1533364" cy="1356852"/>
          </a:xfrm>
        </p:grpSpPr>
        <p:cxnSp>
          <p:nvCxnSpPr>
            <p:cNvPr id="22" name="直接连接符 21">
              <a:extLst>
                <a:ext uri="{FF2B5EF4-FFF2-40B4-BE49-F238E27FC236}">
                  <a16:creationId xmlns="" xmlns:a16="http://schemas.microsoft.com/office/drawing/2014/main" id="{E3D06961-1010-3E84-E308-6737F33782E2}"/>
                </a:ext>
              </a:extLst>
            </p:cNvPr>
            <p:cNvCxnSpPr/>
            <p:nvPr/>
          </p:nvCxnSpPr>
          <p:spPr>
            <a:xfrm>
              <a:off x="1238865" y="1622322"/>
              <a:ext cx="0" cy="1356852"/>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3" name="直接连接符 22">
              <a:extLst>
                <a:ext uri="{FF2B5EF4-FFF2-40B4-BE49-F238E27FC236}">
                  <a16:creationId xmlns="" xmlns:a16="http://schemas.microsoft.com/office/drawing/2014/main" id="{23F36DDA-CBA3-6993-D677-D27690867427}"/>
                </a:ext>
              </a:extLst>
            </p:cNvPr>
            <p:cNvCxnSpPr/>
            <p:nvPr/>
          </p:nvCxnSpPr>
          <p:spPr>
            <a:xfrm>
              <a:off x="1179357" y="1622322"/>
              <a:ext cx="1533364" cy="0"/>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4" name="矩形 23">
            <a:extLst>
              <a:ext uri="{FF2B5EF4-FFF2-40B4-BE49-F238E27FC236}">
                <a16:creationId xmlns="" xmlns:a16="http://schemas.microsoft.com/office/drawing/2014/main" id="{4B2105A0-34FC-182C-13CB-AF4132778C89}"/>
              </a:ext>
            </a:extLst>
          </p:cNvPr>
          <p:cNvSpPr/>
          <p:nvPr/>
        </p:nvSpPr>
        <p:spPr>
          <a:xfrm>
            <a:off x="673751" y="1279355"/>
            <a:ext cx="1826462" cy="992579"/>
          </a:xfrm>
          <a:prstGeom prst="rect">
            <a:avLst/>
          </a:prstGeom>
        </p:spPr>
        <p:txBody>
          <a:bodyPr wrap="none" lIns="68580" tIns="34290" rIns="68580" bIns="34290">
            <a:spAutoFit/>
          </a:bodyPr>
          <a:lstStyle/>
          <a:p>
            <a:pPr defTabSz="171450"/>
            <a:r>
              <a:rPr lang="en-US"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endParaRPr>
          </a:p>
        </p:txBody>
      </p:sp>
    </p:spTree>
    <p:extLst>
      <p:ext uri="{BB962C8B-B14F-4D97-AF65-F5344CB8AC3E}">
        <p14:creationId xmlns:p14="http://schemas.microsoft.com/office/powerpoint/2010/main" val="3444014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生物识别技术概述</a:t>
            </a:r>
            <a:endParaRPr lang="zh-CN" altLang="zh-CN" sz="2400" dirty="0"/>
          </a:p>
        </p:txBody>
      </p:sp>
      <p:sp>
        <p:nvSpPr>
          <p:cNvPr id="28" name="矩形 27"/>
          <p:cNvSpPr/>
          <p:nvPr/>
        </p:nvSpPr>
        <p:spPr>
          <a:xfrm>
            <a:off x="4084757" y="1491630"/>
            <a:ext cx="4596815" cy="3323987"/>
          </a:xfrm>
          <a:prstGeom prst="rect">
            <a:avLst/>
          </a:prstGeom>
        </p:spPr>
        <p:txBody>
          <a:bodyPr wrap="square">
            <a:spAutoFit/>
          </a:bodyPr>
          <a:lstStyle/>
          <a:p>
            <a:pPr>
              <a:lnSpc>
                <a:spcPct val="150000"/>
              </a:lnSpc>
            </a:pPr>
            <a:r>
              <a:rPr lang="zh-CN" altLang="zh-CN" sz="2000" dirty="0" smtClean="0"/>
              <a:t>自然性</a:t>
            </a:r>
            <a:r>
              <a:rPr lang="zh-CN" altLang="zh-CN" sz="2000" dirty="0"/>
              <a:t>好：人脸识别技术同人类甚至其它生物进行个体识别时所利用的生物特征相同，其指纹、虹膜等生物不具备这个特征。</a:t>
            </a:r>
          </a:p>
          <a:p>
            <a:pPr>
              <a:lnSpc>
                <a:spcPct val="150000"/>
              </a:lnSpc>
            </a:pPr>
            <a:r>
              <a:rPr lang="zh-CN" altLang="zh-CN" sz="2000" dirty="0"/>
              <a:t>非接触性：无接触性与设备零设备，不用担心接触传染病毒，既卫生，又安全的方法。</a:t>
            </a:r>
          </a:p>
        </p:txBody>
      </p:sp>
      <p:pic>
        <p:nvPicPr>
          <p:cNvPr id="7170" name="Picture 2" descr="https://pic.rmb.bdstatic.com/bjh/news/d8822468a61ff28e6e1b9e81af5df60c.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21" y="1707654"/>
            <a:ext cx="3571875"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995302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生物识别技术概述</a:t>
            </a:r>
            <a:endParaRPr lang="zh-CN" altLang="zh-CN" sz="2400" dirty="0"/>
          </a:p>
        </p:txBody>
      </p:sp>
      <p:sp>
        <p:nvSpPr>
          <p:cNvPr id="28" name="矩形 27"/>
          <p:cNvSpPr/>
          <p:nvPr/>
        </p:nvSpPr>
        <p:spPr>
          <a:xfrm>
            <a:off x="4860032" y="2225502"/>
            <a:ext cx="3816424" cy="1424621"/>
          </a:xfrm>
          <a:prstGeom prst="rect">
            <a:avLst/>
          </a:prstGeom>
        </p:spPr>
        <p:txBody>
          <a:bodyPr wrap="square">
            <a:spAutoFit/>
          </a:bodyPr>
          <a:lstStyle/>
          <a:p>
            <a:pPr>
              <a:lnSpc>
                <a:spcPct val="150000"/>
              </a:lnSpc>
            </a:pPr>
            <a:r>
              <a:rPr lang="zh-CN" altLang="zh-CN" sz="2000" dirty="0"/>
              <a:t>人脸识别门禁系统准确度高安全可靠。自动统计功能强大。高效、快捷。快速通过率高</a:t>
            </a:r>
            <a:r>
              <a:rPr lang="zh-CN" altLang="zh-CN" sz="2000" dirty="0" smtClean="0"/>
              <a:t>。</a:t>
            </a:r>
            <a:endParaRPr lang="zh-CN" altLang="zh-CN" sz="2000" dirty="0"/>
          </a:p>
        </p:txBody>
      </p:sp>
      <p:pic>
        <p:nvPicPr>
          <p:cNvPr id="8194" name="Picture 2" descr="https://img1.baidu.com/it/u=1414479571,3091227297&amp;fm=253&amp;fmt=auto&amp;app=138&amp;f=JPEG?w=500&amp;h=2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7355" y="1923678"/>
            <a:ext cx="4385430" cy="219271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49571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生物识别技术概述</a:t>
            </a:r>
            <a:endParaRPr lang="zh-CN" altLang="zh-CN" sz="2400" dirty="0"/>
          </a:p>
        </p:txBody>
      </p:sp>
      <p:sp>
        <p:nvSpPr>
          <p:cNvPr id="28" name="矩形 27"/>
          <p:cNvSpPr/>
          <p:nvPr/>
        </p:nvSpPr>
        <p:spPr>
          <a:xfrm>
            <a:off x="4283968" y="1427116"/>
            <a:ext cx="4176464" cy="2809615"/>
          </a:xfrm>
          <a:prstGeom prst="rect">
            <a:avLst/>
          </a:prstGeom>
        </p:spPr>
        <p:txBody>
          <a:bodyPr wrap="square">
            <a:spAutoFit/>
          </a:bodyPr>
          <a:lstStyle/>
          <a:p>
            <a:pPr>
              <a:lnSpc>
                <a:spcPct val="150000"/>
              </a:lnSpc>
            </a:pPr>
            <a:r>
              <a:rPr lang="zh-CN" altLang="zh-CN" sz="2000" dirty="0" smtClean="0"/>
              <a:t>人</a:t>
            </a:r>
            <a:r>
              <a:rPr lang="zh-CN" altLang="zh-CN" sz="2000" dirty="0"/>
              <a:t>脸识别准确率会受到环境的影响如光线、识别距离等多方面因素影响。当个人通过画妆、整容对于面部进行一些改变时也会影响人脸识别的准确性。这些问题都是企业有待突破的技术问题。</a:t>
            </a:r>
          </a:p>
        </p:txBody>
      </p:sp>
      <p:pic>
        <p:nvPicPr>
          <p:cNvPr id="9218" name="Picture 2" descr="https://doc-fd.zol-img.com.cn/t_s640x2000/g6/M00/0C/0F/ChMkKWEZ2s-IGTeMAAceuqrTrMIAAS0ggEPKbwABx7S66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0498" y="1685059"/>
            <a:ext cx="3633581" cy="25516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849199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生物识别技术概述</a:t>
            </a:r>
            <a:endParaRPr lang="zh-CN" altLang="zh-CN" sz="2400" dirty="0"/>
          </a:p>
        </p:txBody>
      </p:sp>
      <p:sp>
        <p:nvSpPr>
          <p:cNvPr id="28" name="矩形 27"/>
          <p:cNvSpPr/>
          <p:nvPr/>
        </p:nvSpPr>
        <p:spPr>
          <a:xfrm>
            <a:off x="4139952" y="896183"/>
            <a:ext cx="4464496" cy="3785652"/>
          </a:xfrm>
          <a:prstGeom prst="rect">
            <a:avLst/>
          </a:prstGeom>
        </p:spPr>
        <p:txBody>
          <a:bodyPr wrap="square">
            <a:spAutoFit/>
          </a:bodyPr>
          <a:lstStyle/>
          <a:p>
            <a:pPr>
              <a:lnSpc>
                <a:spcPct val="150000"/>
              </a:lnSpc>
            </a:pPr>
            <a:r>
              <a:rPr lang="zh-CN" altLang="zh-CN" sz="2000" dirty="0"/>
              <a:t>比如虹膜识别的应用特点。</a:t>
            </a:r>
          </a:p>
          <a:p>
            <a:pPr>
              <a:lnSpc>
                <a:spcPct val="150000"/>
              </a:lnSpc>
            </a:pPr>
            <a:r>
              <a:rPr lang="zh-CN" altLang="zh-CN" sz="2000" dirty="0"/>
              <a:t>人的眼睛结构由巩膜、虹膜、瞳孔晶状体、视网膜等部分组成。虹膜在胎儿发育阶段就形成了，在整个生命历程中都会保持不变。这些特征决定了虹膜特征的唯一性，同时也决定了身份识别的唯一性。所以每个人的虹膜都可以作为身份的识别对象</a:t>
            </a:r>
            <a:r>
              <a:rPr lang="zh-CN" altLang="zh-CN" sz="2000" dirty="0" smtClean="0"/>
              <a:t>。</a:t>
            </a:r>
          </a:p>
        </p:txBody>
      </p:sp>
      <p:pic>
        <p:nvPicPr>
          <p:cNvPr id="10242" name="Picture 2" descr="https://smart-alliance.com/upload/image/1467798413-875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21" y="1851670"/>
            <a:ext cx="3780420" cy="2520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781140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生物识别技术概述</a:t>
            </a:r>
            <a:endParaRPr lang="zh-CN" altLang="zh-CN" sz="2400" dirty="0"/>
          </a:p>
        </p:txBody>
      </p:sp>
      <p:sp>
        <p:nvSpPr>
          <p:cNvPr id="28" name="矩形 27"/>
          <p:cNvSpPr/>
          <p:nvPr/>
        </p:nvSpPr>
        <p:spPr>
          <a:xfrm>
            <a:off x="4114913" y="1059582"/>
            <a:ext cx="4536504" cy="3732945"/>
          </a:xfrm>
          <a:prstGeom prst="rect">
            <a:avLst/>
          </a:prstGeom>
        </p:spPr>
        <p:txBody>
          <a:bodyPr wrap="square">
            <a:spAutoFit/>
          </a:bodyPr>
          <a:lstStyle/>
          <a:p>
            <a:pPr>
              <a:lnSpc>
                <a:spcPct val="150000"/>
              </a:lnSpc>
            </a:pPr>
            <a:r>
              <a:rPr lang="zh-CN" altLang="zh-CN" sz="2000" dirty="0" smtClean="0"/>
              <a:t>根据有关数据显示，虹膜识别错误的识别可能性为</a:t>
            </a:r>
            <a:r>
              <a:rPr lang="en-US" altLang="zh-CN" sz="2000" dirty="0" smtClean="0"/>
              <a:t>1/1500000</a:t>
            </a:r>
            <a:r>
              <a:rPr lang="zh-CN" altLang="zh-CN" sz="2000" dirty="0" smtClean="0"/>
              <a:t>。虹膜识别的准确率高达当前指纹识别的三十倍，而虹膜识别又属于非接触式的识别，使用起来方便高效。虹膜识别还具有唯一性、稳定性、不可复制性等特点，综合安全性能上占据绝对的优势，安全等级来说是目前很高的。</a:t>
            </a:r>
          </a:p>
        </p:txBody>
      </p:sp>
      <p:pic>
        <p:nvPicPr>
          <p:cNvPr id="11266" name="Picture 2" descr="https://p8.itc.cn/images01/20210408/1e168b7e71d64072bbb1659889ab7a05.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20" y="1635646"/>
            <a:ext cx="3770339" cy="2520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273765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en-US" sz="2400" dirty="0" smtClean="0"/>
              <a:t>二</a:t>
            </a:r>
            <a:r>
              <a:rPr lang="zh-CN" altLang="zh-CN" sz="2400" dirty="0" smtClean="0"/>
              <a:t>、</a:t>
            </a:r>
            <a:r>
              <a:rPr lang="zh-CN" altLang="en-US" sz="2400" dirty="0" smtClean="0"/>
              <a:t>生物识别技术</a:t>
            </a:r>
            <a:r>
              <a:rPr lang="zh-CN" altLang="en-US" sz="2400" dirty="0"/>
              <a:t>分类</a:t>
            </a:r>
            <a:endParaRPr lang="zh-CN" altLang="zh-CN" sz="2400" dirty="0"/>
          </a:p>
        </p:txBody>
      </p:sp>
      <p:sp>
        <p:nvSpPr>
          <p:cNvPr id="28" name="矩形 27"/>
          <p:cNvSpPr/>
          <p:nvPr/>
        </p:nvSpPr>
        <p:spPr>
          <a:xfrm>
            <a:off x="600809" y="1417588"/>
            <a:ext cx="7992888" cy="1886286"/>
          </a:xfrm>
          <a:prstGeom prst="rect">
            <a:avLst/>
          </a:prstGeom>
        </p:spPr>
        <p:txBody>
          <a:bodyPr wrap="square">
            <a:spAutoFit/>
          </a:bodyPr>
          <a:lstStyle/>
          <a:p>
            <a:pPr>
              <a:lnSpc>
                <a:spcPct val="150000"/>
              </a:lnSpc>
            </a:pPr>
            <a:r>
              <a:rPr lang="zh-CN" altLang="zh-CN" sz="2000" dirty="0" smtClean="0"/>
              <a:t>现今</a:t>
            </a:r>
            <a:r>
              <a:rPr lang="zh-CN" altLang="zh-CN" sz="2000" dirty="0"/>
              <a:t>已经出现了许多生物识别技术，如指纹识别、手掌几何学识别、虹膜识别、视网膜识别、面部识别、签名识别、声音识别等，但其中一部分技术含量高的生物识别手段还处于实验阶段。我们相信随着科学技术的飞速进步，将有越来越多的生物识别技术应用到实际生活中。</a:t>
            </a:r>
          </a:p>
        </p:txBody>
      </p:sp>
    </p:spTree>
    <p:extLst>
      <p:ext uri="{BB962C8B-B14F-4D97-AF65-F5344CB8AC3E}">
        <p14:creationId xmlns:p14="http://schemas.microsoft.com/office/powerpoint/2010/main" val="19472061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en-US" sz="2400" dirty="0" smtClean="0"/>
              <a:t>二</a:t>
            </a:r>
            <a:r>
              <a:rPr lang="zh-CN" altLang="zh-CN" sz="2400" dirty="0" smtClean="0"/>
              <a:t>、</a:t>
            </a:r>
            <a:r>
              <a:rPr lang="zh-CN" altLang="en-US" sz="2400" dirty="0" smtClean="0"/>
              <a:t>生物识别技术</a:t>
            </a:r>
            <a:r>
              <a:rPr lang="zh-CN" altLang="en-US" sz="2400" dirty="0"/>
              <a:t>分类</a:t>
            </a:r>
            <a:endParaRPr lang="zh-CN" altLang="zh-CN" sz="2400" dirty="0"/>
          </a:p>
        </p:txBody>
      </p:sp>
      <p:sp>
        <p:nvSpPr>
          <p:cNvPr id="29" name="矩形 28"/>
          <p:cNvSpPr/>
          <p:nvPr/>
        </p:nvSpPr>
        <p:spPr>
          <a:xfrm>
            <a:off x="611560" y="1002377"/>
            <a:ext cx="8280920" cy="3907095"/>
          </a:xfrm>
          <a:prstGeom prst="rect">
            <a:avLst/>
          </a:prstGeom>
        </p:spPr>
        <p:txBody>
          <a:bodyPr wrap="square">
            <a:spAutoFit/>
          </a:bodyPr>
          <a:lstStyle/>
          <a:p>
            <a:pPr>
              <a:lnSpc>
                <a:spcPct val="150000"/>
              </a:lnSpc>
            </a:pPr>
            <a:r>
              <a:rPr lang="zh-CN" altLang="zh-CN" sz="2400" dirty="0"/>
              <a:t>人脸识别技术应用在很多领域</a:t>
            </a:r>
          </a:p>
          <a:p>
            <a:pPr>
              <a:lnSpc>
                <a:spcPct val="150000"/>
              </a:lnSpc>
            </a:pPr>
            <a:r>
              <a:rPr lang="en-US" altLang="zh-CN" sz="2400" dirty="0"/>
              <a:t>1.</a:t>
            </a:r>
            <a:r>
              <a:rPr lang="zh-CN" altLang="zh-CN" sz="2400" dirty="0"/>
              <a:t>企业、住宅安全和管理。如人脸</a:t>
            </a:r>
            <a:r>
              <a:rPr lang="zh-CN" altLang="zh-CN" sz="2400" dirty="0" smtClean="0"/>
              <a:t>识别门禁</a:t>
            </a:r>
            <a:r>
              <a:rPr lang="zh-CN" altLang="zh-CN" sz="2400" dirty="0"/>
              <a:t>考勤系统，人脸识别防盗门等。</a:t>
            </a:r>
          </a:p>
          <a:p>
            <a:pPr>
              <a:lnSpc>
                <a:spcPct val="150000"/>
              </a:lnSpc>
            </a:pPr>
            <a:r>
              <a:rPr lang="en-US" altLang="zh-CN" sz="2400" dirty="0"/>
              <a:t>2.</a:t>
            </a:r>
            <a:r>
              <a:rPr lang="zh-CN" altLang="zh-CN" sz="2400" dirty="0"/>
              <a:t>电子护照及身份证。</a:t>
            </a:r>
          </a:p>
          <a:p>
            <a:pPr>
              <a:lnSpc>
                <a:spcPct val="150000"/>
              </a:lnSpc>
            </a:pPr>
            <a:r>
              <a:rPr lang="en-US" altLang="zh-CN" sz="2400" dirty="0"/>
              <a:t>3.</a:t>
            </a:r>
            <a:r>
              <a:rPr lang="zh-CN" altLang="zh-CN" sz="2400" dirty="0"/>
              <a:t>公安、司法和刑侦。</a:t>
            </a:r>
          </a:p>
          <a:p>
            <a:pPr>
              <a:lnSpc>
                <a:spcPct val="150000"/>
              </a:lnSpc>
            </a:pPr>
            <a:r>
              <a:rPr lang="en-US" altLang="zh-CN" sz="2400" dirty="0"/>
              <a:t>4.</a:t>
            </a:r>
            <a:r>
              <a:rPr lang="zh-CN" altLang="zh-CN" sz="2400" dirty="0"/>
              <a:t>自助服务。</a:t>
            </a:r>
          </a:p>
          <a:p>
            <a:pPr>
              <a:lnSpc>
                <a:spcPct val="150000"/>
              </a:lnSpc>
            </a:pPr>
            <a:r>
              <a:rPr lang="en-US" altLang="zh-CN" sz="2400" dirty="0"/>
              <a:t>5.</a:t>
            </a:r>
            <a:r>
              <a:rPr lang="zh-CN" altLang="zh-CN" sz="2400" dirty="0"/>
              <a:t>信息安全。如计算机登录、电子政务和电子商务</a:t>
            </a:r>
          </a:p>
        </p:txBody>
      </p:sp>
    </p:spTree>
    <p:extLst>
      <p:ext uri="{BB962C8B-B14F-4D97-AF65-F5344CB8AC3E}">
        <p14:creationId xmlns:p14="http://schemas.microsoft.com/office/powerpoint/2010/main" val="640182653"/>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en-US" sz="2400" dirty="0" smtClean="0"/>
              <a:t>二</a:t>
            </a:r>
            <a:r>
              <a:rPr lang="zh-CN" altLang="zh-CN" sz="2400" dirty="0" smtClean="0"/>
              <a:t>、</a:t>
            </a:r>
            <a:r>
              <a:rPr lang="zh-CN" altLang="en-US" sz="2400" dirty="0" smtClean="0"/>
              <a:t>生物识别技术</a:t>
            </a:r>
            <a:r>
              <a:rPr lang="zh-CN" altLang="en-US" sz="2400" dirty="0"/>
              <a:t>分类</a:t>
            </a:r>
            <a:endParaRPr lang="zh-CN" altLang="zh-CN" sz="2400" dirty="0"/>
          </a:p>
        </p:txBody>
      </p:sp>
      <p:graphicFrame>
        <p:nvGraphicFramePr>
          <p:cNvPr id="28" name="表格 27"/>
          <p:cNvGraphicFramePr>
            <a:graphicFrameLocks noGrp="1"/>
          </p:cNvGraphicFramePr>
          <p:nvPr>
            <p:extLst>
              <p:ext uri="{D42A27DB-BD31-4B8C-83A1-F6EECF244321}">
                <p14:modId xmlns:p14="http://schemas.microsoft.com/office/powerpoint/2010/main" val="1360128867"/>
              </p:ext>
            </p:extLst>
          </p:nvPr>
        </p:nvGraphicFramePr>
        <p:xfrm>
          <a:off x="467544" y="843556"/>
          <a:ext cx="8208912" cy="3744418"/>
        </p:xfrm>
        <a:graphic>
          <a:graphicData uri="http://schemas.openxmlformats.org/drawingml/2006/table">
            <a:tbl>
              <a:tblPr firstRow="1" firstCol="1" bandRow="1">
                <a:tableStyleId>{5940675A-B579-460E-94D1-54222C63F5DA}</a:tableStyleId>
              </a:tblPr>
              <a:tblGrid>
                <a:gridCol w="1367838"/>
                <a:gridCol w="1367838"/>
                <a:gridCol w="1367838"/>
                <a:gridCol w="1367838"/>
                <a:gridCol w="1368780"/>
                <a:gridCol w="1368780"/>
              </a:tblGrid>
              <a:tr h="943051">
                <a:tc>
                  <a:txBody>
                    <a:bodyPr/>
                    <a:lstStyle/>
                    <a:p>
                      <a:pPr algn="ctr">
                        <a:lnSpc>
                          <a:spcPct val="150000"/>
                        </a:lnSpc>
                        <a:spcAft>
                          <a:spcPts val="0"/>
                        </a:spcAft>
                      </a:pPr>
                      <a:r>
                        <a:rPr lang="en-US" sz="1600" kern="100" dirty="0">
                          <a:effectLst/>
                        </a:rPr>
                        <a:t>   </a:t>
                      </a:r>
                      <a:r>
                        <a:rPr lang="zh-CN" sz="1600" kern="100" dirty="0">
                          <a:effectLst/>
                        </a:rPr>
                        <a:t>识别技术</a:t>
                      </a:r>
                    </a:p>
                    <a:p>
                      <a:pPr algn="just">
                        <a:lnSpc>
                          <a:spcPct val="150000"/>
                        </a:lnSpc>
                        <a:spcAft>
                          <a:spcPts val="0"/>
                        </a:spcAft>
                      </a:pPr>
                      <a:r>
                        <a:rPr lang="zh-CN" sz="1600" kern="100" dirty="0">
                          <a:effectLst/>
                        </a:rPr>
                        <a:t>对比因素</a:t>
                      </a:r>
                      <a:endParaRPr lang="zh-CN" sz="1600" kern="100" dirty="0">
                        <a:effectLst/>
                        <a:latin typeface="Times New Roman"/>
                        <a:ea typeface="宋体"/>
                      </a:endParaRPr>
                    </a:p>
                  </a:txBody>
                  <a:tcPr marL="68580" marR="68580" marT="0" marB="0"/>
                </a:tc>
                <a:tc>
                  <a:txBody>
                    <a:bodyPr/>
                    <a:lstStyle/>
                    <a:p>
                      <a:pPr algn="ctr">
                        <a:lnSpc>
                          <a:spcPct val="150000"/>
                        </a:lnSpc>
                        <a:spcAft>
                          <a:spcPts val="0"/>
                        </a:spcAft>
                      </a:pPr>
                      <a:r>
                        <a:rPr lang="zh-CN" sz="1600" kern="100">
                          <a:effectLst/>
                        </a:rPr>
                        <a:t>指纹识别</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人脸识别</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虹膜识别</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语音识别</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签名识别</a:t>
                      </a:r>
                      <a:endParaRPr lang="zh-CN" sz="1600" kern="100">
                        <a:effectLst/>
                        <a:latin typeface="Times New Roman"/>
                        <a:ea typeface="宋体"/>
                      </a:endParaRPr>
                    </a:p>
                  </a:txBody>
                  <a:tcPr marL="68580" marR="68580" marT="0" marB="0" anchor="ctr"/>
                </a:tc>
              </a:tr>
              <a:tr h="392068">
                <a:tc>
                  <a:txBody>
                    <a:bodyPr/>
                    <a:lstStyle/>
                    <a:p>
                      <a:pPr algn="ctr">
                        <a:lnSpc>
                          <a:spcPct val="150000"/>
                        </a:lnSpc>
                        <a:spcAft>
                          <a:spcPts val="0"/>
                        </a:spcAft>
                      </a:pPr>
                      <a:r>
                        <a:rPr lang="zh-CN" sz="1600" kern="100">
                          <a:effectLst/>
                        </a:rPr>
                        <a:t>易用性</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高</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高</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中</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高</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高</a:t>
                      </a:r>
                      <a:endParaRPr lang="zh-CN" sz="1600" kern="100">
                        <a:effectLst/>
                        <a:latin typeface="Times New Roman"/>
                        <a:ea typeface="宋体"/>
                      </a:endParaRPr>
                    </a:p>
                  </a:txBody>
                  <a:tcPr marL="68580" marR="68580" marT="0" marB="0" anchor="ctr"/>
                </a:tc>
              </a:tr>
              <a:tr h="841027">
                <a:tc>
                  <a:txBody>
                    <a:bodyPr/>
                    <a:lstStyle/>
                    <a:p>
                      <a:pPr algn="ctr">
                        <a:lnSpc>
                          <a:spcPct val="150000"/>
                        </a:lnSpc>
                        <a:spcAft>
                          <a:spcPts val="0"/>
                        </a:spcAft>
                      </a:pPr>
                      <a:r>
                        <a:rPr lang="zh-CN" sz="1600" kern="100">
                          <a:effectLst/>
                        </a:rPr>
                        <a:t>影响因素</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干燥、灰尘、年龄</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光线、面部特征变化</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光线等</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噪音、气候、身体状况</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签名习惯改变</a:t>
                      </a:r>
                      <a:endParaRPr lang="zh-CN" sz="1600" kern="100">
                        <a:effectLst/>
                        <a:latin typeface="Times New Roman"/>
                        <a:ea typeface="宋体"/>
                      </a:endParaRPr>
                    </a:p>
                  </a:txBody>
                  <a:tcPr marL="68580" marR="68580" marT="0" marB="0" anchor="ctr"/>
                </a:tc>
              </a:tr>
              <a:tr h="392068">
                <a:tc>
                  <a:txBody>
                    <a:bodyPr/>
                    <a:lstStyle/>
                    <a:p>
                      <a:pPr algn="ctr">
                        <a:lnSpc>
                          <a:spcPct val="150000"/>
                        </a:lnSpc>
                        <a:spcAft>
                          <a:spcPts val="0"/>
                        </a:spcAft>
                      </a:pPr>
                      <a:r>
                        <a:rPr lang="zh-CN" sz="1600" kern="100">
                          <a:effectLst/>
                        </a:rPr>
                        <a:t>准确性</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高</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高</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极高</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中</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中</a:t>
                      </a:r>
                      <a:endParaRPr lang="zh-CN" sz="1600" kern="100">
                        <a:effectLst/>
                        <a:latin typeface="Times New Roman"/>
                        <a:ea typeface="宋体"/>
                      </a:endParaRPr>
                    </a:p>
                  </a:txBody>
                  <a:tcPr marL="68580" marR="68580" marT="0" marB="0" anchor="ctr"/>
                </a:tc>
              </a:tr>
              <a:tr h="392068">
                <a:tc>
                  <a:txBody>
                    <a:bodyPr/>
                    <a:lstStyle/>
                    <a:p>
                      <a:pPr algn="ctr">
                        <a:lnSpc>
                          <a:spcPct val="150000"/>
                        </a:lnSpc>
                        <a:spcAft>
                          <a:spcPts val="0"/>
                        </a:spcAft>
                      </a:pPr>
                      <a:r>
                        <a:rPr lang="zh-CN" sz="1600" kern="100">
                          <a:effectLst/>
                        </a:rPr>
                        <a:t>接受程度</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高</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高</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中</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高</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中</a:t>
                      </a:r>
                      <a:endParaRPr lang="zh-CN" sz="1600" kern="100">
                        <a:effectLst/>
                        <a:latin typeface="Times New Roman"/>
                        <a:ea typeface="宋体"/>
                      </a:endParaRPr>
                    </a:p>
                  </a:txBody>
                  <a:tcPr marL="68580" marR="68580" marT="0" marB="0" anchor="ctr"/>
                </a:tc>
              </a:tr>
              <a:tr h="392068">
                <a:tc>
                  <a:txBody>
                    <a:bodyPr/>
                    <a:lstStyle/>
                    <a:p>
                      <a:pPr algn="ctr">
                        <a:lnSpc>
                          <a:spcPct val="150000"/>
                        </a:lnSpc>
                        <a:spcAft>
                          <a:spcPts val="0"/>
                        </a:spcAft>
                      </a:pPr>
                      <a:r>
                        <a:rPr lang="zh-CN" sz="1600" kern="100">
                          <a:effectLst/>
                        </a:rPr>
                        <a:t>安全等级</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高</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较高</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极高</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中</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中</a:t>
                      </a:r>
                      <a:endParaRPr lang="zh-CN" sz="1600" kern="100">
                        <a:effectLst/>
                        <a:latin typeface="Times New Roman"/>
                        <a:ea typeface="宋体"/>
                      </a:endParaRPr>
                    </a:p>
                  </a:txBody>
                  <a:tcPr marL="68580" marR="68580" marT="0" marB="0" anchor="ctr"/>
                </a:tc>
              </a:tr>
              <a:tr h="392068">
                <a:tc>
                  <a:txBody>
                    <a:bodyPr/>
                    <a:lstStyle/>
                    <a:p>
                      <a:pPr algn="ctr">
                        <a:lnSpc>
                          <a:spcPct val="150000"/>
                        </a:lnSpc>
                        <a:spcAft>
                          <a:spcPts val="0"/>
                        </a:spcAft>
                      </a:pPr>
                      <a:r>
                        <a:rPr lang="zh-CN" sz="1600" kern="100">
                          <a:effectLst/>
                        </a:rPr>
                        <a:t>长期稳定性</a:t>
                      </a:r>
                      <a:endParaRPr lang="zh-CN" sz="1600" kern="100">
                        <a:effectLst/>
                        <a:latin typeface="Times New Roman"/>
                        <a:ea typeface="宋体"/>
                      </a:endParaRPr>
                    </a:p>
                  </a:txBody>
                  <a:tcPr marL="68580" marR="68580" marT="0" marB="0" anchor="ctr"/>
                </a:tc>
                <a:tc>
                  <a:txBody>
                    <a:bodyPr/>
                    <a:lstStyle/>
                    <a:p>
                      <a:pPr algn="ctr">
                        <a:spcAft>
                          <a:spcPts val="0"/>
                        </a:spcAft>
                      </a:pPr>
                      <a:r>
                        <a:rPr lang="zh-CN" sz="1600" kern="100">
                          <a:effectLst/>
                        </a:rPr>
                        <a:t>高</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高</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高</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中</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dirty="0">
                          <a:effectLst/>
                        </a:rPr>
                        <a:t>中</a:t>
                      </a:r>
                      <a:endParaRPr lang="zh-CN" sz="1600"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36543056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877985" cy="461665"/>
          </a:xfrm>
          <a:prstGeom prst="rect">
            <a:avLst/>
          </a:prstGeom>
        </p:spPr>
        <p:txBody>
          <a:bodyPr wrap="none">
            <a:spAutoFit/>
          </a:bodyPr>
          <a:lstStyle/>
          <a:p>
            <a:r>
              <a:rPr lang="zh-CN" altLang="en-US" sz="2400" dirty="0" smtClean="0"/>
              <a:t>三</a:t>
            </a:r>
            <a:r>
              <a:rPr lang="zh-CN" altLang="zh-CN" sz="2400" dirty="0" smtClean="0"/>
              <a:t>、</a:t>
            </a:r>
            <a:r>
              <a:rPr lang="zh-CN" altLang="en-US" sz="2400" dirty="0" smtClean="0"/>
              <a:t>生物识别技术发展趋势</a:t>
            </a:r>
            <a:endParaRPr lang="zh-CN" altLang="zh-CN" sz="2400" dirty="0"/>
          </a:p>
        </p:txBody>
      </p:sp>
      <p:sp>
        <p:nvSpPr>
          <p:cNvPr id="28" name="矩形 27"/>
          <p:cNvSpPr/>
          <p:nvPr/>
        </p:nvSpPr>
        <p:spPr>
          <a:xfrm>
            <a:off x="4054733" y="1131590"/>
            <a:ext cx="4752528" cy="3323987"/>
          </a:xfrm>
          <a:prstGeom prst="rect">
            <a:avLst/>
          </a:prstGeom>
        </p:spPr>
        <p:txBody>
          <a:bodyPr wrap="square">
            <a:spAutoFit/>
          </a:bodyPr>
          <a:lstStyle/>
          <a:p>
            <a:pPr>
              <a:lnSpc>
                <a:spcPct val="150000"/>
              </a:lnSpc>
            </a:pPr>
            <a:r>
              <a:rPr lang="zh-CN" altLang="zh-CN" sz="2000" dirty="0"/>
              <a:t>从目前识别技术的应用来看，指纹识别的应用占比较高，人脸识别、声纹识别的占比在逐渐提升。拿人脸识别来说，近些年人脸识别算法的准确率在不断提升，目前在部分场景识别率可达到</a:t>
            </a:r>
            <a:r>
              <a:rPr lang="en-US" altLang="zh-CN" sz="2000" dirty="0"/>
              <a:t>99%</a:t>
            </a:r>
            <a:r>
              <a:rPr lang="zh-CN" altLang="zh-CN" sz="2000" dirty="0"/>
              <a:t>以上，在安防和金融行业已经落地使用，并且新的行业需求呈现爆发式的增长</a:t>
            </a:r>
            <a:r>
              <a:rPr lang="zh-CN" altLang="zh-CN" sz="2000" dirty="0" smtClean="0"/>
              <a:t>。</a:t>
            </a:r>
            <a:endParaRPr lang="zh-CN" altLang="zh-CN" sz="2000" dirty="0"/>
          </a:p>
        </p:txBody>
      </p:sp>
      <p:pic>
        <p:nvPicPr>
          <p:cNvPr id="12290" name="Picture 2" descr="https://inews.gtimg.com/newsapp_bt/0/12657974292/6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046" y="1923678"/>
            <a:ext cx="3694873" cy="20945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59839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877985" cy="461665"/>
          </a:xfrm>
          <a:prstGeom prst="rect">
            <a:avLst/>
          </a:prstGeom>
        </p:spPr>
        <p:txBody>
          <a:bodyPr wrap="none">
            <a:spAutoFit/>
          </a:bodyPr>
          <a:lstStyle/>
          <a:p>
            <a:r>
              <a:rPr lang="zh-CN" altLang="en-US" sz="2400" dirty="0" smtClean="0"/>
              <a:t>三</a:t>
            </a:r>
            <a:r>
              <a:rPr lang="zh-CN" altLang="zh-CN" sz="2400" dirty="0" smtClean="0"/>
              <a:t>、</a:t>
            </a:r>
            <a:r>
              <a:rPr lang="zh-CN" altLang="en-US" sz="2400" dirty="0" smtClean="0"/>
              <a:t>生物识别技术发展趋势</a:t>
            </a:r>
            <a:endParaRPr lang="zh-CN" altLang="zh-CN" sz="2400" dirty="0"/>
          </a:p>
        </p:txBody>
      </p:sp>
      <p:sp>
        <p:nvSpPr>
          <p:cNvPr id="28" name="矩形 27"/>
          <p:cNvSpPr/>
          <p:nvPr/>
        </p:nvSpPr>
        <p:spPr>
          <a:xfrm>
            <a:off x="4139952" y="987574"/>
            <a:ext cx="4641836" cy="3323987"/>
          </a:xfrm>
          <a:prstGeom prst="rect">
            <a:avLst/>
          </a:prstGeom>
        </p:spPr>
        <p:txBody>
          <a:bodyPr wrap="square">
            <a:spAutoFit/>
          </a:bodyPr>
          <a:lstStyle/>
          <a:p>
            <a:pPr>
              <a:lnSpc>
                <a:spcPct val="150000"/>
              </a:lnSpc>
            </a:pPr>
            <a:r>
              <a:rPr lang="zh-CN" altLang="zh-CN" sz="2000" dirty="0" smtClean="0"/>
              <a:t>未来</a:t>
            </a:r>
            <a:r>
              <a:rPr lang="zh-CN" altLang="zh-CN" sz="2000" dirty="0"/>
              <a:t>生物识别技术将在商业应用、公共项目应用、公共与社会安全应用、个人生活应用、身份证应用等各领域落地使用。包括信息、制造、教育等多个行业都开始呈现大规模应用生物识别技术的趋势。以手机为代表的个人应用也呈现出非常好的前景。</a:t>
            </a:r>
          </a:p>
        </p:txBody>
      </p:sp>
      <p:pic>
        <p:nvPicPr>
          <p:cNvPr id="13314" name="Picture 2" descr="https://img1.baidu.com/it/u=671801960,3379322893&amp;fm=253&amp;fmt=auto&amp;app=138&amp;f=JPEG?w=560&amp;h=37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21" y="1458942"/>
            <a:ext cx="3590925"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7608450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573" y="1073430"/>
            <a:ext cx="4515732" cy="3010488"/>
          </a:xfrm>
          <a:prstGeom prst="parallelogram">
            <a:avLst/>
          </a:prstGeom>
        </p:spPr>
      </p:pic>
      <p:grpSp>
        <p:nvGrpSpPr>
          <p:cNvPr id="47" name="组合 46">
            <a:extLst>
              <a:ext uri="{FF2B5EF4-FFF2-40B4-BE49-F238E27FC236}">
                <a16:creationId xmlns:a16="http://schemas.microsoft.com/office/drawing/2014/main" xmlns="" id="{0C477168-DA1B-44EC-84B6-F6169427A9F4}"/>
              </a:ext>
            </a:extLst>
          </p:cNvPr>
          <p:cNvGrpSpPr/>
          <p:nvPr/>
        </p:nvGrpSpPr>
        <p:grpSpPr>
          <a:xfrm>
            <a:off x="-10552" y="-10551"/>
            <a:ext cx="1267852" cy="985361"/>
            <a:chOff x="-14069" y="-14068"/>
            <a:chExt cx="8860302" cy="6886134"/>
          </a:xfrm>
        </p:grpSpPr>
        <p:sp>
          <p:nvSpPr>
            <p:cNvPr id="48" name="直角三角形 47">
              <a:extLst>
                <a:ext uri="{FF2B5EF4-FFF2-40B4-BE49-F238E27FC236}">
                  <a16:creationId xmlns:a16="http://schemas.microsoft.com/office/drawing/2014/main" xmlns="" id="{35190B29-996E-4409-B7AF-D7B6D30D3E43}"/>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任意多边形 17">
              <a:extLst>
                <a:ext uri="{FF2B5EF4-FFF2-40B4-BE49-F238E27FC236}">
                  <a16:creationId xmlns:a16="http://schemas.microsoft.com/office/drawing/2014/main" xmlns="" id="{328B9F66-A9B2-4000-A841-F8999AA44873}"/>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18">
              <a:extLst>
                <a:ext uri="{FF2B5EF4-FFF2-40B4-BE49-F238E27FC236}">
                  <a16:creationId xmlns:a16="http://schemas.microsoft.com/office/drawing/2014/main" xmlns="" id="{2115A9CF-ABBB-4DFB-A6CB-AEAA2BA7D57B}"/>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xmlns="" id="{7680DF65-53A9-47BE-8CBC-07C2373EA165}"/>
              </a:ext>
            </a:extLst>
          </p:cNvPr>
          <p:cNvGrpSpPr/>
          <p:nvPr/>
        </p:nvGrpSpPr>
        <p:grpSpPr>
          <a:xfrm rot="16200000" flipV="1">
            <a:off x="8030517" y="4030365"/>
            <a:ext cx="1267852" cy="985361"/>
            <a:chOff x="-14069" y="-14068"/>
            <a:chExt cx="8860302" cy="6886134"/>
          </a:xfrm>
        </p:grpSpPr>
        <p:sp>
          <p:nvSpPr>
            <p:cNvPr id="52" name="直角三角形 51">
              <a:extLst>
                <a:ext uri="{FF2B5EF4-FFF2-40B4-BE49-F238E27FC236}">
                  <a16:creationId xmlns:a16="http://schemas.microsoft.com/office/drawing/2014/main" xmlns="" id="{03A140FB-B98D-4D35-B11D-802F8948B655}"/>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17">
              <a:extLst>
                <a:ext uri="{FF2B5EF4-FFF2-40B4-BE49-F238E27FC236}">
                  <a16:creationId xmlns:a16="http://schemas.microsoft.com/office/drawing/2014/main" xmlns="" id="{6B6FB0CC-9F09-46D1-8619-F805CF42125F}"/>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18">
              <a:extLst>
                <a:ext uri="{FF2B5EF4-FFF2-40B4-BE49-F238E27FC236}">
                  <a16:creationId xmlns:a16="http://schemas.microsoft.com/office/drawing/2014/main" xmlns="" id="{EF8A4F01-CC10-427F-A73C-26ED6BF64258}"/>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a:extLst>
              <a:ext uri="{FF2B5EF4-FFF2-40B4-BE49-F238E27FC236}">
                <a16:creationId xmlns="" xmlns:a16="http://schemas.microsoft.com/office/drawing/2014/main" id="{26B09B90-CEE2-D126-9DCD-52241C57E297}"/>
              </a:ext>
            </a:extLst>
          </p:cNvPr>
          <p:cNvSpPr/>
          <p:nvPr/>
        </p:nvSpPr>
        <p:spPr>
          <a:xfrm>
            <a:off x="1535" y="1001422"/>
            <a:ext cx="4630755" cy="3082496"/>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39" name="矩形 3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p:nvPr/>
        </p:nvSpPr>
        <p:spPr>
          <a:xfrm>
            <a:off x="741247" y="2646630"/>
            <a:ext cx="3110510" cy="438581"/>
          </a:xfrm>
          <a:prstGeom prst="rect">
            <a:avLst/>
          </a:prstGeom>
          <a:ln>
            <a:noFill/>
          </a:ln>
        </p:spPr>
        <p:txBody>
          <a:bodyPr wrap="square" lIns="68580" tIns="34290" rIns="68580" bIns="34290">
            <a:spAutoFit/>
          </a:bodyPr>
          <a:lstStyle/>
          <a:p>
            <a:pPr algn="ctr"/>
            <a:r>
              <a:rPr lang="en-US" altLang="zh-CN" sz="2400" b="1" dirty="0">
                <a:solidFill>
                  <a:srgbClr val="E6353F"/>
                </a:solidFill>
                <a:latin typeface="Franklin Gothic Demi" panose="020B0703020102020204" pitchFamily="34" charset="0"/>
                <a:ea typeface="微软雅黑" panose="020B0503020204020204" pitchFamily="34" charset="-122"/>
                <a:cs typeface="BrowalliaUPC" panose="020B0604020202020204" pitchFamily="34" charset="-34"/>
              </a:rPr>
              <a:t>CONTENTS</a:t>
            </a:r>
          </a:p>
        </p:txBody>
      </p:sp>
      <p:sp>
        <p:nvSpPr>
          <p:cNvPr id="40" name="文本框 3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1650171" y="1980340"/>
            <a:ext cx="1292662" cy="761747"/>
          </a:xfrm>
          <a:prstGeom prst="rect">
            <a:avLst/>
          </a:prstGeom>
          <a:noFill/>
          <a:effectLst/>
        </p:spPr>
        <p:txBody>
          <a:bodyPr wrap="none" lIns="68580" tIns="34290" rIns="68580" bIns="34290" rtlCol="0">
            <a:spAutoFit/>
          </a:bodyPr>
          <a:lstStyle/>
          <a:p>
            <a:r>
              <a:rPr lang="zh-CN" altLang="en-US" sz="4500" b="1" dirty="0">
                <a:ln>
                  <a:solidFill>
                    <a:schemeClr val="bg1"/>
                  </a:solidFill>
                </a:ln>
                <a:solidFill>
                  <a:srgbClr val="0070C0"/>
                </a:solidFill>
                <a:latin typeface="微软雅黑" panose="020B0503020204020204" pitchFamily="34" charset="-122"/>
                <a:ea typeface="微软雅黑" panose="020B0503020204020204" pitchFamily="34" charset="-122"/>
                <a:cs typeface="Kartika" panose="02020503030404060203" pitchFamily="18" charset="0"/>
              </a:rPr>
              <a:t>目录</a:t>
            </a:r>
          </a:p>
        </p:txBody>
      </p:sp>
      <p:sp>
        <p:nvSpPr>
          <p:cNvPr id="14" name="TextBox 13"/>
          <p:cNvSpPr txBox="1"/>
          <p:nvPr/>
        </p:nvSpPr>
        <p:spPr>
          <a:xfrm>
            <a:off x="4632290" y="1573174"/>
            <a:ext cx="4104456" cy="1938992"/>
          </a:xfrm>
          <a:prstGeom prst="rect">
            <a:avLst/>
          </a:prstGeom>
          <a:noFill/>
        </p:spPr>
        <p:txBody>
          <a:bodyPr wrap="square" rtlCol="0">
            <a:spAutoFit/>
          </a:bodyPr>
          <a:lstStyle/>
          <a:p>
            <a:pPr>
              <a:lnSpc>
                <a:spcPct val="150000"/>
              </a:lnSpc>
            </a:pPr>
            <a:r>
              <a:rPr lang="zh-CN" altLang="zh-CN" sz="2000" dirty="0"/>
              <a:t>一、生物识别技术概述</a:t>
            </a:r>
            <a:endParaRPr lang="en-US" altLang="zh-CN" sz="2000" dirty="0"/>
          </a:p>
          <a:p>
            <a:pPr>
              <a:lnSpc>
                <a:spcPct val="150000"/>
              </a:lnSpc>
            </a:pPr>
            <a:r>
              <a:rPr lang="zh-CN" altLang="zh-CN" sz="2000" dirty="0"/>
              <a:t>二、生物识别技术的分类</a:t>
            </a:r>
          </a:p>
          <a:p>
            <a:pPr>
              <a:lnSpc>
                <a:spcPct val="150000"/>
              </a:lnSpc>
            </a:pPr>
            <a:r>
              <a:rPr lang="zh-CN" altLang="zh-CN" sz="2000" dirty="0"/>
              <a:t>三、生物识别技术发展趋势</a:t>
            </a:r>
            <a:endParaRPr lang="en-US" altLang="zh-CN" sz="2000" dirty="0"/>
          </a:p>
          <a:p>
            <a:pPr>
              <a:lnSpc>
                <a:spcPct val="150000"/>
              </a:lnSpc>
            </a:pPr>
            <a:r>
              <a:rPr lang="zh-CN" altLang="zh-CN" sz="2000" dirty="0"/>
              <a:t>四、生物识别技术应用领域及案例</a:t>
            </a:r>
            <a:endParaRPr lang="zh-CN" altLang="zh-CN" sz="2000" dirty="0"/>
          </a:p>
        </p:txBody>
      </p:sp>
    </p:spTree>
    <p:extLst>
      <p:ext uri="{BB962C8B-B14F-4D97-AF65-F5344CB8AC3E}">
        <p14:creationId xmlns:p14="http://schemas.microsoft.com/office/powerpoint/2010/main" val="160133169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4801314" cy="461665"/>
          </a:xfrm>
          <a:prstGeom prst="rect">
            <a:avLst/>
          </a:prstGeom>
        </p:spPr>
        <p:txBody>
          <a:bodyPr wrap="none">
            <a:spAutoFit/>
          </a:bodyPr>
          <a:lstStyle/>
          <a:p>
            <a:r>
              <a:rPr lang="zh-CN" altLang="en-US" sz="2400" dirty="0" smtClean="0"/>
              <a:t>四</a:t>
            </a:r>
            <a:r>
              <a:rPr lang="zh-CN" altLang="zh-CN" sz="2400" dirty="0" smtClean="0"/>
              <a:t>、</a:t>
            </a:r>
            <a:r>
              <a:rPr lang="zh-CN" altLang="en-US" sz="2400" dirty="0" smtClean="0"/>
              <a:t>生物识别技术应用领域及案例</a:t>
            </a:r>
            <a:endParaRPr lang="zh-CN" altLang="zh-CN" sz="2400" dirty="0"/>
          </a:p>
        </p:txBody>
      </p:sp>
      <p:sp>
        <p:nvSpPr>
          <p:cNvPr id="28" name="矩形 27"/>
          <p:cNvSpPr/>
          <p:nvPr/>
        </p:nvSpPr>
        <p:spPr>
          <a:xfrm>
            <a:off x="517037" y="1131590"/>
            <a:ext cx="8136904" cy="3323987"/>
          </a:xfrm>
          <a:prstGeom prst="rect">
            <a:avLst/>
          </a:prstGeom>
        </p:spPr>
        <p:txBody>
          <a:bodyPr wrap="square">
            <a:spAutoFit/>
          </a:bodyPr>
          <a:lstStyle/>
          <a:p>
            <a:pPr>
              <a:lnSpc>
                <a:spcPct val="150000"/>
              </a:lnSpc>
            </a:pPr>
            <a:r>
              <a:rPr lang="zh-CN" altLang="zh-CN" sz="2000" dirty="0"/>
              <a:t>生物识别技术可广泛用于政府、军队、银行、社会福利保障、电子商务、安全防务。例如，一位储户走进了银行，他既没带银行卡，也没有回忆密码就径直提款，当他在提款机上提款时，一台摄像机对该用户的眼睛扫描，然后迅速而准确地完成了用户身份鉴定，办理完业务。</a:t>
            </a:r>
            <a:endParaRPr lang="en-US" altLang="zh-CN" sz="2000" dirty="0"/>
          </a:p>
          <a:p>
            <a:pPr>
              <a:lnSpc>
                <a:spcPct val="150000"/>
              </a:lnSpc>
            </a:pPr>
            <a:r>
              <a:rPr lang="zh-CN" altLang="zh-CN" sz="2000" dirty="0"/>
              <a:t>（一）签证应用</a:t>
            </a:r>
          </a:p>
          <a:p>
            <a:pPr>
              <a:lnSpc>
                <a:spcPct val="150000"/>
              </a:lnSpc>
            </a:pPr>
            <a:r>
              <a:rPr lang="zh-CN" altLang="zh-CN" sz="2000" dirty="0"/>
              <a:t>（二）打卡应用</a:t>
            </a:r>
          </a:p>
          <a:p>
            <a:pPr>
              <a:lnSpc>
                <a:spcPct val="150000"/>
              </a:lnSpc>
            </a:pPr>
            <a:r>
              <a:rPr lang="zh-CN" altLang="zh-CN" sz="2000" dirty="0"/>
              <a:t>（三）生物识别技术在白云机场的应用</a:t>
            </a:r>
            <a:r>
              <a:rPr lang="zh-CN" altLang="zh-CN" sz="2000" dirty="0" smtClean="0"/>
              <a:t>案例</a:t>
            </a:r>
            <a:endParaRPr lang="zh-CN" altLang="zh-CN" sz="2000" dirty="0"/>
          </a:p>
        </p:txBody>
      </p:sp>
    </p:spTree>
    <p:extLst>
      <p:ext uri="{BB962C8B-B14F-4D97-AF65-F5344CB8AC3E}">
        <p14:creationId xmlns:p14="http://schemas.microsoft.com/office/powerpoint/2010/main" val="177748824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1415772" cy="461665"/>
          </a:xfrm>
          <a:prstGeom prst="rect">
            <a:avLst/>
          </a:prstGeom>
        </p:spPr>
        <p:txBody>
          <a:bodyPr wrap="none">
            <a:spAutoFit/>
          </a:bodyPr>
          <a:lstStyle/>
          <a:p>
            <a:r>
              <a:rPr lang="zh-CN" altLang="en-US" sz="2400" dirty="0"/>
              <a:t>五</a:t>
            </a:r>
            <a:r>
              <a:rPr lang="zh-CN" altLang="zh-CN" sz="2400" dirty="0" smtClean="0"/>
              <a:t>、</a:t>
            </a:r>
            <a:r>
              <a:rPr lang="zh-CN" altLang="en-US" sz="2400" dirty="0" smtClean="0"/>
              <a:t>实训</a:t>
            </a:r>
            <a:endParaRPr lang="zh-CN" altLang="zh-CN" sz="2400" dirty="0"/>
          </a:p>
        </p:txBody>
      </p:sp>
      <p:sp>
        <p:nvSpPr>
          <p:cNvPr id="28" name="矩形 27"/>
          <p:cNvSpPr/>
          <p:nvPr/>
        </p:nvSpPr>
        <p:spPr>
          <a:xfrm>
            <a:off x="611560" y="1779662"/>
            <a:ext cx="8064896" cy="1477328"/>
          </a:xfrm>
          <a:prstGeom prst="rect">
            <a:avLst/>
          </a:prstGeom>
        </p:spPr>
        <p:txBody>
          <a:bodyPr wrap="square">
            <a:spAutoFit/>
          </a:bodyPr>
          <a:lstStyle/>
          <a:p>
            <a:pPr>
              <a:lnSpc>
                <a:spcPct val="150000"/>
              </a:lnSpc>
            </a:pPr>
            <a:r>
              <a:rPr lang="zh-CN" altLang="zh-CN" sz="2000" dirty="0"/>
              <a:t>分组讨论：阐述生物识别技术的种类，并给出应用案例。</a:t>
            </a:r>
          </a:p>
          <a:p>
            <a:pPr>
              <a:lnSpc>
                <a:spcPct val="150000"/>
              </a:lnSpc>
            </a:pPr>
            <a:r>
              <a:rPr lang="zh-CN" altLang="zh-CN" sz="2000" dirty="0"/>
              <a:t>小组作业：手机生物识别技术的应用案例</a:t>
            </a:r>
            <a:r>
              <a:rPr lang="en-US" altLang="zh-CN" sz="2000" dirty="0"/>
              <a:t>2-3</a:t>
            </a:r>
            <a:r>
              <a:rPr lang="zh-CN" altLang="zh-CN" sz="2000" dirty="0"/>
              <a:t>个，并说明在不同场合中生物识别技术的应用特点。</a:t>
            </a:r>
          </a:p>
        </p:txBody>
      </p:sp>
    </p:spTree>
    <p:extLst>
      <p:ext uri="{BB962C8B-B14F-4D97-AF65-F5344CB8AC3E}">
        <p14:creationId xmlns:p14="http://schemas.microsoft.com/office/powerpoint/2010/main" val="222491120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 xmlns:a16="http://schemas.microsoft.com/office/drawing/2014/main"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grpSp>
        <p:nvGrpSpPr>
          <p:cNvPr id="20" name="组合 19">
            <a:extLst>
              <a:ext uri="{FF2B5EF4-FFF2-40B4-BE49-F238E27FC236}">
                <a16:creationId xmlns="" xmlns:a16="http://schemas.microsoft.com/office/drawing/2014/main" id="{D2EEA33C-85BC-650F-8D4D-0F53FD26F4B3}"/>
              </a:ext>
            </a:extLst>
          </p:cNvPr>
          <p:cNvGrpSpPr/>
          <p:nvPr/>
        </p:nvGrpSpPr>
        <p:grpSpPr>
          <a:xfrm>
            <a:off x="612869" y="1607168"/>
            <a:ext cx="955574" cy="845574"/>
            <a:chOff x="1179357" y="1622322"/>
            <a:chExt cx="1533364" cy="1356852"/>
          </a:xfrm>
        </p:grpSpPr>
        <p:cxnSp>
          <p:nvCxnSpPr>
            <p:cNvPr id="26" name="直接连接符 25">
              <a:extLst>
                <a:ext uri="{FF2B5EF4-FFF2-40B4-BE49-F238E27FC236}">
                  <a16:creationId xmlns="" xmlns:a16="http://schemas.microsoft.com/office/drawing/2014/main" id="{C804AE08-E86C-6066-E471-F76BAEB517B8}"/>
                </a:ext>
              </a:extLst>
            </p:cNvPr>
            <p:cNvCxnSpPr/>
            <p:nvPr/>
          </p:nvCxnSpPr>
          <p:spPr>
            <a:xfrm>
              <a:off x="1238865" y="1622322"/>
              <a:ext cx="0" cy="1356852"/>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1CF884CB-7D47-A320-7B51-9151B6B0BF0B}"/>
                </a:ext>
              </a:extLst>
            </p:cNvPr>
            <p:cNvCxnSpPr/>
            <p:nvPr/>
          </p:nvCxnSpPr>
          <p:spPr>
            <a:xfrm>
              <a:off x="1179357" y="1622322"/>
              <a:ext cx="1533364" cy="0"/>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grpSp>
      <p:sp>
        <p:nvSpPr>
          <p:cNvPr id="28" name="矩形 27">
            <a:extLst>
              <a:ext uri="{FF2B5EF4-FFF2-40B4-BE49-F238E27FC236}">
                <a16:creationId xmlns="" xmlns:a16="http://schemas.microsoft.com/office/drawing/2014/main" id="{B089F974-2E8F-768C-B7CB-246E0E24C81A}"/>
              </a:ext>
            </a:extLst>
          </p:cNvPr>
          <p:cNvSpPr/>
          <p:nvPr/>
        </p:nvSpPr>
        <p:spPr>
          <a:xfrm>
            <a:off x="898335" y="1705806"/>
            <a:ext cx="2435282" cy="1323439"/>
          </a:xfrm>
          <a:prstGeom prst="rect">
            <a:avLst/>
          </a:prstGeom>
        </p:spPr>
        <p:txBody>
          <a:bodyPr wrap="none">
            <a:spAutoFit/>
          </a:bodyPr>
          <a:lstStyle/>
          <a:p>
            <a:pPr defTabSz="228600"/>
            <a:r>
              <a:rPr lang="en-US" altLang="zh-CN" sz="8000" dirty="0" smtClean="0">
                <a:solidFill>
                  <a:srgbClr val="EB9B17"/>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8000" dirty="0">
              <a:solidFill>
                <a:srgbClr val="EB9B17"/>
              </a:solidFill>
              <a:latin typeface="Aa润行体 (非商业使用)" panose="02010600010101010101" pitchFamily="2" charset="-122"/>
              <a:ea typeface="Aa润行体 (非商业使用)" panose="02010600010101010101" pitchFamily="2" charset="-122"/>
              <a:cs typeface="+mn-ea"/>
              <a:sym typeface="+mn-lt"/>
            </a:endParaRPr>
          </a:p>
        </p:txBody>
      </p:sp>
      <p:sp>
        <p:nvSpPr>
          <p:cNvPr id="29" name="标题 1">
            <a:extLst>
              <a:ext uri="{FF2B5EF4-FFF2-40B4-BE49-F238E27FC236}">
                <a16:creationId xmlns="" xmlns:a16="http://schemas.microsoft.com/office/drawing/2014/main" id="{3307E31D-3E63-A257-2E88-FCCB19C5A49C}"/>
              </a:ext>
            </a:extLst>
          </p:cNvPr>
          <p:cNvSpPr txBox="1">
            <a:spLocks/>
          </p:cNvSpPr>
          <p:nvPr/>
        </p:nvSpPr>
        <p:spPr>
          <a:xfrm>
            <a:off x="-437727" y="2937196"/>
            <a:ext cx="7491392" cy="1183323"/>
          </a:xfrm>
          <a:prstGeom prst="rect">
            <a:avLst/>
          </a:prstGeom>
          <a:no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7200" dirty="0">
                <a:solidFill>
                  <a:srgbClr val="EB9B17"/>
                </a:solidFill>
                <a:latin typeface="思源黑体 CN Bold" panose="020B0800000000000000" pitchFamily="34" charset="-122"/>
                <a:ea typeface="思源黑体 CN Bold" panose="020B0800000000000000" pitchFamily="34" charset="-122"/>
              </a:rPr>
              <a:t>感谢您的观看</a:t>
            </a:r>
          </a:p>
        </p:txBody>
      </p:sp>
    </p:spTree>
    <p:extLst>
      <p:ext uri="{BB962C8B-B14F-4D97-AF65-F5344CB8AC3E}">
        <p14:creationId xmlns:p14="http://schemas.microsoft.com/office/powerpoint/2010/main" val="34468791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生物识别技术概述</a:t>
            </a:r>
            <a:endParaRPr lang="zh-CN" altLang="zh-CN" sz="2400" dirty="0"/>
          </a:p>
        </p:txBody>
      </p:sp>
      <p:sp>
        <p:nvSpPr>
          <p:cNvPr id="28" name="矩形 27"/>
          <p:cNvSpPr/>
          <p:nvPr/>
        </p:nvSpPr>
        <p:spPr>
          <a:xfrm>
            <a:off x="4477485" y="1275606"/>
            <a:ext cx="4363521" cy="3323987"/>
          </a:xfrm>
          <a:prstGeom prst="rect">
            <a:avLst/>
          </a:prstGeom>
        </p:spPr>
        <p:txBody>
          <a:bodyPr wrap="square">
            <a:spAutoFit/>
          </a:bodyPr>
          <a:lstStyle/>
          <a:p>
            <a:pPr>
              <a:lnSpc>
                <a:spcPct val="150000"/>
              </a:lnSpc>
            </a:pPr>
            <a:r>
              <a:rPr lang="zh-CN" altLang="zh-CN" sz="2000" dirty="0"/>
              <a:t>所谓生物识别技术就是，通过计算机与光学、声学、生物传感器和生物统计学原理等高科技手段密切结合，利用人体固有的生理特性，（如指纹、脸象、虹膜等）和行为特征（如笔迹、声音、步态等）来进行个人身份的鉴定</a:t>
            </a:r>
            <a:r>
              <a:rPr lang="zh-CN" altLang="zh-CN" sz="2000" dirty="0" smtClean="0"/>
              <a:t>。</a:t>
            </a:r>
            <a:endParaRPr lang="en-US" altLang="zh-CN" sz="2000" dirty="0" smtClean="0"/>
          </a:p>
        </p:txBody>
      </p:sp>
      <p:pic>
        <p:nvPicPr>
          <p:cNvPr id="1026" name="Picture 2" descr="https://n.sinaimg.cn/sinakd20210601ac/202/w641h361/20210601/3ec1-kquziik190627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21" y="1746974"/>
            <a:ext cx="4050947" cy="228608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4776192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生物识别技术概述</a:t>
            </a:r>
            <a:endParaRPr lang="zh-CN" altLang="zh-CN" sz="2400" dirty="0"/>
          </a:p>
        </p:txBody>
      </p:sp>
      <p:sp>
        <p:nvSpPr>
          <p:cNvPr id="28" name="矩形 27"/>
          <p:cNvSpPr/>
          <p:nvPr/>
        </p:nvSpPr>
        <p:spPr>
          <a:xfrm>
            <a:off x="4497312" y="1275606"/>
            <a:ext cx="4284476" cy="3323987"/>
          </a:xfrm>
          <a:prstGeom prst="rect">
            <a:avLst/>
          </a:prstGeom>
        </p:spPr>
        <p:txBody>
          <a:bodyPr wrap="square">
            <a:spAutoFit/>
          </a:bodyPr>
          <a:lstStyle/>
          <a:p>
            <a:pPr>
              <a:lnSpc>
                <a:spcPct val="150000"/>
              </a:lnSpc>
            </a:pPr>
            <a:r>
              <a:rPr lang="zh-CN" altLang="zh-CN" sz="2000" dirty="0" smtClean="0"/>
              <a:t>（</a:t>
            </a:r>
            <a:r>
              <a:rPr lang="zh-CN" altLang="zh-CN" sz="2000" dirty="0"/>
              <a:t>一）鉴定方法</a:t>
            </a:r>
          </a:p>
          <a:p>
            <a:pPr>
              <a:lnSpc>
                <a:spcPct val="150000"/>
              </a:lnSpc>
            </a:pPr>
            <a:r>
              <a:rPr lang="zh-CN" altLang="zh-CN" sz="2000" dirty="0"/>
              <a:t>对于人类个体来说，生物特征识别技术是最可靠的身份认证方式，因为它直接使用人的生物特征来表示每一个人的数字身份，不同的人具有不同的生物特征，因此几乎不可能被仿冒和复制</a:t>
            </a:r>
            <a:r>
              <a:rPr lang="zh-CN" altLang="zh-CN" sz="2000" dirty="0" smtClean="0"/>
              <a:t>。</a:t>
            </a:r>
            <a:endParaRPr lang="zh-CN" altLang="zh-CN" sz="2000" dirty="0"/>
          </a:p>
        </p:txBody>
      </p:sp>
      <p:pic>
        <p:nvPicPr>
          <p:cNvPr id="2050" name="Picture 2" descr="https://dingyue.ws.126.net/2019/1231/ee8557c7j00q3cym7001mc000z700lim.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84840" y="1746974"/>
            <a:ext cx="3895725"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434927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生物识别技术概述</a:t>
            </a:r>
            <a:endParaRPr lang="zh-CN" altLang="zh-CN" sz="2400" dirty="0"/>
          </a:p>
        </p:txBody>
      </p:sp>
      <p:sp>
        <p:nvSpPr>
          <p:cNvPr id="28" name="矩形 27"/>
          <p:cNvSpPr/>
          <p:nvPr/>
        </p:nvSpPr>
        <p:spPr>
          <a:xfrm>
            <a:off x="4356210" y="1707654"/>
            <a:ext cx="4572508" cy="1938992"/>
          </a:xfrm>
          <a:prstGeom prst="rect">
            <a:avLst/>
          </a:prstGeom>
        </p:spPr>
        <p:txBody>
          <a:bodyPr wrap="square">
            <a:spAutoFit/>
          </a:bodyPr>
          <a:lstStyle/>
          <a:p>
            <a:pPr>
              <a:lnSpc>
                <a:spcPct val="150000"/>
              </a:lnSpc>
            </a:pPr>
            <a:r>
              <a:rPr lang="zh-CN" altLang="zh-CN" sz="2000" dirty="0" smtClean="0"/>
              <a:t>（</a:t>
            </a:r>
            <a:r>
              <a:rPr lang="zh-CN" altLang="zh-CN" sz="2000" dirty="0"/>
              <a:t>一）鉴定方法</a:t>
            </a:r>
          </a:p>
          <a:p>
            <a:pPr>
              <a:lnSpc>
                <a:spcPct val="150000"/>
              </a:lnSpc>
            </a:pPr>
            <a:r>
              <a:rPr lang="zh-CN" altLang="zh-CN" sz="2000" dirty="0" smtClean="0"/>
              <a:t>生物</a:t>
            </a:r>
            <a:r>
              <a:rPr lang="zh-CN" altLang="zh-CN" sz="2000" dirty="0"/>
              <a:t>特征识别技术具不易遗忘、防伪性能好、不易伪造或被盗、随身</a:t>
            </a:r>
            <a:r>
              <a:rPr lang="en-US" altLang="zh-CN" sz="2000" dirty="0"/>
              <a:t>“</a:t>
            </a:r>
            <a:r>
              <a:rPr lang="zh-CN" altLang="zh-CN" sz="2000" dirty="0"/>
              <a:t>携带</a:t>
            </a:r>
            <a:r>
              <a:rPr lang="en-US" altLang="zh-CN" sz="2000" dirty="0"/>
              <a:t>”</a:t>
            </a:r>
            <a:r>
              <a:rPr lang="zh-CN" altLang="zh-CN" sz="2000" dirty="0"/>
              <a:t>和随时随地可用等优点</a:t>
            </a:r>
            <a:r>
              <a:rPr lang="zh-CN" altLang="zh-CN" sz="2000" dirty="0" smtClean="0"/>
              <a:t>。</a:t>
            </a:r>
            <a:endParaRPr lang="zh-CN" altLang="zh-CN" sz="2000" dirty="0"/>
          </a:p>
        </p:txBody>
      </p:sp>
      <p:pic>
        <p:nvPicPr>
          <p:cNvPr id="3074" name="Picture 2" descr="https://nimg.ws.126.net/?url=https://dingyue.ws.126.net/qBtoKaAB7oKl1od4je83Pmj7UNyWQXB4cTQ0wUOF20Vik1572350108785compressflag.jpg&amp;thumbnail=650x2147483647&amp;quality=80&amp;typ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581" y="1486525"/>
            <a:ext cx="3467100"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556007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生物识别技术概述</a:t>
            </a:r>
            <a:endParaRPr lang="zh-CN" altLang="zh-CN" sz="2400" dirty="0"/>
          </a:p>
        </p:txBody>
      </p:sp>
      <p:sp>
        <p:nvSpPr>
          <p:cNvPr id="28" name="矩形 27"/>
          <p:cNvSpPr/>
          <p:nvPr/>
        </p:nvSpPr>
        <p:spPr>
          <a:xfrm>
            <a:off x="621634" y="859063"/>
            <a:ext cx="7920880" cy="3323987"/>
          </a:xfrm>
          <a:prstGeom prst="rect">
            <a:avLst/>
          </a:prstGeom>
        </p:spPr>
        <p:txBody>
          <a:bodyPr wrap="square">
            <a:spAutoFit/>
          </a:bodyPr>
          <a:lstStyle/>
          <a:p>
            <a:pPr>
              <a:lnSpc>
                <a:spcPct val="150000"/>
              </a:lnSpc>
            </a:pPr>
            <a:r>
              <a:rPr lang="zh-CN" altLang="zh-CN" sz="2000" dirty="0"/>
              <a:t>（二）发展状况</a:t>
            </a:r>
          </a:p>
          <a:p>
            <a:pPr>
              <a:lnSpc>
                <a:spcPct val="150000"/>
              </a:lnSpc>
            </a:pPr>
            <a:r>
              <a:rPr lang="zh-CN" altLang="zh-CN" sz="2000" dirty="0"/>
              <a:t>生物特征识别技术所研究的生物特征包括脸部、指纹、掌纹、虹膜、视网膜、声音（语音）、体形、个人习惯（例如敲击键盘的力度和频率、签字、步态）等，相应的识别技术就有人脸识别、指纹识别、掌纹识别、虹膜识别、视网膜识别、语音识别（用语音识别可以进行身份识别，也可以进行语音内容的识别，只有前者属于生物特征识别技术）、步态识别、键盘敲击识别、签字识别等</a:t>
            </a:r>
            <a:r>
              <a:rPr lang="zh-CN" altLang="zh-CN" sz="2000" dirty="0" smtClean="0"/>
              <a:t>。</a:t>
            </a:r>
            <a:endParaRPr lang="zh-CN" altLang="zh-CN" sz="2000" dirty="0"/>
          </a:p>
        </p:txBody>
      </p:sp>
    </p:spTree>
    <p:extLst>
      <p:ext uri="{BB962C8B-B14F-4D97-AF65-F5344CB8AC3E}">
        <p14:creationId xmlns:p14="http://schemas.microsoft.com/office/powerpoint/2010/main" val="253365187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生物识别技术概述</a:t>
            </a:r>
            <a:endParaRPr lang="zh-CN" altLang="zh-CN" sz="2400" dirty="0"/>
          </a:p>
        </p:txBody>
      </p:sp>
      <p:sp>
        <p:nvSpPr>
          <p:cNvPr id="28" name="矩形 27"/>
          <p:cNvSpPr/>
          <p:nvPr/>
        </p:nvSpPr>
        <p:spPr>
          <a:xfrm>
            <a:off x="4341000" y="1563638"/>
            <a:ext cx="4440788" cy="2400657"/>
          </a:xfrm>
          <a:prstGeom prst="rect">
            <a:avLst/>
          </a:prstGeom>
        </p:spPr>
        <p:txBody>
          <a:bodyPr wrap="square">
            <a:spAutoFit/>
          </a:bodyPr>
          <a:lstStyle/>
          <a:p>
            <a:pPr>
              <a:lnSpc>
                <a:spcPct val="150000"/>
              </a:lnSpc>
            </a:pPr>
            <a:r>
              <a:rPr lang="zh-CN" altLang="zh-CN" sz="2000" dirty="0"/>
              <a:t>（二）发展状况</a:t>
            </a:r>
          </a:p>
          <a:p>
            <a:pPr>
              <a:lnSpc>
                <a:spcPct val="150000"/>
              </a:lnSpc>
            </a:pPr>
            <a:r>
              <a:rPr lang="zh-CN" altLang="zh-CN" sz="2000" dirty="0" smtClean="0"/>
              <a:t>人类</a:t>
            </a:r>
            <a:r>
              <a:rPr lang="zh-CN" altLang="zh-CN" sz="2000" dirty="0"/>
              <a:t>的生物特征通常具有可以测量或可自动识别和验证、遗传性或终身不变等特点，因此生物识别认证技术较传统认证技术存在较大的优势。</a:t>
            </a:r>
          </a:p>
        </p:txBody>
      </p:sp>
      <p:pic>
        <p:nvPicPr>
          <p:cNvPr id="4098" name="Picture 2" descr="https://img1.baidu.com/it/u=136070290,3179957860&amp;fm=253&amp;fmt=auto&amp;app=138&amp;f=JPEG?w=640&amp;h=38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6624" y="1616868"/>
            <a:ext cx="3933825"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046094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生物识别技术概述</a:t>
            </a:r>
            <a:endParaRPr lang="zh-CN" altLang="zh-CN" sz="2400" dirty="0"/>
          </a:p>
        </p:txBody>
      </p:sp>
      <p:sp>
        <p:nvSpPr>
          <p:cNvPr id="28" name="矩形 27"/>
          <p:cNvSpPr/>
          <p:nvPr/>
        </p:nvSpPr>
        <p:spPr>
          <a:xfrm>
            <a:off x="4196470" y="1131066"/>
            <a:ext cx="4680520" cy="3785652"/>
          </a:xfrm>
          <a:prstGeom prst="rect">
            <a:avLst/>
          </a:prstGeom>
        </p:spPr>
        <p:txBody>
          <a:bodyPr wrap="square">
            <a:spAutoFit/>
          </a:bodyPr>
          <a:lstStyle/>
          <a:p>
            <a:pPr>
              <a:lnSpc>
                <a:spcPct val="150000"/>
              </a:lnSpc>
            </a:pPr>
            <a:r>
              <a:rPr lang="zh-CN" altLang="zh-CN" sz="2000" dirty="0"/>
              <a:t>（三）</a:t>
            </a:r>
            <a:r>
              <a:rPr lang="zh-CN" altLang="zh-CN" sz="2000" dirty="0" smtClean="0"/>
              <a:t>特性</a:t>
            </a:r>
            <a:endParaRPr lang="en-US" altLang="zh-CN" sz="2000" dirty="0" smtClean="0"/>
          </a:p>
          <a:p>
            <a:pPr>
              <a:lnSpc>
                <a:spcPct val="150000"/>
              </a:lnSpc>
            </a:pPr>
            <a:r>
              <a:rPr lang="zh-CN" altLang="zh-CN" sz="2000" dirty="0"/>
              <a:t>由于人体特征具有人体所固有的不可复制的独一性，这一生物密钥无法复制，失窃或被遗忘，利用生物识别技术进行身份认定，安全、可靠、准确。而常见的口令、</a:t>
            </a:r>
            <a:r>
              <a:rPr lang="en-US" altLang="zh-CN" sz="2000" dirty="0"/>
              <a:t>IC</a:t>
            </a:r>
            <a:r>
              <a:rPr lang="zh-CN" altLang="zh-CN" sz="2000" dirty="0"/>
              <a:t>卡、条纹码、磁卡或钥匙则存在着丢失、遗忘、复制及被盗用诸多不利因素。</a:t>
            </a:r>
          </a:p>
        </p:txBody>
      </p:sp>
      <p:pic>
        <p:nvPicPr>
          <p:cNvPr id="5122" name="Picture 2" descr="https://img2.baidu.com/it/u=4022187680,3152009734&amp;fm=253&amp;fmt=auto&amp;app=138&amp;f=JPEG?w=900&amp;h=38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21" y="2222590"/>
            <a:ext cx="3762915" cy="16026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0432821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生物识别技术概述</a:t>
            </a:r>
            <a:endParaRPr lang="zh-CN" altLang="zh-CN" sz="2400" dirty="0"/>
          </a:p>
        </p:txBody>
      </p:sp>
      <p:sp>
        <p:nvSpPr>
          <p:cNvPr id="28" name="矩形 27"/>
          <p:cNvSpPr/>
          <p:nvPr/>
        </p:nvSpPr>
        <p:spPr>
          <a:xfrm>
            <a:off x="4211960" y="1020715"/>
            <a:ext cx="4569828" cy="3785652"/>
          </a:xfrm>
          <a:prstGeom prst="rect">
            <a:avLst/>
          </a:prstGeom>
        </p:spPr>
        <p:txBody>
          <a:bodyPr wrap="square">
            <a:spAutoFit/>
          </a:bodyPr>
          <a:lstStyle/>
          <a:p>
            <a:pPr>
              <a:lnSpc>
                <a:spcPct val="150000"/>
              </a:lnSpc>
            </a:pPr>
            <a:r>
              <a:rPr lang="zh-CN" altLang="zh-CN" sz="2000" dirty="0"/>
              <a:t>比如人脸识别门禁系统的应用具有唯一性、简单方便、自然性好、非接触性等特点。</a:t>
            </a:r>
          </a:p>
          <a:p>
            <a:pPr>
              <a:lnSpc>
                <a:spcPct val="150000"/>
              </a:lnSpc>
            </a:pPr>
            <a:r>
              <a:rPr lang="zh-CN" altLang="zh-CN" sz="2000" dirty="0"/>
              <a:t>唯一性：每个人都有一张脸，而且每个人都不一样。很难被模仿，安全性也更高一些。</a:t>
            </a:r>
          </a:p>
          <a:p>
            <a:pPr>
              <a:lnSpc>
                <a:spcPct val="150000"/>
              </a:lnSpc>
            </a:pPr>
            <a:r>
              <a:rPr lang="zh-CN" altLang="zh-CN" sz="2000" dirty="0"/>
              <a:t>简单方便：无需额外携带卡片，识别速度快，操作方便</a:t>
            </a:r>
            <a:r>
              <a:rPr lang="zh-CN" altLang="zh-CN" sz="2000" dirty="0" smtClean="0"/>
              <a:t>。</a:t>
            </a:r>
            <a:endParaRPr lang="zh-CN" altLang="zh-CN" sz="2000" dirty="0"/>
          </a:p>
        </p:txBody>
      </p:sp>
      <p:pic>
        <p:nvPicPr>
          <p:cNvPr id="6146" name="Picture 2" descr="https://p6.itc.cn/q_70/images01/20210517/3ae022070eb340fcae3093964accad48.jpe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634" y="1635646"/>
            <a:ext cx="3571875" cy="2381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382372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285</TotalTime>
  <Words>1433</Words>
  <Application>Microsoft Office PowerPoint</Application>
  <PresentationFormat>全屏显示(16:9)</PresentationFormat>
  <Paragraphs>186</Paragraphs>
  <Slides>22</Slides>
  <Notes>20</Notes>
  <HiddenSlides>0</HiddenSlides>
  <MMClips>0</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智能物流技术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Waimen-Cheung</dc:creator>
  <cp:lastModifiedBy>Administrator</cp:lastModifiedBy>
  <cp:revision>55</cp:revision>
  <dcterms:created xsi:type="dcterms:W3CDTF">2021-03-07T05:42:09Z</dcterms:created>
  <dcterms:modified xsi:type="dcterms:W3CDTF">2023-05-01T06:35:34Z</dcterms:modified>
</cp:coreProperties>
</file>