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1" r:id="rId2"/>
    <p:sldId id="296" r:id="rId3"/>
    <p:sldId id="295" r:id="rId4"/>
    <p:sldId id="298" r:id="rId5"/>
    <p:sldId id="299" r:id="rId6"/>
    <p:sldId id="305" r:id="rId7"/>
    <p:sldId id="307" r:id="rId8"/>
    <p:sldId id="306" r:id="rId9"/>
    <p:sldId id="300" r:id="rId10"/>
    <p:sldId id="301" r:id="rId11"/>
    <p:sldId id="302" r:id="rId12"/>
    <p:sldId id="297"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8" y="-2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2BC12D1E-397C-413D-9ABB-8632B71ED11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zh-CN" altLang="en-US"/>
        </a:p>
      </dgm:t>
    </dgm:pt>
    <dgm:pt modelId="{DD57EEAE-1B14-4AD7-B01B-5F9335D00289}">
      <dgm:prSet/>
      <dgm:spPr/>
      <dgm:t>
        <a:bodyPr/>
        <a:lstStyle/>
        <a:p>
          <a:r>
            <a:rPr lang="zh-CN" dirty="0"/>
            <a:t>（</a:t>
          </a:r>
          <a:r>
            <a:rPr lang="en-US" dirty="0"/>
            <a:t>1</a:t>
          </a:r>
          <a:r>
            <a:rPr lang="zh-CN" dirty="0"/>
            <a:t>）用户界面。主要用于云用户传输信息，是双方互动的界面。 </a:t>
          </a:r>
        </a:p>
      </dgm:t>
    </dgm:pt>
    <dgm:pt modelId="{35A6155B-5521-4F6D-A22D-C5C0FBB69DDC}" type="parTrans" cxnId="{7E7183C1-FACA-4176-8908-37F1C466A622}">
      <dgm:prSet/>
      <dgm:spPr/>
      <dgm:t>
        <a:bodyPr/>
        <a:lstStyle/>
        <a:p>
          <a:endParaRPr lang="zh-CN" altLang="en-US"/>
        </a:p>
      </dgm:t>
    </dgm:pt>
    <dgm:pt modelId="{D4DF1353-5641-4D5F-83A3-1F2E44320205}" type="sibTrans" cxnId="{7E7183C1-FACA-4176-8908-37F1C466A622}">
      <dgm:prSet/>
      <dgm:spPr/>
      <dgm:t>
        <a:bodyPr/>
        <a:lstStyle/>
        <a:p>
          <a:endParaRPr lang="zh-CN" altLang="en-US"/>
        </a:p>
      </dgm:t>
    </dgm:pt>
    <dgm:pt modelId="{716065B5-9406-4927-B5AD-6185DBAC2AA9}">
      <dgm:prSet/>
      <dgm:spPr/>
      <dgm:t>
        <a:bodyPr/>
        <a:lstStyle/>
        <a:p>
          <a:r>
            <a:rPr lang="zh-CN" dirty="0"/>
            <a:t>（</a:t>
          </a:r>
          <a:r>
            <a:rPr lang="en-US" dirty="0"/>
            <a:t>2</a:t>
          </a:r>
          <a:r>
            <a:rPr lang="zh-CN" dirty="0"/>
            <a:t>）服务目录。是提供用户选择所需服务的列表。 </a:t>
          </a:r>
        </a:p>
      </dgm:t>
    </dgm:pt>
    <dgm:pt modelId="{87294F86-0A63-4004-99D7-FF58742F3067}" type="parTrans" cxnId="{805C9486-C4D6-4234-B72D-7CA27E70928D}">
      <dgm:prSet/>
      <dgm:spPr/>
      <dgm:t>
        <a:bodyPr/>
        <a:lstStyle/>
        <a:p>
          <a:endParaRPr lang="zh-CN" altLang="en-US"/>
        </a:p>
      </dgm:t>
    </dgm:pt>
    <dgm:pt modelId="{8BC624AA-E263-4A6B-97A7-996E3DA70F34}" type="sibTrans" cxnId="{805C9486-C4D6-4234-B72D-7CA27E70928D}">
      <dgm:prSet/>
      <dgm:spPr/>
      <dgm:t>
        <a:bodyPr/>
        <a:lstStyle/>
        <a:p>
          <a:endParaRPr lang="zh-CN" altLang="en-US"/>
        </a:p>
      </dgm:t>
    </dgm:pt>
    <dgm:pt modelId="{7DF05C14-DC69-45F2-8CB9-58C7C50CB7E3}">
      <dgm:prSet/>
      <dgm:spPr/>
      <dgm:t>
        <a:bodyPr/>
        <a:lstStyle/>
        <a:p>
          <a:r>
            <a:rPr lang="zh-CN"/>
            <a:t>（</a:t>
          </a:r>
          <a:r>
            <a:rPr lang="en-US"/>
            <a:t>3</a:t>
          </a:r>
          <a:r>
            <a:rPr lang="zh-CN"/>
            <a:t>）管理系统。是主要管理较高应用价值的资源的系统。 </a:t>
          </a:r>
        </a:p>
      </dgm:t>
    </dgm:pt>
    <dgm:pt modelId="{768C9040-BA42-416D-A16D-E898354E2390}" type="parTrans" cxnId="{FAFAB268-30F2-4BB5-B8B6-3FE250CC3436}">
      <dgm:prSet/>
      <dgm:spPr/>
      <dgm:t>
        <a:bodyPr/>
        <a:lstStyle/>
        <a:p>
          <a:endParaRPr lang="zh-CN" altLang="en-US"/>
        </a:p>
      </dgm:t>
    </dgm:pt>
    <dgm:pt modelId="{3D5B8D08-6E73-4F79-85F0-9FB43887C29B}" type="sibTrans" cxnId="{FAFAB268-30F2-4BB5-B8B6-3FE250CC3436}">
      <dgm:prSet/>
      <dgm:spPr/>
      <dgm:t>
        <a:bodyPr/>
        <a:lstStyle/>
        <a:p>
          <a:endParaRPr lang="zh-CN" altLang="en-US"/>
        </a:p>
      </dgm:t>
    </dgm:pt>
    <dgm:pt modelId="{5BBE233D-1ECA-4510-895C-8FE8D61E745E}">
      <dgm:prSet/>
      <dgm:spPr/>
      <dgm:t>
        <a:bodyPr/>
        <a:lstStyle/>
        <a:p>
          <a:r>
            <a:rPr lang="zh-CN"/>
            <a:t>（</a:t>
          </a:r>
          <a:r>
            <a:rPr lang="en-US"/>
            <a:t>4</a:t>
          </a:r>
          <a:r>
            <a:rPr lang="zh-CN"/>
            <a:t>）部署工具。可以根据用户请求有效对部署和协调资源。 </a:t>
          </a:r>
        </a:p>
      </dgm:t>
    </dgm:pt>
    <dgm:pt modelId="{DF0696B5-4EC1-4BDE-B1FF-568F8F447FEB}" type="parTrans" cxnId="{D01D84B8-A377-40F1-AE02-DC45E58CD00F}">
      <dgm:prSet/>
      <dgm:spPr/>
      <dgm:t>
        <a:bodyPr/>
        <a:lstStyle/>
        <a:p>
          <a:endParaRPr lang="zh-CN" altLang="en-US"/>
        </a:p>
      </dgm:t>
    </dgm:pt>
    <dgm:pt modelId="{1C66ECC1-AD88-4608-9998-6138EAC90C3F}" type="sibTrans" cxnId="{D01D84B8-A377-40F1-AE02-DC45E58CD00F}">
      <dgm:prSet/>
      <dgm:spPr/>
      <dgm:t>
        <a:bodyPr/>
        <a:lstStyle/>
        <a:p>
          <a:endParaRPr lang="zh-CN" altLang="en-US"/>
        </a:p>
      </dgm:t>
    </dgm:pt>
    <dgm:pt modelId="{410485AF-7552-4554-8A8D-BB7430403A28}">
      <dgm:prSet/>
      <dgm:spPr/>
      <dgm:t>
        <a:bodyPr/>
        <a:lstStyle/>
        <a:p>
          <a:r>
            <a:rPr lang="zh-CN"/>
            <a:t>（</a:t>
          </a:r>
          <a:r>
            <a:rPr lang="en-US"/>
            <a:t>5</a:t>
          </a:r>
          <a:r>
            <a:rPr lang="zh-CN"/>
            <a:t>）监控。主要管理和控制云系统上的资源，并制定相应的措施。 </a:t>
          </a:r>
        </a:p>
      </dgm:t>
    </dgm:pt>
    <dgm:pt modelId="{E7D7AD96-290F-4166-B1DD-081A29B1297A}" type="parTrans" cxnId="{126F1EA8-26A7-4A87-97BA-00A9C75C8C0C}">
      <dgm:prSet/>
      <dgm:spPr/>
      <dgm:t>
        <a:bodyPr/>
        <a:lstStyle/>
        <a:p>
          <a:endParaRPr lang="zh-CN" altLang="en-US"/>
        </a:p>
      </dgm:t>
    </dgm:pt>
    <dgm:pt modelId="{6280F795-00DE-4069-A223-03630436C9C3}" type="sibTrans" cxnId="{126F1EA8-26A7-4A87-97BA-00A9C75C8C0C}">
      <dgm:prSet/>
      <dgm:spPr/>
      <dgm:t>
        <a:bodyPr/>
        <a:lstStyle/>
        <a:p>
          <a:endParaRPr lang="zh-CN" altLang="en-US"/>
        </a:p>
      </dgm:t>
    </dgm:pt>
    <dgm:pt modelId="{F44E38AF-7D75-47C3-938B-C7865FB6F549}">
      <dgm:prSet/>
      <dgm:spPr/>
      <dgm:t>
        <a:bodyPr/>
        <a:lstStyle/>
        <a:p>
          <a:r>
            <a:rPr lang="zh-CN"/>
            <a:t>（</a:t>
          </a:r>
          <a:r>
            <a:rPr lang="en-US"/>
            <a:t>6</a:t>
          </a:r>
          <a:r>
            <a:rPr lang="zh-CN"/>
            <a:t>）服务器集群。服务器集群包括虚拟服务器和物理服务器，隶属于管理系统。</a:t>
          </a:r>
        </a:p>
      </dgm:t>
    </dgm:pt>
    <dgm:pt modelId="{1BC75459-C654-4153-8AAD-7D6180C2328A}" type="parTrans" cxnId="{1D1411DA-E632-4932-99C3-BC4188E0C066}">
      <dgm:prSet/>
      <dgm:spPr/>
      <dgm:t>
        <a:bodyPr/>
        <a:lstStyle/>
        <a:p>
          <a:endParaRPr lang="zh-CN" altLang="en-US"/>
        </a:p>
      </dgm:t>
    </dgm:pt>
    <dgm:pt modelId="{0890CF93-A2CC-4CA0-9AE8-34E8B5D281F3}" type="sibTrans" cxnId="{1D1411DA-E632-4932-99C3-BC4188E0C066}">
      <dgm:prSet/>
      <dgm:spPr/>
      <dgm:t>
        <a:bodyPr/>
        <a:lstStyle/>
        <a:p>
          <a:endParaRPr lang="zh-CN" altLang="en-US"/>
        </a:p>
      </dgm:t>
    </dgm:pt>
    <dgm:pt modelId="{6403C13A-367A-4FD6-9684-4B1CBAE3984B}" type="pres">
      <dgm:prSet presAssocID="{2BC12D1E-397C-413D-9ABB-8632B71ED11A}" presName="linear" presStyleCnt="0">
        <dgm:presLayoutVars>
          <dgm:animLvl val="lvl"/>
          <dgm:resizeHandles val="exact"/>
        </dgm:presLayoutVars>
      </dgm:prSet>
      <dgm:spPr/>
      <dgm:t>
        <a:bodyPr/>
        <a:lstStyle/>
        <a:p>
          <a:endParaRPr lang="zh-CN" altLang="en-US"/>
        </a:p>
      </dgm:t>
    </dgm:pt>
    <dgm:pt modelId="{5A7E6699-2C07-4F84-81AB-16501B14D929}" type="pres">
      <dgm:prSet presAssocID="{DD57EEAE-1B14-4AD7-B01B-5F9335D00289}" presName="parentText" presStyleLbl="node1" presStyleIdx="0" presStyleCnt="6">
        <dgm:presLayoutVars>
          <dgm:chMax val="0"/>
          <dgm:bulletEnabled val="1"/>
        </dgm:presLayoutVars>
      </dgm:prSet>
      <dgm:spPr/>
      <dgm:t>
        <a:bodyPr/>
        <a:lstStyle/>
        <a:p>
          <a:endParaRPr lang="zh-CN" altLang="en-US"/>
        </a:p>
      </dgm:t>
    </dgm:pt>
    <dgm:pt modelId="{7482E832-6006-41D2-8294-687412AC51C0}" type="pres">
      <dgm:prSet presAssocID="{D4DF1353-5641-4D5F-83A3-1F2E44320205}" presName="spacer" presStyleCnt="0"/>
      <dgm:spPr/>
    </dgm:pt>
    <dgm:pt modelId="{A75E8CB1-CCB8-4904-826C-1FDED565F8BD}" type="pres">
      <dgm:prSet presAssocID="{716065B5-9406-4927-B5AD-6185DBAC2AA9}" presName="parentText" presStyleLbl="node1" presStyleIdx="1" presStyleCnt="6">
        <dgm:presLayoutVars>
          <dgm:chMax val="0"/>
          <dgm:bulletEnabled val="1"/>
        </dgm:presLayoutVars>
      </dgm:prSet>
      <dgm:spPr/>
      <dgm:t>
        <a:bodyPr/>
        <a:lstStyle/>
        <a:p>
          <a:endParaRPr lang="zh-CN" altLang="en-US"/>
        </a:p>
      </dgm:t>
    </dgm:pt>
    <dgm:pt modelId="{D81270C1-A2D2-44DD-949C-2E18A7C357E7}" type="pres">
      <dgm:prSet presAssocID="{8BC624AA-E263-4A6B-97A7-996E3DA70F34}" presName="spacer" presStyleCnt="0"/>
      <dgm:spPr/>
    </dgm:pt>
    <dgm:pt modelId="{0F365E5F-5604-4C92-A8F2-86D5746F8AFB}" type="pres">
      <dgm:prSet presAssocID="{7DF05C14-DC69-45F2-8CB9-58C7C50CB7E3}" presName="parentText" presStyleLbl="node1" presStyleIdx="2" presStyleCnt="6">
        <dgm:presLayoutVars>
          <dgm:chMax val="0"/>
          <dgm:bulletEnabled val="1"/>
        </dgm:presLayoutVars>
      </dgm:prSet>
      <dgm:spPr/>
      <dgm:t>
        <a:bodyPr/>
        <a:lstStyle/>
        <a:p>
          <a:endParaRPr lang="zh-CN" altLang="en-US"/>
        </a:p>
      </dgm:t>
    </dgm:pt>
    <dgm:pt modelId="{7477DF8E-6C6F-4338-91F8-91D1C444080D}" type="pres">
      <dgm:prSet presAssocID="{3D5B8D08-6E73-4F79-85F0-9FB43887C29B}" presName="spacer" presStyleCnt="0"/>
      <dgm:spPr/>
    </dgm:pt>
    <dgm:pt modelId="{7B25C0BC-FD65-418F-B9CE-FA7FC26B265D}" type="pres">
      <dgm:prSet presAssocID="{5BBE233D-1ECA-4510-895C-8FE8D61E745E}" presName="parentText" presStyleLbl="node1" presStyleIdx="3" presStyleCnt="6">
        <dgm:presLayoutVars>
          <dgm:chMax val="0"/>
          <dgm:bulletEnabled val="1"/>
        </dgm:presLayoutVars>
      </dgm:prSet>
      <dgm:spPr/>
      <dgm:t>
        <a:bodyPr/>
        <a:lstStyle/>
        <a:p>
          <a:endParaRPr lang="zh-CN" altLang="en-US"/>
        </a:p>
      </dgm:t>
    </dgm:pt>
    <dgm:pt modelId="{03356B14-4BC9-4741-9ABA-7E32F79C6DD5}" type="pres">
      <dgm:prSet presAssocID="{1C66ECC1-AD88-4608-9998-6138EAC90C3F}" presName="spacer" presStyleCnt="0"/>
      <dgm:spPr/>
    </dgm:pt>
    <dgm:pt modelId="{832AC769-40AD-4F3E-8BD6-609C1A8AA708}" type="pres">
      <dgm:prSet presAssocID="{410485AF-7552-4554-8A8D-BB7430403A28}" presName="parentText" presStyleLbl="node1" presStyleIdx="4" presStyleCnt="6">
        <dgm:presLayoutVars>
          <dgm:chMax val="0"/>
          <dgm:bulletEnabled val="1"/>
        </dgm:presLayoutVars>
      </dgm:prSet>
      <dgm:spPr/>
      <dgm:t>
        <a:bodyPr/>
        <a:lstStyle/>
        <a:p>
          <a:endParaRPr lang="zh-CN" altLang="en-US"/>
        </a:p>
      </dgm:t>
    </dgm:pt>
    <dgm:pt modelId="{A1AF05E0-44D1-4D92-AD7A-2E0D733990EC}" type="pres">
      <dgm:prSet presAssocID="{6280F795-00DE-4069-A223-03630436C9C3}" presName="spacer" presStyleCnt="0"/>
      <dgm:spPr/>
    </dgm:pt>
    <dgm:pt modelId="{F91E5A44-5DE3-43DF-B789-D6C525EF8BA7}" type="pres">
      <dgm:prSet presAssocID="{F44E38AF-7D75-47C3-938B-C7865FB6F549}" presName="parentText" presStyleLbl="node1" presStyleIdx="5" presStyleCnt="6">
        <dgm:presLayoutVars>
          <dgm:chMax val="0"/>
          <dgm:bulletEnabled val="1"/>
        </dgm:presLayoutVars>
      </dgm:prSet>
      <dgm:spPr/>
      <dgm:t>
        <a:bodyPr/>
        <a:lstStyle/>
        <a:p>
          <a:endParaRPr lang="zh-CN" altLang="en-US"/>
        </a:p>
      </dgm:t>
    </dgm:pt>
  </dgm:ptLst>
  <dgm:cxnLst>
    <dgm:cxn modelId="{D01D84B8-A377-40F1-AE02-DC45E58CD00F}" srcId="{2BC12D1E-397C-413D-9ABB-8632B71ED11A}" destId="{5BBE233D-1ECA-4510-895C-8FE8D61E745E}" srcOrd="3" destOrd="0" parTransId="{DF0696B5-4EC1-4BDE-B1FF-568F8F447FEB}" sibTransId="{1C66ECC1-AD88-4608-9998-6138EAC90C3F}"/>
    <dgm:cxn modelId="{842B5FE4-1431-4E13-8A51-A97A1904CFD4}" type="presOf" srcId="{410485AF-7552-4554-8A8D-BB7430403A28}" destId="{832AC769-40AD-4F3E-8BD6-609C1A8AA708}" srcOrd="0" destOrd="0" presId="urn:microsoft.com/office/officeart/2005/8/layout/vList2"/>
    <dgm:cxn modelId="{8F5E3C84-2625-4E66-9543-026D51514653}" type="presOf" srcId="{F44E38AF-7D75-47C3-938B-C7865FB6F549}" destId="{F91E5A44-5DE3-43DF-B789-D6C525EF8BA7}" srcOrd="0" destOrd="0" presId="urn:microsoft.com/office/officeart/2005/8/layout/vList2"/>
    <dgm:cxn modelId="{4E99A593-CA5D-43F0-86BD-1D7205957B85}" type="presOf" srcId="{7DF05C14-DC69-45F2-8CB9-58C7C50CB7E3}" destId="{0F365E5F-5604-4C92-A8F2-86D5746F8AFB}" srcOrd="0" destOrd="0" presId="urn:microsoft.com/office/officeart/2005/8/layout/vList2"/>
    <dgm:cxn modelId="{7E7183C1-FACA-4176-8908-37F1C466A622}" srcId="{2BC12D1E-397C-413D-9ABB-8632B71ED11A}" destId="{DD57EEAE-1B14-4AD7-B01B-5F9335D00289}" srcOrd="0" destOrd="0" parTransId="{35A6155B-5521-4F6D-A22D-C5C0FBB69DDC}" sibTransId="{D4DF1353-5641-4D5F-83A3-1F2E44320205}"/>
    <dgm:cxn modelId="{126F1EA8-26A7-4A87-97BA-00A9C75C8C0C}" srcId="{2BC12D1E-397C-413D-9ABB-8632B71ED11A}" destId="{410485AF-7552-4554-8A8D-BB7430403A28}" srcOrd="4" destOrd="0" parTransId="{E7D7AD96-290F-4166-B1DD-081A29B1297A}" sibTransId="{6280F795-00DE-4069-A223-03630436C9C3}"/>
    <dgm:cxn modelId="{955F43C6-C0CC-4365-9109-B212A6A72E4B}" type="presOf" srcId="{5BBE233D-1ECA-4510-895C-8FE8D61E745E}" destId="{7B25C0BC-FD65-418F-B9CE-FA7FC26B265D}" srcOrd="0" destOrd="0" presId="urn:microsoft.com/office/officeart/2005/8/layout/vList2"/>
    <dgm:cxn modelId="{1D1411DA-E632-4932-99C3-BC4188E0C066}" srcId="{2BC12D1E-397C-413D-9ABB-8632B71ED11A}" destId="{F44E38AF-7D75-47C3-938B-C7865FB6F549}" srcOrd="5" destOrd="0" parTransId="{1BC75459-C654-4153-8AAD-7D6180C2328A}" sibTransId="{0890CF93-A2CC-4CA0-9AE8-34E8B5D281F3}"/>
    <dgm:cxn modelId="{FAFAB268-30F2-4BB5-B8B6-3FE250CC3436}" srcId="{2BC12D1E-397C-413D-9ABB-8632B71ED11A}" destId="{7DF05C14-DC69-45F2-8CB9-58C7C50CB7E3}" srcOrd="2" destOrd="0" parTransId="{768C9040-BA42-416D-A16D-E898354E2390}" sibTransId="{3D5B8D08-6E73-4F79-85F0-9FB43887C29B}"/>
    <dgm:cxn modelId="{92BBC5A4-2E83-48CB-9701-2B8EF1AAE8EA}" type="presOf" srcId="{2BC12D1E-397C-413D-9ABB-8632B71ED11A}" destId="{6403C13A-367A-4FD6-9684-4B1CBAE3984B}" srcOrd="0" destOrd="0" presId="urn:microsoft.com/office/officeart/2005/8/layout/vList2"/>
    <dgm:cxn modelId="{7CFE5AEF-9DE2-41BD-B178-DA99ABE4E290}" type="presOf" srcId="{DD57EEAE-1B14-4AD7-B01B-5F9335D00289}" destId="{5A7E6699-2C07-4F84-81AB-16501B14D929}" srcOrd="0" destOrd="0" presId="urn:microsoft.com/office/officeart/2005/8/layout/vList2"/>
    <dgm:cxn modelId="{2EC0BD3E-203C-4CC7-9E51-457BD915FDA1}" type="presOf" srcId="{716065B5-9406-4927-B5AD-6185DBAC2AA9}" destId="{A75E8CB1-CCB8-4904-826C-1FDED565F8BD}" srcOrd="0" destOrd="0" presId="urn:microsoft.com/office/officeart/2005/8/layout/vList2"/>
    <dgm:cxn modelId="{805C9486-C4D6-4234-B72D-7CA27E70928D}" srcId="{2BC12D1E-397C-413D-9ABB-8632B71ED11A}" destId="{716065B5-9406-4927-B5AD-6185DBAC2AA9}" srcOrd="1" destOrd="0" parTransId="{87294F86-0A63-4004-99D7-FF58742F3067}" sibTransId="{8BC624AA-E263-4A6B-97A7-996E3DA70F34}"/>
    <dgm:cxn modelId="{5E8A1E50-21A9-4248-A6BC-C84687FC86B7}" type="presParOf" srcId="{6403C13A-367A-4FD6-9684-4B1CBAE3984B}" destId="{5A7E6699-2C07-4F84-81AB-16501B14D929}" srcOrd="0" destOrd="0" presId="urn:microsoft.com/office/officeart/2005/8/layout/vList2"/>
    <dgm:cxn modelId="{2DF1D252-3593-435C-9E5F-408AAFB2BB06}" type="presParOf" srcId="{6403C13A-367A-4FD6-9684-4B1CBAE3984B}" destId="{7482E832-6006-41D2-8294-687412AC51C0}" srcOrd="1" destOrd="0" presId="urn:microsoft.com/office/officeart/2005/8/layout/vList2"/>
    <dgm:cxn modelId="{EEF39AEB-CE06-4BEE-A835-B27924C81587}" type="presParOf" srcId="{6403C13A-367A-4FD6-9684-4B1CBAE3984B}" destId="{A75E8CB1-CCB8-4904-826C-1FDED565F8BD}" srcOrd="2" destOrd="0" presId="urn:microsoft.com/office/officeart/2005/8/layout/vList2"/>
    <dgm:cxn modelId="{3BB67544-F6B5-4A02-92E6-A3353A74B428}" type="presParOf" srcId="{6403C13A-367A-4FD6-9684-4B1CBAE3984B}" destId="{D81270C1-A2D2-44DD-949C-2E18A7C357E7}" srcOrd="3" destOrd="0" presId="urn:microsoft.com/office/officeart/2005/8/layout/vList2"/>
    <dgm:cxn modelId="{5A072623-6C45-48EA-B748-B462BDD446D8}" type="presParOf" srcId="{6403C13A-367A-4FD6-9684-4B1CBAE3984B}" destId="{0F365E5F-5604-4C92-A8F2-86D5746F8AFB}" srcOrd="4" destOrd="0" presId="urn:microsoft.com/office/officeart/2005/8/layout/vList2"/>
    <dgm:cxn modelId="{768CEC8A-4355-4DBD-8739-93F3A3E6CF08}" type="presParOf" srcId="{6403C13A-367A-4FD6-9684-4B1CBAE3984B}" destId="{7477DF8E-6C6F-4338-91F8-91D1C444080D}" srcOrd="5" destOrd="0" presId="urn:microsoft.com/office/officeart/2005/8/layout/vList2"/>
    <dgm:cxn modelId="{BD50A0D4-41EE-42DB-94B4-219A3AC05938}" type="presParOf" srcId="{6403C13A-367A-4FD6-9684-4B1CBAE3984B}" destId="{7B25C0BC-FD65-418F-B9CE-FA7FC26B265D}" srcOrd="6" destOrd="0" presId="urn:microsoft.com/office/officeart/2005/8/layout/vList2"/>
    <dgm:cxn modelId="{FF21227D-4F2A-4926-9EE8-E0365BA36D11}" type="presParOf" srcId="{6403C13A-367A-4FD6-9684-4B1CBAE3984B}" destId="{03356B14-4BC9-4741-9ABA-7E32F79C6DD5}" srcOrd="7" destOrd="0" presId="urn:microsoft.com/office/officeart/2005/8/layout/vList2"/>
    <dgm:cxn modelId="{BDB0D822-B8E7-4FB5-BD1F-BCEB807D0DAC}" type="presParOf" srcId="{6403C13A-367A-4FD6-9684-4B1CBAE3984B}" destId="{832AC769-40AD-4F3E-8BD6-609C1A8AA708}" srcOrd="8" destOrd="0" presId="urn:microsoft.com/office/officeart/2005/8/layout/vList2"/>
    <dgm:cxn modelId="{2552B39F-B591-4783-832A-C7455B979EE8}" type="presParOf" srcId="{6403C13A-367A-4FD6-9684-4B1CBAE3984B}" destId="{A1AF05E0-44D1-4D92-AD7A-2E0D733990EC}" srcOrd="9" destOrd="0" presId="urn:microsoft.com/office/officeart/2005/8/layout/vList2"/>
    <dgm:cxn modelId="{BCD4A639-1A3F-4808-934D-9FF39E957306}" type="presParOf" srcId="{6403C13A-367A-4FD6-9684-4B1CBAE3984B}" destId="{F91E5A44-5DE3-43DF-B789-D6C525EF8BA7}" srcOrd="1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BB98160-9DC9-4F74-9257-FC4A7F00D1A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zh-CN" altLang="en-US"/>
        </a:p>
      </dgm:t>
    </dgm:pt>
    <dgm:pt modelId="{CE138D21-5D64-4436-9FB4-23895F781F49}">
      <dgm:prSet/>
      <dgm:spPr/>
      <dgm:t>
        <a:bodyPr/>
        <a:lstStyle/>
        <a:p>
          <a:r>
            <a:rPr lang="zh-CN" dirty="0"/>
            <a:t>（</a:t>
          </a:r>
          <a:r>
            <a:rPr lang="en-US" dirty="0"/>
            <a:t>1</a:t>
          </a:r>
          <a:r>
            <a:rPr lang="zh-CN" dirty="0"/>
            <a:t>）</a:t>
          </a:r>
          <a:r>
            <a:rPr lang="zh-CN" altLang="en-US" dirty="0"/>
            <a:t>存储云</a:t>
          </a:r>
          <a:endParaRPr lang="zh-CN" dirty="0"/>
        </a:p>
      </dgm:t>
    </dgm:pt>
    <dgm:pt modelId="{7BED6238-FCDC-4904-AC1A-005E521CBD1F}" type="parTrans" cxnId="{B5EF3BDD-C4E5-4A1B-8998-198347FE6043}">
      <dgm:prSet/>
      <dgm:spPr/>
      <dgm:t>
        <a:bodyPr/>
        <a:lstStyle/>
        <a:p>
          <a:endParaRPr lang="zh-CN" altLang="en-US"/>
        </a:p>
      </dgm:t>
    </dgm:pt>
    <dgm:pt modelId="{AD4A186E-C747-4BF9-B817-398987975E43}" type="sibTrans" cxnId="{B5EF3BDD-C4E5-4A1B-8998-198347FE6043}">
      <dgm:prSet/>
      <dgm:spPr/>
      <dgm:t>
        <a:bodyPr/>
        <a:lstStyle/>
        <a:p>
          <a:endParaRPr lang="zh-CN" altLang="en-US"/>
        </a:p>
      </dgm:t>
    </dgm:pt>
    <dgm:pt modelId="{D9E1FB30-1546-4EE3-954B-534B39B0CC47}">
      <dgm:prSet/>
      <dgm:spPr/>
      <dgm:t>
        <a:bodyPr/>
        <a:lstStyle/>
        <a:p>
          <a:r>
            <a:rPr lang="zh-CN" dirty="0"/>
            <a:t>（</a:t>
          </a:r>
          <a:r>
            <a:rPr lang="en-US" dirty="0"/>
            <a:t>2</a:t>
          </a:r>
          <a:r>
            <a:rPr lang="zh-CN" dirty="0"/>
            <a:t>）</a:t>
          </a:r>
          <a:r>
            <a:rPr lang="zh-CN" altLang="en-US" dirty="0"/>
            <a:t>医疗云</a:t>
          </a:r>
          <a:endParaRPr lang="zh-CN" dirty="0"/>
        </a:p>
      </dgm:t>
    </dgm:pt>
    <dgm:pt modelId="{01E905AC-74DE-4150-A6C3-851E8B13D52E}" type="parTrans" cxnId="{7883539B-A94C-4C57-B802-DD49B3DE7EFF}">
      <dgm:prSet/>
      <dgm:spPr/>
      <dgm:t>
        <a:bodyPr/>
        <a:lstStyle/>
        <a:p>
          <a:endParaRPr lang="zh-CN" altLang="en-US"/>
        </a:p>
      </dgm:t>
    </dgm:pt>
    <dgm:pt modelId="{BCDDE4F9-F3DD-4208-BD2C-9E4FA04F4734}" type="sibTrans" cxnId="{7883539B-A94C-4C57-B802-DD49B3DE7EFF}">
      <dgm:prSet/>
      <dgm:spPr/>
      <dgm:t>
        <a:bodyPr/>
        <a:lstStyle/>
        <a:p>
          <a:endParaRPr lang="zh-CN" altLang="en-US"/>
        </a:p>
      </dgm:t>
    </dgm:pt>
    <dgm:pt modelId="{C3B403E5-F083-4EE4-86BD-E786285B67EC}">
      <dgm:prSet/>
      <dgm:spPr/>
      <dgm:t>
        <a:bodyPr/>
        <a:lstStyle/>
        <a:p>
          <a:r>
            <a:rPr lang="zh-CN" dirty="0"/>
            <a:t>（</a:t>
          </a:r>
          <a:r>
            <a:rPr lang="en-US" dirty="0"/>
            <a:t>3</a:t>
          </a:r>
          <a:r>
            <a:rPr lang="zh-CN" dirty="0"/>
            <a:t>）</a:t>
          </a:r>
          <a:r>
            <a:rPr lang="zh-CN" altLang="en-US" dirty="0"/>
            <a:t>金融云</a:t>
          </a:r>
          <a:endParaRPr lang="zh-CN" dirty="0"/>
        </a:p>
      </dgm:t>
    </dgm:pt>
    <dgm:pt modelId="{6A61B16B-2CF5-443A-B4B4-1DA7E69F64F4}" type="parTrans" cxnId="{38E3D2EC-5B4F-4FB7-A66A-CEE34A62C804}">
      <dgm:prSet/>
      <dgm:spPr/>
      <dgm:t>
        <a:bodyPr/>
        <a:lstStyle/>
        <a:p>
          <a:endParaRPr lang="zh-CN" altLang="en-US"/>
        </a:p>
      </dgm:t>
    </dgm:pt>
    <dgm:pt modelId="{CE704DE1-DDB6-4DEE-B133-5CC20717CF78}" type="sibTrans" cxnId="{38E3D2EC-5B4F-4FB7-A66A-CEE34A62C804}">
      <dgm:prSet/>
      <dgm:spPr/>
      <dgm:t>
        <a:bodyPr/>
        <a:lstStyle/>
        <a:p>
          <a:endParaRPr lang="zh-CN" altLang="en-US"/>
        </a:p>
      </dgm:t>
    </dgm:pt>
    <dgm:pt modelId="{985D2809-94CA-409B-BD60-674AD7F0E3E8}">
      <dgm:prSet/>
      <dgm:spPr/>
      <dgm:t>
        <a:bodyPr/>
        <a:lstStyle/>
        <a:p>
          <a:r>
            <a:rPr lang="zh-CN" dirty="0"/>
            <a:t>（</a:t>
          </a:r>
          <a:r>
            <a:rPr lang="en-US" dirty="0"/>
            <a:t>4</a:t>
          </a:r>
          <a:r>
            <a:rPr lang="zh-CN" dirty="0"/>
            <a:t>）</a:t>
          </a:r>
          <a:r>
            <a:rPr lang="zh-CN" altLang="en-US" dirty="0"/>
            <a:t>教育云</a:t>
          </a:r>
          <a:endParaRPr lang="zh-CN" dirty="0"/>
        </a:p>
      </dgm:t>
    </dgm:pt>
    <dgm:pt modelId="{4FF22E39-F5D1-4A37-A664-A817DE8FD625}" type="parTrans" cxnId="{739FEE77-DED9-46C6-B4D0-641D3B9599EB}">
      <dgm:prSet/>
      <dgm:spPr/>
      <dgm:t>
        <a:bodyPr/>
        <a:lstStyle/>
        <a:p>
          <a:endParaRPr lang="zh-CN" altLang="en-US"/>
        </a:p>
      </dgm:t>
    </dgm:pt>
    <dgm:pt modelId="{51AA00B3-B2EA-450A-A6B9-68DCC08108C1}" type="sibTrans" cxnId="{739FEE77-DED9-46C6-B4D0-641D3B9599EB}">
      <dgm:prSet/>
      <dgm:spPr/>
      <dgm:t>
        <a:bodyPr/>
        <a:lstStyle/>
        <a:p>
          <a:endParaRPr lang="zh-CN" altLang="en-US"/>
        </a:p>
      </dgm:t>
    </dgm:pt>
    <dgm:pt modelId="{4D4AE494-7915-4741-A8A9-4F3EC55AA756}" type="pres">
      <dgm:prSet presAssocID="{5BB98160-9DC9-4F74-9257-FC4A7F00D1A1}" presName="linear" presStyleCnt="0">
        <dgm:presLayoutVars>
          <dgm:animLvl val="lvl"/>
          <dgm:resizeHandles val="exact"/>
        </dgm:presLayoutVars>
      </dgm:prSet>
      <dgm:spPr/>
      <dgm:t>
        <a:bodyPr/>
        <a:lstStyle/>
        <a:p>
          <a:endParaRPr lang="zh-CN" altLang="en-US"/>
        </a:p>
      </dgm:t>
    </dgm:pt>
    <dgm:pt modelId="{1F81E55B-8D39-4B0A-A403-1215CD069981}" type="pres">
      <dgm:prSet presAssocID="{CE138D21-5D64-4436-9FB4-23895F781F49}" presName="parentText" presStyleLbl="node1" presStyleIdx="0" presStyleCnt="4">
        <dgm:presLayoutVars>
          <dgm:chMax val="0"/>
          <dgm:bulletEnabled val="1"/>
        </dgm:presLayoutVars>
      </dgm:prSet>
      <dgm:spPr/>
      <dgm:t>
        <a:bodyPr/>
        <a:lstStyle/>
        <a:p>
          <a:endParaRPr lang="zh-CN" altLang="en-US"/>
        </a:p>
      </dgm:t>
    </dgm:pt>
    <dgm:pt modelId="{8F0B63DA-51D2-4391-AA97-3BBBD6801766}" type="pres">
      <dgm:prSet presAssocID="{AD4A186E-C747-4BF9-B817-398987975E43}" presName="spacer" presStyleCnt="0"/>
      <dgm:spPr/>
    </dgm:pt>
    <dgm:pt modelId="{C8FAA851-4D6F-4460-8E4E-174FAE432324}" type="pres">
      <dgm:prSet presAssocID="{D9E1FB30-1546-4EE3-954B-534B39B0CC47}" presName="parentText" presStyleLbl="node1" presStyleIdx="1" presStyleCnt="4">
        <dgm:presLayoutVars>
          <dgm:chMax val="0"/>
          <dgm:bulletEnabled val="1"/>
        </dgm:presLayoutVars>
      </dgm:prSet>
      <dgm:spPr/>
      <dgm:t>
        <a:bodyPr/>
        <a:lstStyle/>
        <a:p>
          <a:endParaRPr lang="zh-CN" altLang="en-US"/>
        </a:p>
      </dgm:t>
    </dgm:pt>
    <dgm:pt modelId="{DB9421D7-930E-4734-A128-7A0454290891}" type="pres">
      <dgm:prSet presAssocID="{BCDDE4F9-F3DD-4208-BD2C-9E4FA04F4734}" presName="spacer" presStyleCnt="0"/>
      <dgm:spPr/>
    </dgm:pt>
    <dgm:pt modelId="{183258CC-0810-4B89-AB8C-25F98072D765}" type="pres">
      <dgm:prSet presAssocID="{C3B403E5-F083-4EE4-86BD-E786285B67EC}" presName="parentText" presStyleLbl="node1" presStyleIdx="2" presStyleCnt="4">
        <dgm:presLayoutVars>
          <dgm:chMax val="0"/>
          <dgm:bulletEnabled val="1"/>
        </dgm:presLayoutVars>
      </dgm:prSet>
      <dgm:spPr/>
      <dgm:t>
        <a:bodyPr/>
        <a:lstStyle/>
        <a:p>
          <a:endParaRPr lang="zh-CN" altLang="en-US"/>
        </a:p>
      </dgm:t>
    </dgm:pt>
    <dgm:pt modelId="{EF09C57F-B184-4822-8B7D-84499830C0B9}" type="pres">
      <dgm:prSet presAssocID="{CE704DE1-DDB6-4DEE-B133-5CC20717CF78}" presName="spacer" presStyleCnt="0"/>
      <dgm:spPr/>
    </dgm:pt>
    <dgm:pt modelId="{503BAA9F-AFEC-42A8-98F4-86EF0037BBD1}" type="pres">
      <dgm:prSet presAssocID="{985D2809-94CA-409B-BD60-674AD7F0E3E8}" presName="parentText" presStyleLbl="node1" presStyleIdx="3" presStyleCnt="4">
        <dgm:presLayoutVars>
          <dgm:chMax val="0"/>
          <dgm:bulletEnabled val="1"/>
        </dgm:presLayoutVars>
      </dgm:prSet>
      <dgm:spPr/>
      <dgm:t>
        <a:bodyPr/>
        <a:lstStyle/>
        <a:p>
          <a:endParaRPr lang="zh-CN" altLang="en-US"/>
        </a:p>
      </dgm:t>
    </dgm:pt>
  </dgm:ptLst>
  <dgm:cxnLst>
    <dgm:cxn modelId="{739FEE77-DED9-46C6-B4D0-641D3B9599EB}" srcId="{5BB98160-9DC9-4F74-9257-FC4A7F00D1A1}" destId="{985D2809-94CA-409B-BD60-674AD7F0E3E8}" srcOrd="3" destOrd="0" parTransId="{4FF22E39-F5D1-4A37-A664-A817DE8FD625}" sibTransId="{51AA00B3-B2EA-450A-A6B9-68DCC08108C1}"/>
    <dgm:cxn modelId="{D595DB84-D842-4563-8626-F6FD1D87DF93}" type="presOf" srcId="{D9E1FB30-1546-4EE3-954B-534B39B0CC47}" destId="{C8FAA851-4D6F-4460-8E4E-174FAE432324}" srcOrd="0" destOrd="0" presId="urn:microsoft.com/office/officeart/2005/8/layout/vList2"/>
    <dgm:cxn modelId="{A85BEFB2-221C-48EC-A69C-9923E95D7732}" type="presOf" srcId="{985D2809-94CA-409B-BD60-674AD7F0E3E8}" destId="{503BAA9F-AFEC-42A8-98F4-86EF0037BBD1}" srcOrd="0" destOrd="0" presId="urn:microsoft.com/office/officeart/2005/8/layout/vList2"/>
    <dgm:cxn modelId="{38E3D2EC-5B4F-4FB7-A66A-CEE34A62C804}" srcId="{5BB98160-9DC9-4F74-9257-FC4A7F00D1A1}" destId="{C3B403E5-F083-4EE4-86BD-E786285B67EC}" srcOrd="2" destOrd="0" parTransId="{6A61B16B-2CF5-443A-B4B4-1DA7E69F64F4}" sibTransId="{CE704DE1-DDB6-4DEE-B133-5CC20717CF78}"/>
    <dgm:cxn modelId="{7883539B-A94C-4C57-B802-DD49B3DE7EFF}" srcId="{5BB98160-9DC9-4F74-9257-FC4A7F00D1A1}" destId="{D9E1FB30-1546-4EE3-954B-534B39B0CC47}" srcOrd="1" destOrd="0" parTransId="{01E905AC-74DE-4150-A6C3-851E8B13D52E}" sibTransId="{BCDDE4F9-F3DD-4208-BD2C-9E4FA04F4734}"/>
    <dgm:cxn modelId="{EA272435-ECF4-46F2-AA59-C79A9DD6D249}" type="presOf" srcId="{CE138D21-5D64-4436-9FB4-23895F781F49}" destId="{1F81E55B-8D39-4B0A-A403-1215CD069981}" srcOrd="0" destOrd="0" presId="urn:microsoft.com/office/officeart/2005/8/layout/vList2"/>
    <dgm:cxn modelId="{FBBEEA19-CB75-4F62-9461-08C94A8A30D2}" type="presOf" srcId="{C3B403E5-F083-4EE4-86BD-E786285B67EC}" destId="{183258CC-0810-4B89-AB8C-25F98072D765}" srcOrd="0" destOrd="0" presId="urn:microsoft.com/office/officeart/2005/8/layout/vList2"/>
    <dgm:cxn modelId="{CA687FCC-1627-4619-A965-63E44F96978F}" type="presOf" srcId="{5BB98160-9DC9-4F74-9257-FC4A7F00D1A1}" destId="{4D4AE494-7915-4741-A8A9-4F3EC55AA756}" srcOrd="0" destOrd="0" presId="urn:microsoft.com/office/officeart/2005/8/layout/vList2"/>
    <dgm:cxn modelId="{B5EF3BDD-C4E5-4A1B-8998-198347FE6043}" srcId="{5BB98160-9DC9-4F74-9257-FC4A7F00D1A1}" destId="{CE138D21-5D64-4436-9FB4-23895F781F49}" srcOrd="0" destOrd="0" parTransId="{7BED6238-FCDC-4904-AC1A-005E521CBD1F}" sibTransId="{AD4A186E-C747-4BF9-B817-398987975E43}"/>
    <dgm:cxn modelId="{5A96DA5E-75C4-45BC-837F-66F1606218F1}" type="presParOf" srcId="{4D4AE494-7915-4741-A8A9-4F3EC55AA756}" destId="{1F81E55B-8D39-4B0A-A403-1215CD069981}" srcOrd="0" destOrd="0" presId="urn:microsoft.com/office/officeart/2005/8/layout/vList2"/>
    <dgm:cxn modelId="{5ABC0225-D558-41CB-8C93-EB644A0DDA2D}" type="presParOf" srcId="{4D4AE494-7915-4741-A8A9-4F3EC55AA756}" destId="{8F0B63DA-51D2-4391-AA97-3BBBD6801766}" srcOrd="1" destOrd="0" presId="urn:microsoft.com/office/officeart/2005/8/layout/vList2"/>
    <dgm:cxn modelId="{0B4D0E1A-DC55-4D93-9400-D9F2ACE2F93C}" type="presParOf" srcId="{4D4AE494-7915-4741-A8A9-4F3EC55AA756}" destId="{C8FAA851-4D6F-4460-8E4E-174FAE432324}" srcOrd="2" destOrd="0" presId="urn:microsoft.com/office/officeart/2005/8/layout/vList2"/>
    <dgm:cxn modelId="{0E89D7A8-4067-4FC5-BFE9-7D35CBCACF78}" type="presParOf" srcId="{4D4AE494-7915-4741-A8A9-4F3EC55AA756}" destId="{DB9421D7-930E-4734-A128-7A0454290891}" srcOrd="3" destOrd="0" presId="urn:microsoft.com/office/officeart/2005/8/layout/vList2"/>
    <dgm:cxn modelId="{E225EA76-F29C-421E-AD2C-C390B4071971}" type="presParOf" srcId="{4D4AE494-7915-4741-A8A9-4F3EC55AA756}" destId="{183258CC-0810-4B89-AB8C-25F98072D765}" srcOrd="4" destOrd="0" presId="urn:microsoft.com/office/officeart/2005/8/layout/vList2"/>
    <dgm:cxn modelId="{403CD812-CB90-4836-8C5E-0DEE23195671}" type="presParOf" srcId="{4D4AE494-7915-4741-A8A9-4F3EC55AA756}" destId="{EF09C57F-B184-4822-8B7D-84499830C0B9}" srcOrd="5" destOrd="0" presId="urn:microsoft.com/office/officeart/2005/8/layout/vList2"/>
    <dgm:cxn modelId="{A2547EB9-D798-4554-A9FB-FDCA012BBA68}" type="presParOf" srcId="{4D4AE494-7915-4741-A8A9-4F3EC55AA756}" destId="{503BAA9F-AFEC-42A8-98F4-86EF0037BBD1}" srcOrd="6"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A7E6699-2C07-4F84-81AB-16501B14D929}">
      <dsp:nvSpPr>
        <dsp:cNvPr id="0" name=""/>
        <dsp:cNvSpPr/>
      </dsp:nvSpPr>
      <dsp:spPr>
        <a:xfrm>
          <a:off x="0" y="52383"/>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dirty="0"/>
            <a:t>（</a:t>
          </a:r>
          <a:r>
            <a:rPr lang="en-US" sz="1400" kern="1200" dirty="0"/>
            <a:t>1</a:t>
          </a:r>
          <a:r>
            <a:rPr lang="zh-CN" sz="1400" kern="1200" dirty="0"/>
            <a:t>）用户界面。主要用于云用户传输信息，是双方互动的界面。 </a:t>
          </a:r>
        </a:p>
      </dsp:txBody>
      <dsp:txXfrm>
        <a:off x="28473" y="80856"/>
        <a:ext cx="5475542" cy="526335"/>
      </dsp:txXfrm>
    </dsp:sp>
    <dsp:sp modelId="{A75E8CB1-CCB8-4904-826C-1FDED565F8BD}">
      <dsp:nvSpPr>
        <dsp:cNvPr id="0" name=""/>
        <dsp:cNvSpPr/>
      </dsp:nvSpPr>
      <dsp:spPr>
        <a:xfrm>
          <a:off x="0" y="675984"/>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dirty="0"/>
            <a:t>（</a:t>
          </a:r>
          <a:r>
            <a:rPr lang="en-US" sz="1400" kern="1200" dirty="0"/>
            <a:t>2</a:t>
          </a:r>
          <a:r>
            <a:rPr lang="zh-CN" sz="1400" kern="1200" dirty="0"/>
            <a:t>）服务目录。是提供用户选择所需服务的列表。 </a:t>
          </a:r>
        </a:p>
      </dsp:txBody>
      <dsp:txXfrm>
        <a:off x="28473" y="704457"/>
        <a:ext cx="5475542" cy="526335"/>
      </dsp:txXfrm>
    </dsp:sp>
    <dsp:sp modelId="{0F365E5F-5604-4C92-A8F2-86D5746F8AFB}">
      <dsp:nvSpPr>
        <dsp:cNvPr id="0" name=""/>
        <dsp:cNvSpPr/>
      </dsp:nvSpPr>
      <dsp:spPr>
        <a:xfrm>
          <a:off x="0" y="1299586"/>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a:t>（</a:t>
          </a:r>
          <a:r>
            <a:rPr lang="en-US" sz="1400" kern="1200"/>
            <a:t>3</a:t>
          </a:r>
          <a:r>
            <a:rPr lang="zh-CN" sz="1400" kern="1200"/>
            <a:t>）管理系统。是主要管理较高应用价值的资源的系统。 </a:t>
          </a:r>
        </a:p>
      </dsp:txBody>
      <dsp:txXfrm>
        <a:off x="28473" y="1328059"/>
        <a:ext cx="5475542" cy="526335"/>
      </dsp:txXfrm>
    </dsp:sp>
    <dsp:sp modelId="{7B25C0BC-FD65-418F-B9CE-FA7FC26B265D}">
      <dsp:nvSpPr>
        <dsp:cNvPr id="0" name=""/>
        <dsp:cNvSpPr/>
      </dsp:nvSpPr>
      <dsp:spPr>
        <a:xfrm>
          <a:off x="0" y="1923188"/>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a:t>（</a:t>
          </a:r>
          <a:r>
            <a:rPr lang="en-US" sz="1400" kern="1200"/>
            <a:t>4</a:t>
          </a:r>
          <a:r>
            <a:rPr lang="zh-CN" sz="1400" kern="1200"/>
            <a:t>）部署工具。可以根据用户请求有效对部署和协调资源。 </a:t>
          </a:r>
        </a:p>
      </dsp:txBody>
      <dsp:txXfrm>
        <a:off x="28473" y="1951661"/>
        <a:ext cx="5475542" cy="526335"/>
      </dsp:txXfrm>
    </dsp:sp>
    <dsp:sp modelId="{832AC769-40AD-4F3E-8BD6-609C1A8AA708}">
      <dsp:nvSpPr>
        <dsp:cNvPr id="0" name=""/>
        <dsp:cNvSpPr/>
      </dsp:nvSpPr>
      <dsp:spPr>
        <a:xfrm>
          <a:off x="0" y="2546789"/>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a:t>（</a:t>
          </a:r>
          <a:r>
            <a:rPr lang="en-US" sz="1400" kern="1200"/>
            <a:t>5</a:t>
          </a:r>
          <a:r>
            <a:rPr lang="zh-CN" sz="1400" kern="1200"/>
            <a:t>）监控。主要管理和控制云系统上的资源，并制定相应的措施。 </a:t>
          </a:r>
        </a:p>
      </dsp:txBody>
      <dsp:txXfrm>
        <a:off x="28473" y="2575262"/>
        <a:ext cx="5475542" cy="526335"/>
      </dsp:txXfrm>
    </dsp:sp>
    <dsp:sp modelId="{F91E5A44-5DE3-43DF-B789-D6C525EF8BA7}">
      <dsp:nvSpPr>
        <dsp:cNvPr id="0" name=""/>
        <dsp:cNvSpPr/>
      </dsp:nvSpPr>
      <dsp:spPr>
        <a:xfrm>
          <a:off x="0" y="3170391"/>
          <a:ext cx="5532488" cy="583281"/>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3340" tIns="53340" rIns="53340" bIns="53340" numCol="1" spcCol="1270" anchor="ctr" anchorCtr="0">
          <a:noAutofit/>
        </a:bodyPr>
        <a:lstStyle/>
        <a:p>
          <a:pPr lvl="0" algn="l" defTabSz="622300">
            <a:lnSpc>
              <a:spcPct val="90000"/>
            </a:lnSpc>
            <a:spcBef>
              <a:spcPct val="0"/>
            </a:spcBef>
            <a:spcAft>
              <a:spcPct val="35000"/>
            </a:spcAft>
          </a:pPr>
          <a:r>
            <a:rPr lang="zh-CN" sz="1400" kern="1200"/>
            <a:t>（</a:t>
          </a:r>
          <a:r>
            <a:rPr lang="en-US" sz="1400" kern="1200"/>
            <a:t>6</a:t>
          </a:r>
          <a:r>
            <a:rPr lang="zh-CN" sz="1400" kern="1200"/>
            <a:t>）服务器集群。服务器集群包括虚拟服务器和物理服务器，隶属于管理系统。</a:t>
          </a:r>
        </a:p>
      </dsp:txBody>
      <dsp:txXfrm>
        <a:off x="28473" y="3198864"/>
        <a:ext cx="5475542" cy="526335"/>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81E55B-8D39-4B0A-A403-1215CD069981}">
      <dsp:nvSpPr>
        <dsp:cNvPr id="0" name=""/>
        <dsp:cNvSpPr/>
      </dsp:nvSpPr>
      <dsp:spPr>
        <a:xfrm>
          <a:off x="0" y="14465"/>
          <a:ext cx="1800200" cy="4779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sz="1900" kern="1200" dirty="0"/>
            <a:t>（</a:t>
          </a:r>
          <a:r>
            <a:rPr lang="en-US" sz="1900" kern="1200" dirty="0"/>
            <a:t>1</a:t>
          </a:r>
          <a:r>
            <a:rPr lang="zh-CN" sz="1900" kern="1200" dirty="0"/>
            <a:t>）</a:t>
          </a:r>
          <a:r>
            <a:rPr lang="zh-CN" altLang="en-US" sz="1900" kern="1200" dirty="0"/>
            <a:t>存储云</a:t>
          </a:r>
          <a:endParaRPr lang="zh-CN" sz="1900" kern="1200" dirty="0"/>
        </a:p>
      </dsp:txBody>
      <dsp:txXfrm>
        <a:off x="23331" y="37796"/>
        <a:ext cx="1753538" cy="431283"/>
      </dsp:txXfrm>
    </dsp:sp>
    <dsp:sp modelId="{C8FAA851-4D6F-4460-8E4E-174FAE432324}">
      <dsp:nvSpPr>
        <dsp:cNvPr id="0" name=""/>
        <dsp:cNvSpPr/>
      </dsp:nvSpPr>
      <dsp:spPr>
        <a:xfrm>
          <a:off x="0" y="547130"/>
          <a:ext cx="1800200" cy="4779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sz="1900" kern="1200" dirty="0"/>
            <a:t>（</a:t>
          </a:r>
          <a:r>
            <a:rPr lang="en-US" sz="1900" kern="1200" dirty="0"/>
            <a:t>2</a:t>
          </a:r>
          <a:r>
            <a:rPr lang="zh-CN" sz="1900" kern="1200" dirty="0"/>
            <a:t>）</a:t>
          </a:r>
          <a:r>
            <a:rPr lang="zh-CN" altLang="en-US" sz="1900" kern="1200" dirty="0"/>
            <a:t>医疗云</a:t>
          </a:r>
          <a:endParaRPr lang="zh-CN" sz="1900" kern="1200" dirty="0"/>
        </a:p>
      </dsp:txBody>
      <dsp:txXfrm>
        <a:off x="23331" y="570461"/>
        <a:ext cx="1753538" cy="431283"/>
      </dsp:txXfrm>
    </dsp:sp>
    <dsp:sp modelId="{183258CC-0810-4B89-AB8C-25F98072D765}">
      <dsp:nvSpPr>
        <dsp:cNvPr id="0" name=""/>
        <dsp:cNvSpPr/>
      </dsp:nvSpPr>
      <dsp:spPr>
        <a:xfrm>
          <a:off x="0" y="1079795"/>
          <a:ext cx="1800200" cy="4779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sz="1900" kern="1200" dirty="0"/>
            <a:t>（</a:t>
          </a:r>
          <a:r>
            <a:rPr lang="en-US" sz="1900" kern="1200" dirty="0"/>
            <a:t>3</a:t>
          </a:r>
          <a:r>
            <a:rPr lang="zh-CN" sz="1900" kern="1200" dirty="0"/>
            <a:t>）</a:t>
          </a:r>
          <a:r>
            <a:rPr lang="zh-CN" altLang="en-US" sz="1900" kern="1200" dirty="0"/>
            <a:t>金融云</a:t>
          </a:r>
          <a:endParaRPr lang="zh-CN" sz="1900" kern="1200" dirty="0"/>
        </a:p>
      </dsp:txBody>
      <dsp:txXfrm>
        <a:off x="23331" y="1103126"/>
        <a:ext cx="1753538" cy="431283"/>
      </dsp:txXfrm>
    </dsp:sp>
    <dsp:sp modelId="{503BAA9F-AFEC-42A8-98F4-86EF0037BBD1}">
      <dsp:nvSpPr>
        <dsp:cNvPr id="0" name=""/>
        <dsp:cNvSpPr/>
      </dsp:nvSpPr>
      <dsp:spPr>
        <a:xfrm>
          <a:off x="0" y="1612460"/>
          <a:ext cx="1800200" cy="477945"/>
        </a:xfrm>
        <a:prstGeom prst="roundRect">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390" tIns="72390" rIns="72390" bIns="72390" numCol="1" spcCol="1270" anchor="ctr" anchorCtr="0">
          <a:noAutofit/>
        </a:bodyPr>
        <a:lstStyle/>
        <a:p>
          <a:pPr lvl="0" algn="l" defTabSz="844550">
            <a:lnSpc>
              <a:spcPct val="90000"/>
            </a:lnSpc>
            <a:spcBef>
              <a:spcPct val="0"/>
            </a:spcBef>
            <a:spcAft>
              <a:spcPct val="35000"/>
            </a:spcAft>
          </a:pPr>
          <a:r>
            <a:rPr lang="zh-CN" sz="1900" kern="1200" dirty="0"/>
            <a:t>（</a:t>
          </a:r>
          <a:r>
            <a:rPr lang="en-US" sz="1900" kern="1200" dirty="0"/>
            <a:t>4</a:t>
          </a:r>
          <a:r>
            <a:rPr lang="zh-CN" sz="1900" kern="1200" dirty="0"/>
            <a:t>）</a:t>
          </a:r>
          <a:r>
            <a:rPr lang="zh-CN" altLang="en-US" sz="1900" kern="1200" dirty="0"/>
            <a:t>教育云</a:t>
          </a:r>
          <a:endParaRPr lang="zh-CN" sz="1900" kern="1200" dirty="0"/>
        </a:p>
      </dsp:txBody>
      <dsp:txXfrm>
        <a:off x="23331" y="1635791"/>
        <a:ext cx="1753538" cy="431283"/>
      </dsp:txXfrm>
    </dsp:sp>
  </dsp:spTree>
</dsp:drawing>
</file>

<file path=ppt/diagrams/layout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五</a:t>
            </a:r>
            <a:r>
              <a:rPr lang="zh-CN" altLang="zh-CN" sz="2400" dirty="0" smtClean="0"/>
              <a:t>、</a:t>
            </a:r>
            <a:r>
              <a:rPr lang="zh-CN" altLang="en-US" sz="2400" dirty="0" smtClean="0"/>
              <a:t>云计算技术的应用场景</a:t>
            </a:r>
            <a:endParaRPr lang="zh-CN" altLang="zh-CN" sz="2400" dirty="0"/>
          </a:p>
        </p:txBody>
      </p:sp>
      <p:graphicFrame>
        <p:nvGraphicFramePr>
          <p:cNvPr id="28" name="图示 27">
            <a:extLst>
              <a:ext uri="{FF2B5EF4-FFF2-40B4-BE49-F238E27FC236}">
                <a16:creationId xmlns:a16="http://schemas.microsoft.com/office/drawing/2014/main" xmlns="" id="{8A2E55DE-55D6-4199-AE22-0C5F9D818CB4}"/>
              </a:ext>
            </a:extLst>
          </p:cNvPr>
          <p:cNvGraphicFramePr/>
          <p:nvPr>
            <p:extLst>
              <p:ext uri="{D42A27DB-BD31-4B8C-83A1-F6EECF244321}">
                <p14:modId xmlns:p14="http://schemas.microsoft.com/office/powerpoint/2010/main" val="2644978844"/>
              </p:ext>
            </p:extLst>
          </p:nvPr>
        </p:nvGraphicFramePr>
        <p:xfrm>
          <a:off x="695039" y="1419622"/>
          <a:ext cx="1800200" cy="210487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9" name="图片 28">
            <a:extLst>
              <a:ext uri="{FF2B5EF4-FFF2-40B4-BE49-F238E27FC236}">
                <a16:creationId xmlns:a16="http://schemas.microsoft.com/office/drawing/2014/main" xmlns="" id="{301929F7-D61D-4310-AA95-1EEC13AD8AAD}"/>
              </a:ext>
            </a:extLst>
          </p:cNvPr>
          <p:cNvPicPr/>
          <p:nvPr/>
        </p:nvPicPr>
        <p:blipFill>
          <a:blip r:embed="rId8">
            <a:extLst>
              <a:ext uri="{28A0092B-C50C-407E-A947-70E740481C1C}">
                <a14:useLocalDpi xmlns:a14="http://schemas.microsoft.com/office/drawing/2010/main" val="0"/>
              </a:ext>
            </a:extLst>
          </a:blip>
          <a:srcRect/>
          <a:stretch>
            <a:fillRect/>
          </a:stretch>
        </p:blipFill>
        <p:spPr bwMode="auto">
          <a:xfrm>
            <a:off x="3275856" y="1131590"/>
            <a:ext cx="5331202" cy="3035907"/>
          </a:xfrm>
          <a:prstGeom prst="rect">
            <a:avLst/>
          </a:prstGeom>
          <a:noFill/>
          <a:ln>
            <a:noFill/>
          </a:ln>
        </p:spPr>
      </p:pic>
    </p:spTree>
    <p:extLst>
      <p:ext uri="{BB962C8B-B14F-4D97-AF65-F5344CB8AC3E}">
        <p14:creationId xmlns:p14="http://schemas.microsoft.com/office/powerpoint/2010/main" val="105818034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1723549" cy="461665"/>
          </a:xfrm>
          <a:prstGeom prst="rect">
            <a:avLst/>
          </a:prstGeom>
        </p:spPr>
        <p:txBody>
          <a:bodyPr wrap="none">
            <a:spAutoFit/>
          </a:bodyPr>
          <a:lstStyle/>
          <a:p>
            <a:r>
              <a:rPr lang="zh-CN" altLang="en-US" sz="2400" dirty="0" smtClean="0"/>
              <a:t>六</a:t>
            </a:r>
            <a:r>
              <a:rPr lang="zh-CN" altLang="zh-CN" sz="2400" dirty="0" smtClean="0"/>
              <a:t>、</a:t>
            </a:r>
            <a:r>
              <a:rPr lang="zh-CN" altLang="en-US" sz="2400" dirty="0" smtClean="0"/>
              <a:t>云物流</a:t>
            </a:r>
            <a:endParaRPr lang="zh-CN" altLang="zh-CN" sz="2400" dirty="0"/>
          </a:p>
        </p:txBody>
      </p:sp>
      <p:sp>
        <p:nvSpPr>
          <p:cNvPr id="28" name="矩形 27"/>
          <p:cNvSpPr/>
          <p:nvPr/>
        </p:nvSpPr>
        <p:spPr>
          <a:xfrm>
            <a:off x="340390" y="1203598"/>
            <a:ext cx="8336066" cy="2953373"/>
          </a:xfrm>
          <a:prstGeom prst="rect">
            <a:avLst/>
          </a:prstGeom>
        </p:spPr>
        <p:txBody>
          <a:bodyPr wrap="square">
            <a:spAutoFit/>
          </a:bodyPr>
          <a:lstStyle/>
          <a:p>
            <a:pPr>
              <a:lnSpc>
                <a:spcPct val="150000"/>
              </a:lnSpc>
            </a:pPr>
            <a:r>
              <a:rPr lang="zh-CN" altLang="en-US" dirty="0"/>
              <a:t>        云物流是基于云计算技术应用模式的物流平台服务，主要满足政府、企业和用户等对物流信息的需求，能够处理从生产制造、运输、装卸搬运、包装、仓储、流通加工、配送等各个环节中产生的各种各样的信息，能够把这些信息快速准确地传递到物流供应链上所有相关的成员。</a:t>
            </a:r>
          </a:p>
          <a:p>
            <a:pPr>
              <a:lnSpc>
                <a:spcPct val="150000"/>
              </a:lnSpc>
            </a:pPr>
            <a:r>
              <a:rPr lang="zh-CN" altLang="en-US" dirty="0"/>
              <a:t>         在云物流平台上，所有的物流公司、代理服务商、行业媒体、法律机构、设备制造商等都被集中整合成云资源池，在这里每个资源可以相互展示和互动，按照自身需要进行沟通交流达成合作意向，从而降低成本和提高效率。</a:t>
            </a:r>
          </a:p>
        </p:txBody>
      </p:sp>
    </p:spTree>
    <p:extLst>
      <p:ext uri="{BB962C8B-B14F-4D97-AF65-F5344CB8AC3E}">
        <p14:creationId xmlns:p14="http://schemas.microsoft.com/office/powerpoint/2010/main" val="113831137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788024" y="1237124"/>
            <a:ext cx="3960440" cy="2862322"/>
          </a:xfrm>
          <a:prstGeom prst="rect">
            <a:avLst/>
          </a:prstGeom>
          <a:noFill/>
        </p:spPr>
        <p:txBody>
          <a:bodyPr wrap="square" rtlCol="0">
            <a:spAutoFit/>
          </a:bodyPr>
          <a:lstStyle/>
          <a:p>
            <a:pPr>
              <a:lnSpc>
                <a:spcPct val="150000"/>
              </a:lnSpc>
            </a:pP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云计算技术的起源</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云计算技术的概念</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云计算技术的知识架构</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云计算技术的平台体系</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5.</a:t>
            </a:r>
            <a:r>
              <a:rPr lang="zh-CN" altLang="en-US" sz="2000" dirty="0">
                <a:latin typeface="黑体" pitchFamily="49" charset="-122"/>
                <a:ea typeface="黑体" pitchFamily="49" charset="-122"/>
              </a:rPr>
              <a:t>云计算技术的应用场景</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6.</a:t>
            </a:r>
            <a:r>
              <a:rPr lang="zh-CN" altLang="en-US" sz="2000" dirty="0">
                <a:latin typeface="黑体" pitchFamily="49" charset="-122"/>
                <a:ea typeface="黑体" pitchFamily="49" charset="-122"/>
              </a:rPr>
              <a:t>云</a:t>
            </a:r>
            <a:r>
              <a:rPr lang="zh-CN" altLang="en-US" sz="2000" dirty="0" smtClean="0">
                <a:latin typeface="黑体" pitchFamily="49" charset="-122"/>
                <a:ea typeface="黑体" pitchFamily="49" charset="-122"/>
              </a:rPr>
              <a:t>物流</a:t>
            </a:r>
            <a:endParaRPr lang="en-US" altLang="zh-CN" sz="2000" dirty="0">
              <a:latin typeface="黑体" pitchFamily="49" charset="-122"/>
              <a:ea typeface="黑体" pitchFamily="49" charset="-122"/>
            </a:endParaRPr>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云计算技术的来源</a:t>
            </a:r>
            <a:endParaRPr lang="zh-CN" altLang="zh-CN" sz="2400" dirty="0"/>
          </a:p>
        </p:txBody>
      </p:sp>
      <p:sp>
        <p:nvSpPr>
          <p:cNvPr id="28" name="矩形 27"/>
          <p:cNvSpPr/>
          <p:nvPr/>
        </p:nvSpPr>
        <p:spPr>
          <a:xfrm>
            <a:off x="204664" y="1391848"/>
            <a:ext cx="4968552" cy="2935868"/>
          </a:xfrm>
          <a:prstGeom prst="rect">
            <a:avLst/>
          </a:prstGeom>
        </p:spPr>
        <p:txBody>
          <a:bodyPr wrap="square">
            <a:spAutoFit/>
          </a:bodyPr>
          <a:lstStyle/>
          <a:p>
            <a:pPr>
              <a:lnSpc>
                <a:spcPct val="150000"/>
              </a:lnSpc>
            </a:pPr>
            <a:r>
              <a:rPr lang="zh-CN" altLang="en-US" dirty="0">
                <a:latin typeface="+mn-ea"/>
              </a:rPr>
              <a:t>    互联网从</a:t>
            </a:r>
            <a:r>
              <a:rPr lang="en-US" altLang="zh-CN" dirty="0">
                <a:latin typeface="+mn-ea"/>
              </a:rPr>
              <a:t>1960</a:t>
            </a:r>
            <a:r>
              <a:rPr lang="zh-CN" altLang="en-US" dirty="0">
                <a:latin typeface="+mn-ea"/>
              </a:rPr>
              <a:t>年开始兴起，主要用于军方、大型企业等之间的纯文字电子邮件或新闻群组服务。直到</a:t>
            </a:r>
            <a:r>
              <a:rPr lang="en-US" altLang="zh-CN" dirty="0">
                <a:latin typeface="+mn-ea"/>
              </a:rPr>
              <a:t>1990</a:t>
            </a:r>
            <a:r>
              <a:rPr lang="zh-CN" altLang="en-US" dirty="0">
                <a:latin typeface="+mn-ea"/>
              </a:rPr>
              <a:t>年，它才开始进入普通家庭，随着</a:t>
            </a:r>
            <a:r>
              <a:rPr lang="en-US" altLang="zh-CN" dirty="0">
                <a:latin typeface="+mn-ea"/>
              </a:rPr>
              <a:t>web</a:t>
            </a:r>
            <a:r>
              <a:rPr lang="zh-CN" altLang="en-US" dirty="0">
                <a:latin typeface="+mn-ea"/>
              </a:rPr>
              <a:t>网站与电子商务的发展，网络已经成为人们离不开的生活必需品之一。云计算技术的概念最早是在</a:t>
            </a:r>
            <a:r>
              <a:rPr lang="en-US" altLang="zh-CN" dirty="0">
                <a:latin typeface="+mn-ea"/>
              </a:rPr>
              <a:t>2006</a:t>
            </a:r>
            <a:r>
              <a:rPr lang="zh-CN" altLang="en-US" dirty="0">
                <a:latin typeface="+mn-ea"/>
              </a:rPr>
              <a:t>年</a:t>
            </a:r>
            <a:r>
              <a:rPr lang="en-US" altLang="zh-CN" dirty="0">
                <a:latin typeface="+mn-ea"/>
              </a:rPr>
              <a:t>8</a:t>
            </a:r>
            <a:r>
              <a:rPr lang="zh-CN" altLang="en-US" dirty="0">
                <a:latin typeface="+mn-ea"/>
              </a:rPr>
              <a:t>月的搜索引擎会议上提出的，成为了互联网的第三次革命。</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6192" y="1635646"/>
            <a:ext cx="3698296"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云计算技术的</a:t>
            </a:r>
            <a:r>
              <a:rPr lang="zh-CN" altLang="en-US" sz="2400" dirty="0"/>
              <a:t>概念</a:t>
            </a:r>
            <a:endParaRPr lang="zh-CN" altLang="zh-CN" sz="2400" dirty="0"/>
          </a:p>
        </p:txBody>
      </p:sp>
      <p:sp>
        <p:nvSpPr>
          <p:cNvPr id="28" name="矩形 27"/>
          <p:cNvSpPr/>
          <p:nvPr/>
        </p:nvSpPr>
        <p:spPr>
          <a:xfrm>
            <a:off x="179512" y="1373628"/>
            <a:ext cx="4963775" cy="2935868"/>
          </a:xfrm>
          <a:prstGeom prst="rect">
            <a:avLst/>
          </a:prstGeom>
        </p:spPr>
        <p:txBody>
          <a:bodyPr wrap="square">
            <a:spAutoFit/>
          </a:bodyPr>
          <a:lstStyle/>
          <a:p>
            <a:pPr>
              <a:lnSpc>
                <a:spcPct val="150000"/>
              </a:lnSpc>
            </a:pPr>
            <a:r>
              <a:rPr lang="zh-CN" altLang="en-US" dirty="0">
                <a:latin typeface="+mn-ea"/>
              </a:rPr>
              <a:t>    虽然目前有关云计算技术的定义很多，但概括来说，对云计算技术的基本含义是一致的，即云计算技术具有很强的可扩展性，能够为用户提供全新的体验，云计算的核心是将大量的计算机资源整合协调在一起，因此用户可以通过网络获得无限的资源，且不受时间和空间的限制。</a:t>
            </a:r>
          </a:p>
        </p:txBody>
      </p:sp>
      <p:pic>
        <p:nvPicPr>
          <p:cNvPr id="29" name="图片 28">
            <a:extLst>
              <a:ext uri="{FF2B5EF4-FFF2-40B4-BE49-F238E27FC236}">
                <a16:creationId xmlns:a16="http://schemas.microsoft.com/office/drawing/2014/main" xmlns="" id="{3553ADA1-09F7-4E0E-8E51-C185BCFC667A}"/>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241696" y="1373628"/>
            <a:ext cx="3707904" cy="2593852"/>
          </a:xfrm>
          <a:prstGeom prst="rect">
            <a:avLst/>
          </a:prstGeom>
          <a:noFill/>
          <a:ln>
            <a:noFill/>
          </a:ln>
        </p:spPr>
      </p:pic>
    </p:spTree>
    <p:extLst>
      <p:ext uri="{BB962C8B-B14F-4D97-AF65-F5344CB8AC3E}">
        <p14:creationId xmlns:p14="http://schemas.microsoft.com/office/powerpoint/2010/main" val="141086501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云计算技术的知识架构</a:t>
            </a:r>
            <a:endParaRPr lang="zh-CN" altLang="zh-CN" sz="2400" dirty="0"/>
          </a:p>
        </p:txBody>
      </p:sp>
      <p:sp>
        <p:nvSpPr>
          <p:cNvPr id="28" name="矩形 27"/>
          <p:cNvSpPr/>
          <p:nvPr/>
        </p:nvSpPr>
        <p:spPr>
          <a:xfrm>
            <a:off x="575246" y="1491630"/>
            <a:ext cx="7776864" cy="442878"/>
          </a:xfrm>
          <a:prstGeom prst="rect">
            <a:avLst/>
          </a:prstGeom>
        </p:spPr>
        <p:txBody>
          <a:bodyPr wrap="square">
            <a:spAutoFit/>
          </a:bodyPr>
          <a:lstStyle/>
          <a:p>
            <a:pPr>
              <a:lnSpc>
                <a:spcPct val="150000"/>
              </a:lnSpc>
            </a:pPr>
            <a:r>
              <a:rPr lang="zh-CN" altLang="en-US" dirty="0">
                <a:latin typeface="+mn-ea"/>
              </a:rPr>
              <a:t>    云计算技术除了本身的数据计算处理外，还涵盖了云存储、云安全。</a:t>
            </a:r>
            <a:endParaRPr lang="en-US" altLang="zh-CN" dirty="0">
              <a:latin typeface="+mn-ea"/>
            </a:endParaRPr>
          </a:p>
        </p:txBody>
      </p:sp>
    </p:spTree>
    <p:extLst>
      <p:ext uri="{BB962C8B-B14F-4D97-AF65-F5344CB8AC3E}">
        <p14:creationId xmlns:p14="http://schemas.microsoft.com/office/powerpoint/2010/main" val="225485749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云计算技术的知识架构</a:t>
            </a:r>
            <a:endParaRPr lang="zh-CN" altLang="zh-CN" sz="2400" dirty="0"/>
          </a:p>
        </p:txBody>
      </p:sp>
      <p:sp>
        <p:nvSpPr>
          <p:cNvPr id="29" name="矩形 28"/>
          <p:cNvSpPr/>
          <p:nvPr/>
        </p:nvSpPr>
        <p:spPr>
          <a:xfrm>
            <a:off x="279601" y="1324591"/>
            <a:ext cx="4963774" cy="3766865"/>
          </a:xfrm>
          <a:prstGeom prst="rect">
            <a:avLst/>
          </a:prstGeom>
        </p:spPr>
        <p:txBody>
          <a:bodyPr wrap="square">
            <a:spAutoFit/>
          </a:bodyPr>
          <a:lstStyle/>
          <a:p>
            <a:pPr>
              <a:lnSpc>
                <a:spcPct val="150000"/>
              </a:lnSpc>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云计算是分布式处理、并行处理和网格计算的发展，它是将一个庞大的计算处理程序通过网络自动分拆成许多较小的子程序，然后交由多个服务器组成的庞大系统中，经过计算和分析最后将处理结果传回给用户。通过云计算技术，网络服务提供者可以在几秒之内处理数以千万计甚至数亿计的信息，实现与”超级计算机”一样强大的网络服务。</a:t>
            </a:r>
          </a:p>
          <a:p>
            <a:pPr>
              <a:lnSpc>
                <a:spcPct val="150000"/>
              </a:lnSpc>
            </a:pPr>
            <a:endParaRPr lang="en-US" altLang="zh-CN" dirty="0">
              <a:latin typeface="+mn-ea"/>
            </a:endParaRPr>
          </a:p>
        </p:txBody>
      </p:sp>
      <p:pic>
        <p:nvPicPr>
          <p:cNvPr id="3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66192" y="1347614"/>
            <a:ext cx="3698296" cy="24482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4" name="矩形 33">
            <a:extLst>
              <a:ext uri="{FF2B5EF4-FFF2-40B4-BE49-F238E27FC236}">
                <a16:creationId xmlns:a16="http://schemas.microsoft.com/office/drawing/2014/main" xmlns="" id="{2365F6C1-BCEA-4AA5-BAE7-B5EE8509FED4}"/>
              </a:ext>
            </a:extLst>
          </p:cNvPr>
          <p:cNvSpPr/>
          <p:nvPr/>
        </p:nvSpPr>
        <p:spPr>
          <a:xfrm>
            <a:off x="-2381" y="881713"/>
            <a:ext cx="5034808" cy="442878"/>
          </a:xfrm>
          <a:prstGeom prst="rect">
            <a:avLst/>
          </a:prstGeom>
        </p:spPr>
        <p:txBody>
          <a:bodyPr wrap="square">
            <a:spAutoFit/>
          </a:bodyPr>
          <a:lstStyle/>
          <a:p>
            <a:pPr>
              <a:lnSpc>
                <a:spcPct val="150000"/>
              </a:lnSpc>
            </a:pPr>
            <a:r>
              <a:rPr lang="zh-CN" altLang="en-US" dirty="0">
                <a:latin typeface="+mn-ea"/>
              </a:rPr>
              <a:t>    （</a:t>
            </a:r>
            <a:r>
              <a:rPr lang="en-US" altLang="zh-CN" dirty="0">
                <a:latin typeface="+mn-ea"/>
              </a:rPr>
              <a:t>1</a:t>
            </a:r>
            <a:r>
              <a:rPr lang="zh-CN" altLang="en-US" dirty="0">
                <a:latin typeface="+mn-ea"/>
              </a:rPr>
              <a:t>）云计算</a:t>
            </a:r>
            <a:endParaRPr lang="en-US" altLang="zh-CN" dirty="0">
              <a:latin typeface="+mn-ea"/>
            </a:endParaRPr>
          </a:p>
        </p:txBody>
      </p:sp>
    </p:spTree>
    <p:extLst>
      <p:ext uri="{BB962C8B-B14F-4D97-AF65-F5344CB8AC3E}">
        <p14:creationId xmlns:p14="http://schemas.microsoft.com/office/powerpoint/2010/main" val="5417217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500"/>
                                        <p:tgtEl>
                                          <p:spTgt spid="3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up)">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P spid="34"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云计算技术的知识架构</a:t>
            </a:r>
            <a:endParaRPr lang="zh-CN" altLang="zh-CN" sz="2400" dirty="0"/>
          </a:p>
        </p:txBody>
      </p:sp>
      <p:sp>
        <p:nvSpPr>
          <p:cNvPr id="28" name="矩形 27"/>
          <p:cNvSpPr/>
          <p:nvPr/>
        </p:nvSpPr>
        <p:spPr>
          <a:xfrm>
            <a:off x="302417" y="1203598"/>
            <a:ext cx="4919721" cy="3766865"/>
          </a:xfrm>
          <a:prstGeom prst="rect">
            <a:avLst/>
          </a:prstGeom>
        </p:spPr>
        <p:txBody>
          <a:bodyPr wrap="square">
            <a:spAutoFit/>
          </a:bodyPr>
          <a:lstStyle/>
          <a:p>
            <a:pPr>
              <a:lnSpc>
                <a:spcPct val="150000"/>
              </a:lnSpc>
            </a:pPr>
            <a:r>
              <a:rPr lang="zh-CN" altLang="en-US" sz="1800" kern="100" dirty="0">
                <a:effectLst/>
                <a:latin typeface="Times New Roman" panose="02020603050405020304" pitchFamily="18" charset="0"/>
                <a:ea typeface="宋体" panose="02010600030101010101" pitchFamily="2" charset="-122"/>
              </a:rPr>
              <a:t>        云存储是在云计算技术中发展起来的一种新型存储技术。云存储是以数据存储和管理为核心的云计算系统。用户可以将本地资源上传到云端，随时随地访问互联网来获取云端的资源。大家所熟知的谷歌、微软等大型网络公司都有云存储服务，在国内，百度云和微云是市场份额最大的存储云。存储云为用户提供存储容器服务、备份服务、归档服务、记录管理服务等，极大方便了用户资源管理。</a:t>
            </a:r>
            <a:endParaRPr lang="en-US" altLang="zh-CN" dirty="0">
              <a:latin typeface="+mn-ea"/>
            </a:endParaRPr>
          </a:p>
        </p:txBody>
      </p:sp>
      <p:sp>
        <p:nvSpPr>
          <p:cNvPr id="29" name="矩形 28">
            <a:extLst>
              <a:ext uri="{FF2B5EF4-FFF2-40B4-BE49-F238E27FC236}">
                <a16:creationId xmlns:a16="http://schemas.microsoft.com/office/drawing/2014/main" xmlns="" id="{2365F6C1-BCEA-4AA5-BAE7-B5EE8509FED4}"/>
              </a:ext>
            </a:extLst>
          </p:cNvPr>
          <p:cNvSpPr/>
          <p:nvPr/>
        </p:nvSpPr>
        <p:spPr>
          <a:xfrm>
            <a:off x="-2381" y="825718"/>
            <a:ext cx="5034808" cy="442878"/>
          </a:xfrm>
          <a:prstGeom prst="rect">
            <a:avLst/>
          </a:prstGeom>
        </p:spPr>
        <p:txBody>
          <a:bodyPr wrap="square">
            <a:spAutoFit/>
          </a:bodyPr>
          <a:lstStyle/>
          <a:p>
            <a:pPr>
              <a:lnSpc>
                <a:spcPct val="150000"/>
              </a:lnSpc>
            </a:pPr>
            <a:r>
              <a:rPr lang="zh-CN" altLang="en-US" dirty="0">
                <a:latin typeface="+mn-ea"/>
              </a:rPr>
              <a:t>    （</a:t>
            </a:r>
            <a:r>
              <a:rPr lang="en-US" altLang="zh-CN" dirty="0">
                <a:latin typeface="+mn-ea"/>
              </a:rPr>
              <a:t>2</a:t>
            </a:r>
            <a:r>
              <a:rPr lang="zh-CN" altLang="en-US" dirty="0">
                <a:latin typeface="+mn-ea"/>
              </a:rPr>
              <a:t>）云存储</a:t>
            </a:r>
            <a:endParaRPr lang="en-US" altLang="zh-CN" dirty="0">
              <a:latin typeface="+mn-ea"/>
            </a:endParaRPr>
          </a:p>
        </p:txBody>
      </p:sp>
      <p:pic>
        <p:nvPicPr>
          <p:cNvPr id="30" name="图片 29">
            <a:extLst>
              <a:ext uri="{FF2B5EF4-FFF2-40B4-BE49-F238E27FC236}">
                <a16:creationId xmlns:a16="http://schemas.microsoft.com/office/drawing/2014/main" xmlns="" id="{E8A6F42D-59FE-4CD6-870E-0C710E474EF7}"/>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377574" y="1491630"/>
            <a:ext cx="3059832" cy="2031483"/>
          </a:xfrm>
          <a:prstGeom prst="rect">
            <a:avLst/>
          </a:prstGeom>
          <a:noFill/>
          <a:ln>
            <a:noFill/>
          </a:ln>
        </p:spPr>
      </p:pic>
    </p:spTree>
    <p:extLst>
      <p:ext uri="{BB962C8B-B14F-4D97-AF65-F5344CB8AC3E}">
        <p14:creationId xmlns:p14="http://schemas.microsoft.com/office/powerpoint/2010/main" val="210800752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云计算技术的知识架构</a:t>
            </a:r>
            <a:endParaRPr lang="zh-CN" altLang="zh-CN" sz="2400" dirty="0"/>
          </a:p>
        </p:txBody>
      </p:sp>
      <p:sp>
        <p:nvSpPr>
          <p:cNvPr id="28" name="矩形 27"/>
          <p:cNvSpPr/>
          <p:nvPr/>
        </p:nvSpPr>
        <p:spPr>
          <a:xfrm>
            <a:off x="324937" y="1243583"/>
            <a:ext cx="5034808" cy="3766865"/>
          </a:xfrm>
          <a:prstGeom prst="rect">
            <a:avLst/>
          </a:prstGeom>
        </p:spPr>
        <p:txBody>
          <a:bodyPr wrap="square">
            <a:spAutoFit/>
          </a:bodyPr>
          <a:lstStyle/>
          <a:p>
            <a:pPr>
              <a:lnSpc>
                <a:spcPct val="150000"/>
              </a:lnSpc>
            </a:pPr>
            <a:r>
              <a:rPr lang="zh-CN" altLang="en-US" sz="1800" kern="100" dirty="0">
                <a:effectLst/>
                <a:latin typeface="Times New Roman" panose="02020603050405020304" pitchFamily="18" charset="0"/>
                <a:ea typeface="宋体" panose="02010600030101010101" pitchFamily="2" charset="-122"/>
              </a:rPr>
              <a:t>       云安全是我国企业创造并提出的概念，在国际云计算领域中算得上独树一帜。云安全工程是信息安全在网络中的最新体现，它融合新兴技术和概念，如并行处理、网格计算、未知病毒行为判断等，通过已连成网状的大量客户端对网络中异常软件行为的监测，获取互联网中木马病毒、恶意程序的最新信息，传送到服务器端进行自动分析和处理，然后将病毒和木马的解决方案分发到每一个客户端。</a:t>
            </a:r>
            <a:endParaRPr lang="en-US" altLang="zh-CN" dirty="0">
              <a:latin typeface="+mn-ea"/>
            </a:endParaRPr>
          </a:p>
        </p:txBody>
      </p:sp>
      <p:sp>
        <p:nvSpPr>
          <p:cNvPr id="29" name="矩形 28">
            <a:extLst>
              <a:ext uri="{FF2B5EF4-FFF2-40B4-BE49-F238E27FC236}">
                <a16:creationId xmlns:a16="http://schemas.microsoft.com/office/drawing/2014/main" xmlns="" id="{2365F6C1-BCEA-4AA5-BAE7-B5EE8509FED4}"/>
              </a:ext>
            </a:extLst>
          </p:cNvPr>
          <p:cNvSpPr/>
          <p:nvPr/>
        </p:nvSpPr>
        <p:spPr>
          <a:xfrm>
            <a:off x="-2381" y="781918"/>
            <a:ext cx="5034808" cy="442878"/>
          </a:xfrm>
          <a:prstGeom prst="rect">
            <a:avLst/>
          </a:prstGeom>
        </p:spPr>
        <p:txBody>
          <a:bodyPr wrap="square">
            <a:spAutoFit/>
          </a:bodyPr>
          <a:lstStyle/>
          <a:p>
            <a:pPr>
              <a:lnSpc>
                <a:spcPct val="150000"/>
              </a:lnSpc>
            </a:pPr>
            <a:r>
              <a:rPr lang="zh-CN" altLang="en-US" dirty="0">
                <a:latin typeface="+mn-ea"/>
              </a:rPr>
              <a:t>    （</a:t>
            </a:r>
            <a:r>
              <a:rPr lang="en-US" altLang="zh-CN" dirty="0">
                <a:latin typeface="+mn-ea"/>
              </a:rPr>
              <a:t>3</a:t>
            </a:r>
            <a:r>
              <a:rPr lang="zh-CN" altLang="en-US" dirty="0">
                <a:latin typeface="+mn-ea"/>
              </a:rPr>
              <a:t>）云安全</a:t>
            </a:r>
            <a:endParaRPr lang="en-US" altLang="zh-CN" dirty="0">
              <a:latin typeface="+mn-ea"/>
            </a:endParaRPr>
          </a:p>
        </p:txBody>
      </p:sp>
      <p:pic>
        <p:nvPicPr>
          <p:cNvPr id="30" name="图片 29">
            <a:extLst>
              <a:ext uri="{FF2B5EF4-FFF2-40B4-BE49-F238E27FC236}">
                <a16:creationId xmlns:a16="http://schemas.microsoft.com/office/drawing/2014/main" xmlns="" id="{40500161-15AE-4E46-8215-922A3F615A6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533641" y="1491630"/>
            <a:ext cx="3310959" cy="2520280"/>
          </a:xfrm>
          <a:prstGeom prst="rect">
            <a:avLst/>
          </a:prstGeom>
          <a:noFill/>
          <a:ln>
            <a:noFill/>
          </a:ln>
        </p:spPr>
      </p:pic>
    </p:spTree>
    <p:extLst>
      <p:ext uri="{BB962C8B-B14F-4D97-AF65-F5344CB8AC3E}">
        <p14:creationId xmlns:p14="http://schemas.microsoft.com/office/powerpoint/2010/main" val="133340098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云计算技术的平台体系</a:t>
            </a:r>
            <a:endParaRPr lang="zh-CN" altLang="zh-CN" sz="2400" dirty="0"/>
          </a:p>
        </p:txBody>
      </p:sp>
      <p:sp>
        <p:nvSpPr>
          <p:cNvPr id="28" name="矩形 27"/>
          <p:cNvSpPr/>
          <p:nvPr/>
        </p:nvSpPr>
        <p:spPr>
          <a:xfrm>
            <a:off x="182442" y="1727063"/>
            <a:ext cx="2712704" cy="1689373"/>
          </a:xfrm>
          <a:prstGeom prst="rect">
            <a:avLst/>
          </a:prstGeom>
        </p:spPr>
        <p:txBody>
          <a:bodyPr wrap="square">
            <a:spAutoFit/>
          </a:bodyPr>
          <a:lstStyle/>
          <a:p>
            <a:pPr>
              <a:lnSpc>
                <a:spcPct val="150000"/>
              </a:lnSpc>
            </a:pPr>
            <a:r>
              <a:rPr lang="zh-CN" altLang="en-US" dirty="0">
                <a:latin typeface="+mn-ea"/>
              </a:rPr>
              <a:t>    云计算平台的体系结构由用户界面、服务目录、管理系统、部署工具、监控和服务器集群组成：</a:t>
            </a:r>
            <a:endParaRPr lang="en-US" altLang="zh-CN" dirty="0">
              <a:latin typeface="+mn-ea"/>
            </a:endParaRPr>
          </a:p>
        </p:txBody>
      </p:sp>
      <p:graphicFrame>
        <p:nvGraphicFramePr>
          <p:cNvPr id="29" name="图示 28">
            <a:extLst>
              <a:ext uri="{FF2B5EF4-FFF2-40B4-BE49-F238E27FC236}">
                <a16:creationId xmlns:a16="http://schemas.microsoft.com/office/drawing/2014/main" xmlns="" id="{E9E31A9A-985A-4240-B9C6-0E4E03738593}"/>
              </a:ext>
            </a:extLst>
          </p:cNvPr>
          <p:cNvGraphicFramePr/>
          <p:nvPr>
            <p:extLst>
              <p:ext uri="{D42A27DB-BD31-4B8C-83A1-F6EECF244321}">
                <p14:modId xmlns:p14="http://schemas.microsoft.com/office/powerpoint/2010/main" val="1223092734"/>
              </p:ext>
            </p:extLst>
          </p:nvPr>
        </p:nvGraphicFramePr>
        <p:xfrm>
          <a:off x="3131840" y="781918"/>
          <a:ext cx="5532488" cy="380605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21386070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up)">
                                      <p:cBhvr>
                                        <p:cTn id="1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Graphic spid="29" grpId="0">
        <p:bldAsOne/>
      </p:bldGraphic>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926</Words>
  <Application>Microsoft Office PowerPoint</Application>
  <PresentationFormat>全屏显示(16:9)</PresentationFormat>
  <Paragraphs>81</Paragraphs>
  <Slides>12</Slides>
  <Notes>10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51</cp:revision>
  <dcterms:created xsi:type="dcterms:W3CDTF">2021-03-07T05:42:09Z</dcterms:created>
  <dcterms:modified xsi:type="dcterms:W3CDTF">2023-05-01T04:33:45Z</dcterms:modified>
</cp:coreProperties>
</file>