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6"/>
  </p:notesMasterIdLst>
  <p:sldIdLst>
    <p:sldId id="291" r:id="rId2"/>
    <p:sldId id="296" r:id="rId3"/>
    <p:sldId id="295" r:id="rId4"/>
    <p:sldId id="298" r:id="rId5"/>
    <p:sldId id="299" r:id="rId6"/>
    <p:sldId id="300" r:id="rId7"/>
    <p:sldId id="301" r:id="rId8"/>
    <p:sldId id="302" r:id="rId9"/>
    <p:sldId id="303" r:id="rId10"/>
    <p:sldId id="304" r:id="rId11"/>
    <p:sldId id="305" r:id="rId12"/>
    <p:sldId id="306" r:id="rId13"/>
    <p:sldId id="307" r:id="rId14"/>
    <p:sldId id="308" r:id="rId15"/>
    <p:sldId id="309" r:id="rId16"/>
    <p:sldId id="310" r:id="rId17"/>
    <p:sldId id="311" r:id="rId18"/>
    <p:sldId id="312" r:id="rId19"/>
    <p:sldId id="315" r:id="rId20"/>
    <p:sldId id="313" r:id="rId21"/>
    <p:sldId id="314" r:id="rId22"/>
    <p:sldId id="323" r:id="rId23"/>
    <p:sldId id="316" r:id="rId24"/>
    <p:sldId id="324" r:id="rId25"/>
    <p:sldId id="325" r:id="rId26"/>
    <p:sldId id="317" r:id="rId27"/>
    <p:sldId id="326" r:id="rId28"/>
    <p:sldId id="318" r:id="rId29"/>
    <p:sldId id="327" r:id="rId30"/>
    <p:sldId id="319" r:id="rId31"/>
    <p:sldId id="320" r:id="rId32"/>
    <p:sldId id="321" r:id="rId33"/>
    <p:sldId id="322" r:id="rId34"/>
    <p:sldId id="297" r:id="rId3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8" y="-26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29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hyperlink" Target="http://www.ancc.org.cn/" TargetMode="External"/><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a16="http://schemas.microsoft.com/office/drawing/2014/main" xmlns=""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a16="http://schemas.microsoft.com/office/drawing/2014/main" xmlns=""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a16="http://schemas.microsoft.com/office/drawing/2014/main" xmlns=""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a16="http://schemas.microsoft.com/office/drawing/2014/main" xmlns=""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a16="http://schemas.microsoft.com/office/drawing/2014/main" xmlns=""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a16="http://schemas.microsoft.com/office/drawing/2014/main" xmlns=""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a16="http://schemas.microsoft.com/office/drawing/2014/main" xmlns=""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a16="http://schemas.microsoft.com/office/drawing/2014/main" xmlns=""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a16="http://schemas.microsoft.com/office/drawing/2014/main" xmlns=""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a16="http://schemas.microsoft.com/office/drawing/2014/main" xmlns=""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a16="http://schemas.microsoft.com/office/drawing/2014/main" xmlns=""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a16="http://schemas.microsoft.com/office/drawing/2014/main" xmlns=""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a16="http://schemas.microsoft.com/office/drawing/2014/main" xmlns=""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a16="http://schemas.microsoft.com/office/drawing/2014/main" xmlns=""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a16="http://schemas.microsoft.com/office/drawing/2014/main" xmlns=""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611560" y="1059582"/>
            <a:ext cx="7632848" cy="3416320"/>
          </a:xfrm>
          <a:prstGeom prst="rect">
            <a:avLst/>
          </a:prstGeom>
        </p:spPr>
        <p:txBody>
          <a:bodyPr wrap="square">
            <a:spAutoFit/>
          </a:bodyPr>
          <a:lstStyle/>
          <a:p>
            <a:pPr>
              <a:lnSpc>
                <a:spcPct val="150000"/>
              </a:lnSpc>
            </a:pPr>
            <a:r>
              <a:rPr lang="zh-CN" altLang="zh-CN" sz="2400" dirty="0"/>
              <a:t>一维条码在应用可以提高信息录入的速度，减少差错率，但是一维条码与存在一些不足之处：</a:t>
            </a:r>
          </a:p>
          <a:p>
            <a:pPr lvl="0">
              <a:lnSpc>
                <a:spcPct val="150000"/>
              </a:lnSpc>
            </a:pPr>
            <a:r>
              <a:rPr lang="zh-CN" altLang="zh-CN" sz="2400" dirty="0"/>
              <a:t>数据容量</a:t>
            </a:r>
            <a:r>
              <a:rPr lang="zh-CN" altLang="zh-CN" sz="2400" dirty="0" smtClean="0"/>
              <a:t>较小</a:t>
            </a:r>
            <a:r>
              <a:rPr lang="zh-CN" altLang="en-US" sz="2400" dirty="0" smtClean="0"/>
              <a:t>，</a:t>
            </a:r>
            <a:r>
              <a:rPr lang="en-US" altLang="zh-CN" sz="2400" dirty="0" smtClean="0"/>
              <a:t>30</a:t>
            </a:r>
            <a:r>
              <a:rPr lang="zh-CN" altLang="zh-CN" sz="2400" dirty="0"/>
              <a:t>个字符左右</a:t>
            </a:r>
          </a:p>
          <a:p>
            <a:pPr lvl="0">
              <a:lnSpc>
                <a:spcPct val="150000"/>
              </a:lnSpc>
            </a:pPr>
            <a:r>
              <a:rPr lang="zh-CN" altLang="zh-CN" sz="2400" dirty="0"/>
              <a:t>只能包含字母和数字</a:t>
            </a:r>
          </a:p>
          <a:p>
            <a:pPr lvl="0">
              <a:lnSpc>
                <a:spcPct val="150000"/>
              </a:lnSpc>
            </a:pPr>
            <a:r>
              <a:rPr lang="zh-CN" altLang="zh-CN" sz="2400" dirty="0"/>
              <a:t>条码尺寸相对较大（空间利用率较低）</a:t>
            </a:r>
          </a:p>
          <a:p>
            <a:pPr lvl="0">
              <a:lnSpc>
                <a:spcPct val="150000"/>
              </a:lnSpc>
            </a:pPr>
            <a:r>
              <a:rPr lang="zh-CN" altLang="zh-CN" sz="2400" dirty="0"/>
              <a:t>条码遭到损坏后便不能阅读</a:t>
            </a:r>
          </a:p>
        </p:txBody>
      </p:sp>
    </p:spTree>
    <p:extLst>
      <p:ext uri="{BB962C8B-B14F-4D97-AF65-F5344CB8AC3E}">
        <p14:creationId xmlns:p14="http://schemas.microsoft.com/office/powerpoint/2010/main" val="201156016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647564" y="1131590"/>
            <a:ext cx="7704856" cy="3323987"/>
          </a:xfrm>
          <a:prstGeom prst="rect">
            <a:avLst/>
          </a:prstGeom>
        </p:spPr>
        <p:txBody>
          <a:bodyPr wrap="square">
            <a:spAutoFit/>
          </a:bodyPr>
          <a:lstStyle/>
          <a:p>
            <a:pPr>
              <a:lnSpc>
                <a:spcPct val="150000"/>
              </a:lnSpc>
            </a:pPr>
            <a:r>
              <a:rPr lang="zh-CN" altLang="zh-CN" sz="2000" dirty="0"/>
              <a:t>二维条码</a:t>
            </a:r>
          </a:p>
          <a:p>
            <a:pPr>
              <a:lnSpc>
                <a:spcPct val="150000"/>
              </a:lnSpc>
            </a:pPr>
            <a:r>
              <a:rPr lang="zh-CN" altLang="zh-CN" sz="2000" dirty="0"/>
              <a:t>在水平和垂直方向的二维空间存储信息的条码称为二维条码。二维条码是一种比一维码更高级的条码格式。二维条码的水平和垂直方向都可以存储信息，能存储汉字、数字和图片等信息，众多的信息表达依赖于商品数据库的支持，离开了预先建立的数据库，二维条码将无法使用。因此二维条码的应用领域要广大得多</a:t>
            </a:r>
            <a:r>
              <a:rPr lang="zh-CN" altLang="zh-CN" sz="2000" dirty="0" smtClean="0"/>
              <a:t>。</a:t>
            </a:r>
            <a:endParaRPr lang="en-US" altLang="zh-CN" sz="2000" dirty="0" smtClean="0"/>
          </a:p>
          <a:p>
            <a:pPr>
              <a:lnSpc>
                <a:spcPct val="150000"/>
              </a:lnSpc>
            </a:pPr>
            <a:r>
              <a:rPr lang="zh-CN" altLang="zh-CN" sz="2000" dirty="0"/>
              <a:t>通常可以分为以下三种类型</a:t>
            </a:r>
            <a:r>
              <a:rPr lang="zh-CN" altLang="zh-CN" sz="2000" dirty="0" smtClean="0"/>
              <a:t>。</a:t>
            </a:r>
            <a:endParaRPr lang="en-US" altLang="zh-CN" sz="2000" dirty="0" smtClean="0"/>
          </a:p>
        </p:txBody>
      </p:sp>
    </p:spTree>
    <p:extLst>
      <p:ext uri="{BB962C8B-B14F-4D97-AF65-F5344CB8AC3E}">
        <p14:creationId xmlns:p14="http://schemas.microsoft.com/office/powerpoint/2010/main" val="355061898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4518383" y="1707654"/>
            <a:ext cx="4572000" cy="1691104"/>
          </a:xfrm>
          <a:prstGeom prst="rect">
            <a:avLst/>
          </a:prstGeom>
        </p:spPr>
        <p:txBody>
          <a:bodyPr>
            <a:spAutoFit/>
          </a:bodyPr>
          <a:lstStyle/>
          <a:p>
            <a:pPr>
              <a:lnSpc>
                <a:spcPct val="150000"/>
              </a:lnSpc>
            </a:pPr>
            <a:r>
              <a:rPr lang="zh-CN" altLang="zh-CN" sz="2400" dirty="0" smtClean="0"/>
              <a:t>（</a:t>
            </a:r>
            <a:r>
              <a:rPr lang="en-US" altLang="zh-CN" sz="2400" dirty="0" smtClean="0"/>
              <a:t>1</a:t>
            </a:r>
            <a:r>
              <a:rPr lang="zh-CN" altLang="zh-CN" sz="2400" dirty="0" smtClean="0"/>
              <a:t>）线性堆叠式二维码</a:t>
            </a:r>
          </a:p>
          <a:p>
            <a:pPr>
              <a:lnSpc>
                <a:spcPct val="150000"/>
              </a:lnSpc>
            </a:pPr>
            <a:r>
              <a:rPr lang="zh-CN" altLang="zh-CN" sz="2400" dirty="0" smtClean="0"/>
              <a:t>具有代表性的行排式二维码有：</a:t>
            </a:r>
            <a:r>
              <a:rPr lang="en-US" altLang="zh-CN" sz="2400" dirty="0" smtClean="0"/>
              <a:t>PDF417</a:t>
            </a:r>
            <a:r>
              <a:rPr lang="zh-CN" altLang="zh-CN" sz="2400" dirty="0" smtClean="0"/>
              <a:t>、</a:t>
            </a:r>
            <a:r>
              <a:rPr lang="en-US" altLang="zh-CN" sz="2400" dirty="0" smtClean="0"/>
              <a:t>Code16K</a:t>
            </a:r>
            <a:r>
              <a:rPr lang="zh-CN" altLang="zh-CN" sz="2400" dirty="0" smtClean="0"/>
              <a:t>、</a:t>
            </a:r>
            <a:r>
              <a:rPr lang="en-US" altLang="zh-CN" sz="2400" dirty="0" smtClean="0"/>
              <a:t>Code49</a:t>
            </a:r>
            <a:r>
              <a:rPr lang="zh-CN" altLang="zh-CN" sz="2400" dirty="0" smtClean="0"/>
              <a:t>等。</a:t>
            </a:r>
            <a:endParaRPr lang="zh-CN" altLang="zh-CN" sz="2400" dirty="0"/>
          </a:p>
        </p:txBody>
      </p:sp>
      <p:pic>
        <p:nvPicPr>
          <p:cNvPr id="29" name="Picture 2" descr="二维码14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7161" y="2103943"/>
            <a:ext cx="423862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矩形 29"/>
          <p:cNvSpPr/>
          <p:nvPr/>
        </p:nvSpPr>
        <p:spPr>
          <a:xfrm>
            <a:off x="1115616" y="3214092"/>
            <a:ext cx="2236510" cy="369332"/>
          </a:xfrm>
          <a:prstGeom prst="rect">
            <a:avLst/>
          </a:prstGeom>
        </p:spPr>
        <p:txBody>
          <a:bodyPr wrap="none">
            <a:spAutoFit/>
          </a:bodyPr>
          <a:lstStyle/>
          <a:p>
            <a:r>
              <a:rPr lang="zh-CN" altLang="zh-CN" dirty="0"/>
              <a:t>图</a:t>
            </a:r>
            <a:r>
              <a:rPr lang="en-US" altLang="zh-CN" dirty="0"/>
              <a:t>2-5 PDF417</a:t>
            </a:r>
            <a:r>
              <a:rPr lang="zh-CN" altLang="zh-CN" dirty="0"/>
              <a:t>二维码 </a:t>
            </a:r>
          </a:p>
        </p:txBody>
      </p:sp>
    </p:spTree>
    <p:extLst>
      <p:ext uri="{BB962C8B-B14F-4D97-AF65-F5344CB8AC3E}">
        <p14:creationId xmlns:p14="http://schemas.microsoft.com/office/powerpoint/2010/main" val="116293087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4499992" y="1635645"/>
            <a:ext cx="4211960" cy="2245102"/>
          </a:xfrm>
          <a:prstGeom prst="rect">
            <a:avLst/>
          </a:prstGeom>
        </p:spPr>
        <p:txBody>
          <a:bodyPr wrap="square">
            <a:spAutoFit/>
          </a:bodyPr>
          <a:lstStyle/>
          <a:p>
            <a:pPr>
              <a:lnSpc>
                <a:spcPct val="150000"/>
              </a:lnSpc>
            </a:pPr>
            <a:r>
              <a:rPr lang="zh-CN" altLang="zh-CN" sz="2400" dirty="0"/>
              <a:t>（</a:t>
            </a:r>
            <a:r>
              <a:rPr lang="en-US" altLang="zh-CN" sz="2400" dirty="0"/>
              <a:t>2</a:t>
            </a:r>
            <a:r>
              <a:rPr lang="zh-CN" altLang="zh-CN" sz="2400" dirty="0"/>
              <a:t>）矩阵式二维码</a:t>
            </a:r>
          </a:p>
          <a:p>
            <a:pPr>
              <a:lnSpc>
                <a:spcPct val="150000"/>
              </a:lnSpc>
            </a:pPr>
            <a:r>
              <a:rPr lang="zh-CN" altLang="zh-CN" sz="2400" dirty="0"/>
              <a:t>具有代表性的矩阵式二维条码有：</a:t>
            </a:r>
            <a:r>
              <a:rPr lang="en-US" altLang="zh-CN" sz="2400" dirty="0" err="1"/>
              <a:t>CodeOne</a:t>
            </a:r>
            <a:r>
              <a:rPr lang="zh-CN" altLang="zh-CN" sz="2400" dirty="0"/>
              <a:t>、</a:t>
            </a:r>
            <a:r>
              <a:rPr lang="en-US" altLang="zh-CN" sz="2400" dirty="0" err="1"/>
              <a:t>MaxiCode</a:t>
            </a:r>
            <a:r>
              <a:rPr lang="zh-CN" altLang="zh-CN" sz="2400" dirty="0"/>
              <a:t>、</a:t>
            </a:r>
            <a:r>
              <a:rPr lang="en-US" altLang="zh-CN" sz="2400" dirty="0" err="1"/>
              <a:t>QRCode</a:t>
            </a:r>
            <a:r>
              <a:rPr lang="zh-CN" altLang="zh-CN" sz="2400" dirty="0"/>
              <a:t>、</a:t>
            </a:r>
            <a:r>
              <a:rPr lang="en-US" altLang="zh-CN" sz="2400" dirty="0" err="1"/>
              <a:t>DataMatrix</a:t>
            </a:r>
            <a:r>
              <a:rPr lang="zh-CN" altLang="zh-CN" sz="2400" dirty="0"/>
              <a:t>等。</a:t>
            </a:r>
          </a:p>
        </p:txBody>
      </p:sp>
      <p:pic>
        <p:nvPicPr>
          <p:cNvPr id="29" name="Picture 2" descr="二维码"/>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1600" y="1635645"/>
            <a:ext cx="2664296" cy="26621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23933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pic>
        <p:nvPicPr>
          <p:cNvPr id="28" name="Picture 2" descr="彩色条码"/>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1600" y="1419622"/>
            <a:ext cx="2609665" cy="2609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9" name="矩形 28"/>
          <p:cNvSpPr/>
          <p:nvPr/>
        </p:nvSpPr>
        <p:spPr>
          <a:xfrm>
            <a:off x="4283968" y="1275606"/>
            <a:ext cx="4572000" cy="2585323"/>
          </a:xfrm>
          <a:prstGeom prst="rect">
            <a:avLst/>
          </a:prstGeom>
        </p:spPr>
        <p:txBody>
          <a:bodyPr>
            <a:spAutoFit/>
          </a:bodyPr>
          <a:lstStyle/>
          <a:p>
            <a:pPr>
              <a:lnSpc>
                <a:spcPct val="150000"/>
              </a:lnSpc>
            </a:pPr>
            <a:r>
              <a:rPr lang="zh-CN" altLang="zh-CN" dirty="0"/>
              <a:t>（</a:t>
            </a:r>
            <a:r>
              <a:rPr lang="en-US" altLang="zh-CN" dirty="0"/>
              <a:t>3</a:t>
            </a:r>
            <a:r>
              <a:rPr lang="zh-CN" altLang="zh-CN" dirty="0"/>
              <a:t>）彩色条码</a:t>
            </a:r>
          </a:p>
          <a:p>
            <a:pPr>
              <a:lnSpc>
                <a:spcPct val="150000"/>
              </a:lnSpc>
            </a:pPr>
            <a:r>
              <a:rPr lang="zh-CN" altLang="zh-CN" dirty="0" smtClean="0"/>
              <a:t>彩色</a:t>
            </a:r>
            <a:r>
              <a:rPr lang="zh-CN" altLang="zh-CN" dirty="0"/>
              <a:t>条码作为手机移动互联网识别领域的新技术，由于其比以往的识别方式具有更大的优越性而具有更广泛的应用市场，彩色条码技术在我国的衣、食、住、行等方方面面已有较成熟的市场应用。</a:t>
            </a:r>
          </a:p>
        </p:txBody>
      </p:sp>
    </p:spTree>
    <p:extLst>
      <p:ext uri="{BB962C8B-B14F-4D97-AF65-F5344CB8AC3E}">
        <p14:creationId xmlns:p14="http://schemas.microsoft.com/office/powerpoint/2010/main" val="413827470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3275856" y="515421"/>
            <a:ext cx="4572000" cy="369332"/>
          </a:xfrm>
          <a:prstGeom prst="rect">
            <a:avLst/>
          </a:prstGeom>
        </p:spPr>
        <p:txBody>
          <a:bodyPr>
            <a:spAutoFit/>
          </a:bodyPr>
          <a:lstStyle/>
          <a:p>
            <a:r>
              <a:rPr lang="en-US" altLang="zh-CN" dirty="0"/>
              <a:t>3.</a:t>
            </a:r>
            <a:r>
              <a:rPr lang="zh-CN" altLang="zh-CN" dirty="0"/>
              <a:t>一维条码与二维条码的区别</a:t>
            </a:r>
            <a:r>
              <a:rPr lang="zh-CN" altLang="zh-CN" dirty="0" smtClean="0"/>
              <a:t>。</a:t>
            </a:r>
            <a:endParaRPr lang="zh-CN" altLang="zh-CN" dirty="0"/>
          </a:p>
        </p:txBody>
      </p:sp>
      <p:graphicFrame>
        <p:nvGraphicFramePr>
          <p:cNvPr id="29" name="表格 28"/>
          <p:cNvGraphicFramePr>
            <a:graphicFrameLocks noGrp="1"/>
          </p:cNvGraphicFramePr>
          <p:nvPr>
            <p:extLst>
              <p:ext uri="{D42A27DB-BD31-4B8C-83A1-F6EECF244321}">
                <p14:modId xmlns:p14="http://schemas.microsoft.com/office/powerpoint/2010/main" val="149097446"/>
              </p:ext>
            </p:extLst>
          </p:nvPr>
        </p:nvGraphicFramePr>
        <p:xfrm>
          <a:off x="503548" y="895136"/>
          <a:ext cx="8532948" cy="4196894"/>
        </p:xfrm>
        <a:graphic>
          <a:graphicData uri="http://schemas.openxmlformats.org/drawingml/2006/table">
            <a:tbl>
              <a:tblPr firstRow="1" firstCol="1" bandRow="1">
                <a:tableStyleId>{5940675A-B579-460E-94D1-54222C63F5DA}</a:tableStyleId>
              </a:tblPr>
              <a:tblGrid>
                <a:gridCol w="1460595"/>
                <a:gridCol w="3459303"/>
                <a:gridCol w="3613050"/>
              </a:tblGrid>
              <a:tr h="550173">
                <a:tc>
                  <a:txBody>
                    <a:bodyPr/>
                    <a:lstStyle/>
                    <a:p>
                      <a:pPr algn="just">
                        <a:lnSpc>
                          <a:spcPct val="150000"/>
                        </a:lnSpc>
                        <a:spcAft>
                          <a:spcPts val="0"/>
                        </a:spcAft>
                      </a:pPr>
                      <a:r>
                        <a:rPr lang="en-US" sz="1200" kern="100" dirty="0">
                          <a:effectLst/>
                        </a:rPr>
                        <a:t>               </a:t>
                      </a:r>
                      <a:r>
                        <a:rPr lang="zh-CN" sz="1200" kern="100" dirty="0">
                          <a:effectLst/>
                        </a:rPr>
                        <a:t>类型</a:t>
                      </a:r>
                    </a:p>
                    <a:p>
                      <a:pPr algn="just">
                        <a:lnSpc>
                          <a:spcPct val="150000"/>
                        </a:lnSpc>
                        <a:spcAft>
                          <a:spcPts val="0"/>
                        </a:spcAft>
                      </a:pPr>
                      <a:r>
                        <a:rPr lang="en-US" sz="1200" kern="100" dirty="0">
                          <a:effectLst/>
                        </a:rPr>
                        <a:t>   </a:t>
                      </a:r>
                      <a:r>
                        <a:rPr lang="zh-CN" sz="1200" kern="100" dirty="0">
                          <a:effectLst/>
                        </a:rPr>
                        <a:t>区别</a:t>
                      </a:r>
                      <a:endParaRPr lang="zh-CN" sz="1200" kern="100" dirty="0">
                        <a:effectLst/>
                        <a:latin typeface="Times New Roman"/>
                        <a:ea typeface="宋体"/>
                      </a:endParaRPr>
                    </a:p>
                  </a:txBody>
                  <a:tcPr marL="40277" marR="40277" marT="0" marB="0" anchor="ctr"/>
                </a:tc>
                <a:tc>
                  <a:txBody>
                    <a:bodyPr/>
                    <a:lstStyle/>
                    <a:p>
                      <a:pPr algn="ctr">
                        <a:lnSpc>
                          <a:spcPct val="150000"/>
                        </a:lnSpc>
                        <a:spcAft>
                          <a:spcPts val="0"/>
                        </a:spcAft>
                      </a:pPr>
                      <a:r>
                        <a:rPr lang="zh-CN" sz="1200" kern="100" dirty="0">
                          <a:effectLst/>
                        </a:rPr>
                        <a:t>一维条码</a:t>
                      </a:r>
                      <a:endParaRPr lang="zh-CN" sz="1200" kern="100" dirty="0">
                        <a:effectLst/>
                        <a:latin typeface="Times New Roman"/>
                        <a:ea typeface="宋体"/>
                      </a:endParaRPr>
                    </a:p>
                  </a:txBody>
                  <a:tcPr marL="40277" marR="40277" marT="0" marB="0" anchor="ctr"/>
                </a:tc>
                <a:tc>
                  <a:txBody>
                    <a:bodyPr/>
                    <a:lstStyle/>
                    <a:p>
                      <a:pPr algn="ctr">
                        <a:lnSpc>
                          <a:spcPct val="150000"/>
                        </a:lnSpc>
                        <a:spcAft>
                          <a:spcPts val="0"/>
                        </a:spcAft>
                      </a:pPr>
                      <a:r>
                        <a:rPr lang="zh-CN" sz="1200" kern="100">
                          <a:effectLst/>
                        </a:rPr>
                        <a:t>二维条码</a:t>
                      </a:r>
                      <a:endParaRPr lang="zh-CN" sz="1200" kern="100">
                        <a:effectLst/>
                        <a:latin typeface="Times New Roman"/>
                        <a:ea typeface="宋体"/>
                      </a:endParaRPr>
                    </a:p>
                  </a:txBody>
                  <a:tcPr marL="40277" marR="40277" marT="0" marB="0" anchor="ctr"/>
                </a:tc>
              </a:tr>
              <a:tr h="550173">
                <a:tc>
                  <a:txBody>
                    <a:bodyPr/>
                    <a:lstStyle/>
                    <a:p>
                      <a:pPr algn="ctr">
                        <a:lnSpc>
                          <a:spcPct val="150000"/>
                        </a:lnSpc>
                        <a:spcAft>
                          <a:spcPts val="0"/>
                        </a:spcAft>
                      </a:pPr>
                      <a:r>
                        <a:rPr lang="zh-CN" sz="1200" kern="100">
                          <a:effectLst/>
                        </a:rPr>
                        <a:t>码制方式的区别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en-US" sz="1200" kern="100" dirty="0">
                          <a:effectLst/>
                        </a:rPr>
                        <a:t>128</a:t>
                      </a:r>
                      <a:r>
                        <a:rPr lang="zh-CN" sz="1200" kern="100" dirty="0">
                          <a:effectLst/>
                        </a:rPr>
                        <a:t>码、</a:t>
                      </a:r>
                      <a:r>
                        <a:rPr lang="en-US" sz="1200" kern="100" dirty="0">
                          <a:effectLst/>
                        </a:rPr>
                        <a:t>EAN</a:t>
                      </a:r>
                      <a:r>
                        <a:rPr lang="zh-CN" sz="1200" kern="100" dirty="0">
                          <a:effectLst/>
                        </a:rPr>
                        <a:t>码、</a:t>
                      </a:r>
                      <a:r>
                        <a:rPr lang="en-US" sz="1200" kern="100" dirty="0">
                          <a:effectLst/>
                        </a:rPr>
                        <a:t>ISBN</a:t>
                      </a:r>
                      <a:r>
                        <a:rPr lang="zh-CN" sz="1200" kern="100" dirty="0">
                          <a:effectLst/>
                        </a:rPr>
                        <a:t>码、交叉</a:t>
                      </a:r>
                      <a:r>
                        <a:rPr lang="en-US" sz="1200" kern="100" dirty="0">
                          <a:effectLst/>
                        </a:rPr>
                        <a:t>25</a:t>
                      </a:r>
                      <a:r>
                        <a:rPr lang="zh-CN" sz="1200" kern="100" dirty="0">
                          <a:effectLst/>
                        </a:rPr>
                        <a:t>码、</a:t>
                      </a:r>
                      <a:r>
                        <a:rPr lang="en-US" sz="1200" kern="100" dirty="0">
                          <a:effectLst/>
                        </a:rPr>
                        <a:t>UPC</a:t>
                      </a:r>
                      <a:r>
                        <a:rPr lang="zh-CN" sz="1200" kern="100" dirty="0">
                          <a:effectLst/>
                        </a:rPr>
                        <a:t>码、</a:t>
                      </a:r>
                      <a:r>
                        <a:rPr lang="en-US" sz="1200" kern="100" dirty="0" err="1">
                          <a:effectLst/>
                        </a:rPr>
                        <a:t>Codabar</a:t>
                      </a:r>
                      <a:r>
                        <a:rPr lang="en-US" sz="1200" kern="100" dirty="0">
                          <a:effectLst/>
                        </a:rPr>
                        <a:t>(</a:t>
                      </a:r>
                      <a:r>
                        <a:rPr lang="zh-CN" sz="1200" kern="100" dirty="0">
                          <a:effectLst/>
                        </a:rPr>
                        <a:t>库德巴码</a:t>
                      </a:r>
                      <a:r>
                        <a:rPr lang="en-US" sz="1200" kern="100" dirty="0">
                          <a:effectLst/>
                        </a:rPr>
                        <a:t>)</a:t>
                      </a:r>
                      <a:endParaRPr lang="zh-CN" sz="1200" kern="100" dirty="0">
                        <a:effectLst/>
                        <a:latin typeface="Times New Roman"/>
                        <a:ea typeface="宋体"/>
                      </a:endParaRPr>
                    </a:p>
                  </a:txBody>
                  <a:tcPr marL="40277" marR="40277" marT="0" marB="0" anchor="ctr"/>
                </a:tc>
                <a:tc>
                  <a:txBody>
                    <a:bodyPr/>
                    <a:lstStyle/>
                    <a:p>
                      <a:pPr algn="just">
                        <a:lnSpc>
                          <a:spcPct val="150000"/>
                        </a:lnSpc>
                        <a:spcAft>
                          <a:spcPts val="0"/>
                        </a:spcAft>
                      </a:pPr>
                      <a:r>
                        <a:rPr lang="en-US" sz="1200" kern="100">
                          <a:effectLst/>
                        </a:rPr>
                        <a:t>QR Code</a:t>
                      </a:r>
                      <a:r>
                        <a:rPr lang="zh-CN" sz="1200" kern="100">
                          <a:effectLst/>
                        </a:rPr>
                        <a:t>、</a:t>
                      </a:r>
                      <a:r>
                        <a:rPr lang="en-US" sz="1200" kern="100">
                          <a:effectLst/>
                        </a:rPr>
                        <a:t>PDF 417</a:t>
                      </a:r>
                      <a:r>
                        <a:rPr lang="zh-CN" sz="1200" kern="100">
                          <a:effectLst/>
                        </a:rPr>
                        <a:t>、</a:t>
                      </a:r>
                      <a:r>
                        <a:rPr lang="en-US" sz="1200" kern="100">
                          <a:effectLst/>
                        </a:rPr>
                        <a:t>data Matrix</a:t>
                      </a:r>
                      <a:endParaRPr lang="zh-CN" sz="1200" kern="100">
                        <a:effectLst/>
                        <a:latin typeface="Times New Roman"/>
                        <a:ea typeface="宋体"/>
                      </a:endParaRPr>
                    </a:p>
                  </a:txBody>
                  <a:tcPr marL="40277" marR="40277" marT="0" marB="0" anchor="ctr"/>
                </a:tc>
              </a:tr>
              <a:tr h="550173">
                <a:tc>
                  <a:txBody>
                    <a:bodyPr/>
                    <a:lstStyle/>
                    <a:p>
                      <a:pPr algn="ctr">
                        <a:lnSpc>
                          <a:spcPct val="150000"/>
                        </a:lnSpc>
                        <a:spcAft>
                          <a:spcPts val="0"/>
                        </a:spcAft>
                      </a:pPr>
                      <a:r>
                        <a:rPr lang="zh-CN" sz="1200" kern="100">
                          <a:effectLst/>
                        </a:rPr>
                        <a:t>信息容载量的区别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信息仅能是字母和数字，尺寸大空间利用率低决定了信息容载量低，一般仅能容纳</a:t>
                      </a:r>
                      <a:r>
                        <a:rPr lang="en-US" sz="1200" kern="100">
                          <a:effectLst/>
                        </a:rPr>
                        <a:t>30</a:t>
                      </a:r>
                      <a:r>
                        <a:rPr lang="zh-CN" sz="1200" kern="100">
                          <a:effectLst/>
                        </a:rPr>
                        <a:t>个字符。</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信息容载量比一维码大的多，最大数据可达</a:t>
                      </a:r>
                      <a:r>
                        <a:rPr lang="en-US" sz="1200" kern="100">
                          <a:effectLst/>
                        </a:rPr>
                        <a:t>1850</a:t>
                      </a:r>
                      <a:r>
                        <a:rPr lang="zh-CN" sz="1200" kern="100">
                          <a:effectLst/>
                        </a:rPr>
                        <a:t>个字符。</a:t>
                      </a:r>
                      <a:endParaRPr lang="zh-CN" sz="1200" kern="100">
                        <a:effectLst/>
                        <a:latin typeface="Times New Roman"/>
                        <a:ea typeface="宋体"/>
                      </a:endParaRPr>
                    </a:p>
                  </a:txBody>
                  <a:tcPr marL="40277" marR="40277" marT="0" marB="0" anchor="ctr"/>
                </a:tc>
              </a:tr>
              <a:tr h="838259">
                <a:tc>
                  <a:txBody>
                    <a:bodyPr/>
                    <a:lstStyle/>
                    <a:p>
                      <a:pPr algn="ctr">
                        <a:lnSpc>
                          <a:spcPct val="150000"/>
                        </a:lnSpc>
                        <a:spcAft>
                          <a:spcPts val="0"/>
                        </a:spcAft>
                      </a:pPr>
                      <a:r>
                        <a:rPr lang="zh-CN" sz="1200" kern="100">
                          <a:effectLst/>
                        </a:rPr>
                        <a:t>应用范围的区别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一般应用于图书管理、仓储、工业生产、商业、邮政等过程控制、交通等领域。</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一般应用于信息获取、账号登录、广告推送、网站跳转、防伪溯源、优惠促销、会员管理、手机电商购物、手机支付等。</a:t>
                      </a:r>
                      <a:endParaRPr lang="zh-CN" sz="1200" kern="100">
                        <a:effectLst/>
                        <a:latin typeface="Times New Roman"/>
                        <a:ea typeface="宋体"/>
                      </a:endParaRPr>
                    </a:p>
                  </a:txBody>
                  <a:tcPr marL="40277" marR="40277" marT="0" marB="0" anchor="ctr"/>
                </a:tc>
              </a:tr>
              <a:tr h="864050">
                <a:tc>
                  <a:txBody>
                    <a:bodyPr/>
                    <a:lstStyle/>
                    <a:p>
                      <a:pPr algn="ctr">
                        <a:lnSpc>
                          <a:spcPct val="150000"/>
                        </a:lnSpc>
                        <a:spcAft>
                          <a:spcPts val="0"/>
                        </a:spcAft>
                      </a:pPr>
                      <a:r>
                        <a:rPr lang="zh-CN" sz="1200" kern="100">
                          <a:effectLst/>
                        </a:rPr>
                        <a:t>纠错能力的区别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纠错功能较差，若一维条码破损，就会造成条码不能识别。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纠错率从低到高分为四个等级</a:t>
                      </a:r>
                      <a:r>
                        <a:rPr lang="en-US" sz="1200" kern="100">
                          <a:effectLst/>
                        </a:rPr>
                        <a:t>,L</a:t>
                      </a:r>
                      <a:r>
                        <a:rPr lang="zh-CN" sz="1200" kern="100">
                          <a:effectLst/>
                        </a:rPr>
                        <a:t>、</a:t>
                      </a:r>
                      <a:r>
                        <a:rPr lang="en-US" sz="1200" kern="100">
                          <a:effectLst/>
                        </a:rPr>
                        <a:t>M</a:t>
                      </a:r>
                      <a:r>
                        <a:rPr lang="zh-CN" sz="1200" kern="100">
                          <a:effectLst/>
                        </a:rPr>
                        <a:t>、</a:t>
                      </a:r>
                      <a:r>
                        <a:rPr lang="en-US" sz="1200" kern="100">
                          <a:effectLst/>
                        </a:rPr>
                        <a:t>Q</a:t>
                      </a:r>
                      <a:r>
                        <a:rPr lang="zh-CN" sz="1200" kern="100">
                          <a:effectLst/>
                        </a:rPr>
                        <a:t>、</a:t>
                      </a:r>
                      <a:r>
                        <a:rPr lang="en-US" sz="1200" kern="100">
                          <a:effectLst/>
                        </a:rPr>
                        <a:t>H</a:t>
                      </a:r>
                      <a:r>
                        <a:rPr lang="zh-CN" sz="1200" kern="100">
                          <a:effectLst/>
                        </a:rPr>
                        <a:t>，每个等级的最大纠错率分别是</a:t>
                      </a:r>
                      <a:r>
                        <a:rPr lang="en-US" sz="1200" kern="100">
                          <a:effectLst/>
                        </a:rPr>
                        <a:t>7%</a:t>
                      </a:r>
                      <a:r>
                        <a:rPr lang="zh-CN" sz="1200" kern="100">
                          <a:effectLst/>
                        </a:rPr>
                        <a:t>、</a:t>
                      </a:r>
                      <a:r>
                        <a:rPr lang="en-US" sz="1200" kern="100">
                          <a:effectLst/>
                        </a:rPr>
                        <a:t>15%</a:t>
                      </a:r>
                      <a:r>
                        <a:rPr lang="zh-CN" sz="1200" kern="100">
                          <a:effectLst/>
                        </a:rPr>
                        <a:t>、</a:t>
                      </a:r>
                      <a:r>
                        <a:rPr lang="en-US" sz="1200" kern="100">
                          <a:effectLst/>
                        </a:rPr>
                        <a:t>25%</a:t>
                      </a:r>
                      <a:r>
                        <a:rPr lang="zh-CN" sz="1200" kern="100">
                          <a:effectLst/>
                        </a:rPr>
                        <a:t>、</a:t>
                      </a:r>
                      <a:r>
                        <a:rPr lang="en-US" sz="1200" kern="100">
                          <a:effectLst/>
                        </a:rPr>
                        <a:t>30%</a:t>
                      </a:r>
                      <a:r>
                        <a:rPr lang="zh-CN" sz="1200" kern="100">
                          <a:effectLst/>
                        </a:rPr>
                        <a:t>，二维码即使发生一些破损，也可以进行读取。</a:t>
                      </a:r>
                      <a:endParaRPr lang="zh-CN" sz="1200" kern="100">
                        <a:effectLst/>
                        <a:latin typeface="Times New Roman"/>
                        <a:ea typeface="宋体"/>
                      </a:endParaRPr>
                    </a:p>
                  </a:txBody>
                  <a:tcPr marL="40277" marR="40277" marT="0" marB="0" anchor="ctr"/>
                </a:tc>
              </a:tr>
              <a:tr h="844066">
                <a:tc>
                  <a:txBody>
                    <a:bodyPr/>
                    <a:lstStyle/>
                    <a:p>
                      <a:pPr algn="ctr">
                        <a:lnSpc>
                          <a:spcPct val="150000"/>
                        </a:lnSpc>
                        <a:spcAft>
                          <a:spcPts val="0"/>
                        </a:spcAft>
                      </a:pPr>
                      <a:r>
                        <a:rPr lang="zh-CN" sz="1200" kern="100">
                          <a:effectLst/>
                        </a:rPr>
                        <a:t>信息表达方式的区别</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a:effectLst/>
                        </a:rPr>
                        <a:t>表达信息是水平方向，高度一般是为了方便条码设备读取，不能直接表达商品信息，需要另接数据库进行解析。</a:t>
                      </a:r>
                      <a:endParaRPr lang="zh-CN" sz="1200" kern="100">
                        <a:effectLst/>
                        <a:latin typeface="Times New Roman"/>
                        <a:ea typeface="宋体"/>
                      </a:endParaRPr>
                    </a:p>
                  </a:txBody>
                  <a:tcPr marL="40277" marR="40277" marT="0" marB="0" anchor="ctr"/>
                </a:tc>
                <a:tc>
                  <a:txBody>
                    <a:bodyPr/>
                    <a:lstStyle/>
                    <a:p>
                      <a:pPr algn="just">
                        <a:lnSpc>
                          <a:spcPct val="150000"/>
                        </a:lnSpc>
                        <a:spcAft>
                          <a:spcPts val="0"/>
                        </a:spcAft>
                      </a:pPr>
                      <a:r>
                        <a:rPr lang="zh-CN" sz="1200" kern="100" dirty="0">
                          <a:effectLst/>
                        </a:rPr>
                        <a:t>可在水平和垂直两个方向表达信息，可直接储存商品信息，无需另接数据库。</a:t>
                      </a:r>
                    </a:p>
                    <a:p>
                      <a:pPr algn="just">
                        <a:lnSpc>
                          <a:spcPct val="150000"/>
                        </a:lnSpc>
                        <a:spcAft>
                          <a:spcPts val="0"/>
                        </a:spcAft>
                      </a:pPr>
                      <a:r>
                        <a:rPr lang="en-US" sz="1200" kern="100" dirty="0">
                          <a:effectLst/>
                        </a:rPr>
                        <a:t> </a:t>
                      </a:r>
                      <a:endParaRPr lang="zh-CN" sz="1200" kern="100" dirty="0">
                        <a:effectLst/>
                        <a:latin typeface="Times New Roman"/>
                        <a:ea typeface="宋体"/>
                      </a:endParaRPr>
                    </a:p>
                  </a:txBody>
                  <a:tcPr marL="40277" marR="40277" marT="0" marB="0" anchor="ctr"/>
                </a:tc>
              </a:tr>
            </a:tbl>
          </a:graphicData>
        </a:graphic>
      </p:graphicFrame>
    </p:spTree>
    <p:extLst>
      <p:ext uri="{BB962C8B-B14F-4D97-AF65-F5344CB8AC3E}">
        <p14:creationId xmlns:p14="http://schemas.microsoft.com/office/powerpoint/2010/main" val="333706020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755576" y="987574"/>
            <a:ext cx="2173993" cy="400110"/>
          </a:xfrm>
          <a:prstGeom prst="rect">
            <a:avLst/>
          </a:prstGeom>
        </p:spPr>
        <p:txBody>
          <a:bodyPr wrap="none">
            <a:spAutoFit/>
          </a:bodyPr>
          <a:lstStyle/>
          <a:p>
            <a:r>
              <a:rPr lang="en-US" altLang="zh-CN" sz="2000" dirty="0"/>
              <a:t>4.</a:t>
            </a:r>
            <a:r>
              <a:rPr lang="zh-CN" altLang="zh-CN" sz="2000" dirty="0"/>
              <a:t>条码有效性查询</a:t>
            </a:r>
          </a:p>
        </p:txBody>
      </p:sp>
      <p:sp>
        <p:nvSpPr>
          <p:cNvPr id="29" name="矩形 28"/>
          <p:cNvSpPr/>
          <p:nvPr/>
        </p:nvSpPr>
        <p:spPr>
          <a:xfrm>
            <a:off x="4792960" y="2589348"/>
            <a:ext cx="3960440" cy="1015663"/>
          </a:xfrm>
          <a:prstGeom prst="rect">
            <a:avLst/>
          </a:prstGeom>
        </p:spPr>
        <p:txBody>
          <a:bodyPr wrap="square">
            <a:spAutoFit/>
          </a:bodyPr>
          <a:lstStyle/>
          <a:p>
            <a:pPr>
              <a:lnSpc>
                <a:spcPct val="150000"/>
              </a:lnSpc>
            </a:pPr>
            <a:r>
              <a:rPr lang="zh-CN" altLang="zh-CN" sz="2000" dirty="0"/>
              <a:t>（</a:t>
            </a:r>
            <a:r>
              <a:rPr lang="en-US" altLang="zh-CN" sz="2000" dirty="0"/>
              <a:t>1</a:t>
            </a:r>
            <a:r>
              <a:rPr lang="zh-CN" altLang="zh-CN" sz="2000" dirty="0"/>
              <a:t>）可在中国商品编码中心查询条码的有效性及厂商信息。</a:t>
            </a:r>
          </a:p>
        </p:txBody>
      </p:sp>
      <p:pic>
        <p:nvPicPr>
          <p:cNvPr id="30" name="Picture 2" descr="编码查询"/>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55576" y="1491630"/>
            <a:ext cx="3795162" cy="3496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2983762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755576" y="987574"/>
            <a:ext cx="2173993" cy="400110"/>
          </a:xfrm>
          <a:prstGeom prst="rect">
            <a:avLst/>
          </a:prstGeom>
        </p:spPr>
        <p:txBody>
          <a:bodyPr wrap="none">
            <a:spAutoFit/>
          </a:bodyPr>
          <a:lstStyle/>
          <a:p>
            <a:r>
              <a:rPr lang="en-US" altLang="zh-CN" sz="2000" dirty="0"/>
              <a:t>4.</a:t>
            </a:r>
            <a:r>
              <a:rPr lang="zh-CN" altLang="zh-CN" sz="2000" dirty="0"/>
              <a:t>条码有效性查询</a:t>
            </a:r>
          </a:p>
        </p:txBody>
      </p:sp>
      <p:sp>
        <p:nvSpPr>
          <p:cNvPr id="29" name="矩形 28"/>
          <p:cNvSpPr/>
          <p:nvPr/>
        </p:nvSpPr>
        <p:spPr>
          <a:xfrm>
            <a:off x="827584" y="1563638"/>
            <a:ext cx="7632848" cy="3323987"/>
          </a:xfrm>
          <a:prstGeom prst="rect">
            <a:avLst/>
          </a:prstGeom>
        </p:spPr>
        <p:txBody>
          <a:bodyPr wrap="square">
            <a:spAutoFit/>
          </a:bodyPr>
          <a:lstStyle/>
          <a:p>
            <a:pPr>
              <a:lnSpc>
                <a:spcPct val="150000"/>
              </a:lnSpc>
            </a:pPr>
            <a:r>
              <a:rPr lang="zh-CN" altLang="zh-CN" sz="2000" dirty="0"/>
              <a:t>（</a:t>
            </a:r>
            <a:r>
              <a:rPr lang="en-US" altLang="zh-CN" sz="2000" dirty="0"/>
              <a:t>2</a:t>
            </a:r>
            <a:r>
              <a:rPr lang="zh-CN" altLang="zh-CN" sz="2000" dirty="0"/>
              <a:t>）可通过计算校验码验证条码有效性。</a:t>
            </a:r>
          </a:p>
          <a:p>
            <a:pPr>
              <a:lnSpc>
                <a:spcPct val="150000"/>
              </a:lnSpc>
            </a:pPr>
            <a:r>
              <a:rPr lang="zh-CN" altLang="zh-CN" sz="2000" dirty="0"/>
              <a:t>①</a:t>
            </a:r>
            <a:r>
              <a:rPr lang="en-US" altLang="zh-CN" sz="2000" dirty="0"/>
              <a:t> </a:t>
            </a:r>
            <a:r>
              <a:rPr lang="zh-CN" altLang="zh-CN" sz="2000" dirty="0"/>
              <a:t>从代码位置序号</a:t>
            </a:r>
            <a:r>
              <a:rPr lang="en-US" altLang="zh-CN" sz="2000" dirty="0"/>
              <a:t>2</a:t>
            </a:r>
            <a:r>
              <a:rPr lang="zh-CN" altLang="zh-CN" sz="2000" dirty="0"/>
              <a:t>开始，所有偶数位的数字代码求和。</a:t>
            </a:r>
          </a:p>
          <a:p>
            <a:pPr>
              <a:lnSpc>
                <a:spcPct val="150000"/>
              </a:lnSpc>
            </a:pPr>
            <a:r>
              <a:rPr lang="zh-CN" altLang="zh-CN" sz="2000" dirty="0"/>
              <a:t>②将步骤①的和乘以</a:t>
            </a:r>
            <a:r>
              <a:rPr lang="en-US" altLang="zh-CN" sz="2000" dirty="0"/>
              <a:t>3</a:t>
            </a:r>
            <a:r>
              <a:rPr lang="zh-CN" altLang="zh-CN" sz="2000" dirty="0"/>
              <a:t>。</a:t>
            </a:r>
          </a:p>
          <a:p>
            <a:pPr>
              <a:lnSpc>
                <a:spcPct val="150000"/>
              </a:lnSpc>
            </a:pPr>
            <a:r>
              <a:rPr lang="zh-CN" altLang="zh-CN" sz="2000" dirty="0"/>
              <a:t>③从代码位置序号</a:t>
            </a:r>
            <a:r>
              <a:rPr lang="en-US" altLang="zh-CN" sz="2000" dirty="0"/>
              <a:t>3</a:t>
            </a:r>
            <a:r>
              <a:rPr lang="zh-CN" altLang="zh-CN" sz="2000" dirty="0"/>
              <a:t>开始，所有奇数位的数字代码求和。</a:t>
            </a:r>
          </a:p>
          <a:p>
            <a:pPr>
              <a:lnSpc>
                <a:spcPct val="150000"/>
              </a:lnSpc>
            </a:pPr>
            <a:r>
              <a:rPr lang="zh-CN" altLang="zh-CN" sz="2000" dirty="0"/>
              <a:t>④将步骤②与步骤③的结果相加。</a:t>
            </a:r>
          </a:p>
          <a:p>
            <a:pPr>
              <a:lnSpc>
                <a:spcPct val="150000"/>
              </a:lnSpc>
            </a:pPr>
            <a:r>
              <a:rPr lang="zh-CN" altLang="zh-CN" sz="2000" dirty="0"/>
              <a:t>⑤用大于或等于步骤④所得结果且为</a:t>
            </a:r>
            <a:r>
              <a:rPr lang="en-US" altLang="zh-CN" sz="2000" dirty="0"/>
              <a:t>10</a:t>
            </a:r>
            <a:r>
              <a:rPr lang="zh-CN" altLang="zh-CN" sz="2000" dirty="0"/>
              <a:t>最小整数倍的数减去步骤④所得结果，其差即为所求校验码的值。</a:t>
            </a:r>
          </a:p>
        </p:txBody>
      </p:sp>
    </p:spTree>
    <p:extLst>
      <p:ext uri="{BB962C8B-B14F-4D97-AF65-F5344CB8AC3E}">
        <p14:creationId xmlns:p14="http://schemas.microsoft.com/office/powerpoint/2010/main" val="312840794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graphicFrame>
        <p:nvGraphicFramePr>
          <p:cNvPr id="28" name="表格 27"/>
          <p:cNvGraphicFramePr>
            <a:graphicFrameLocks noGrp="1"/>
          </p:cNvGraphicFramePr>
          <p:nvPr>
            <p:extLst>
              <p:ext uri="{D42A27DB-BD31-4B8C-83A1-F6EECF244321}">
                <p14:modId xmlns:p14="http://schemas.microsoft.com/office/powerpoint/2010/main" val="2827017428"/>
              </p:ext>
            </p:extLst>
          </p:nvPr>
        </p:nvGraphicFramePr>
        <p:xfrm>
          <a:off x="458551" y="1054201"/>
          <a:ext cx="8082879" cy="3922234"/>
        </p:xfrm>
        <a:graphic>
          <a:graphicData uri="http://schemas.openxmlformats.org/drawingml/2006/table">
            <a:tbl>
              <a:tblPr firstRow="1" firstCol="1" bandRow="1">
                <a:tableStyleId>{5940675A-B579-460E-94D1-54222C63F5DA}</a:tableStyleId>
              </a:tblPr>
              <a:tblGrid>
                <a:gridCol w="3465377"/>
                <a:gridCol w="432048"/>
                <a:gridCol w="362374"/>
                <a:gridCol w="318590"/>
                <a:gridCol w="318590"/>
                <a:gridCol w="318590"/>
                <a:gridCol w="318590"/>
                <a:gridCol w="318590"/>
                <a:gridCol w="318590"/>
                <a:gridCol w="318590"/>
                <a:gridCol w="318590"/>
                <a:gridCol w="318590"/>
                <a:gridCol w="318590"/>
                <a:gridCol w="318590"/>
                <a:gridCol w="318590"/>
              </a:tblGrid>
              <a:tr h="183251">
                <a:tc>
                  <a:txBody>
                    <a:bodyPr/>
                    <a:lstStyle/>
                    <a:p>
                      <a:pPr algn="ctr">
                        <a:lnSpc>
                          <a:spcPct val="150000"/>
                        </a:lnSpc>
                        <a:spcAft>
                          <a:spcPts val="0"/>
                        </a:spcAft>
                      </a:pPr>
                      <a:r>
                        <a:rPr lang="zh-CN" sz="1400" kern="100" dirty="0">
                          <a:effectLst/>
                        </a:rPr>
                        <a:t>步骤</a:t>
                      </a:r>
                      <a:endParaRPr lang="zh-CN" sz="1400" kern="100" dirty="0">
                        <a:effectLst/>
                        <a:latin typeface="Times New Roman"/>
                        <a:ea typeface="宋体"/>
                      </a:endParaRPr>
                    </a:p>
                  </a:txBody>
                  <a:tcPr marL="39008" marR="39008" marT="0" marB="0" anchor="ctr"/>
                </a:tc>
                <a:tc gridSpan="14">
                  <a:txBody>
                    <a:bodyPr/>
                    <a:lstStyle/>
                    <a:p>
                      <a:pPr algn="ctr">
                        <a:lnSpc>
                          <a:spcPct val="150000"/>
                        </a:lnSpc>
                        <a:spcAft>
                          <a:spcPts val="0"/>
                        </a:spcAft>
                      </a:pPr>
                      <a:r>
                        <a:rPr lang="zh-CN" sz="1400" kern="100" dirty="0">
                          <a:effectLst/>
                        </a:rPr>
                        <a:t>举例说明</a:t>
                      </a:r>
                      <a:endParaRPr lang="zh-CN" sz="1400" kern="100" dirty="0">
                        <a:effectLst/>
                        <a:latin typeface="Times New Roman"/>
                        <a:ea typeface="宋体"/>
                      </a:endParaRPr>
                    </a:p>
                  </a:txBody>
                  <a:tcPr marL="39008" marR="39008" marT="0" marB="0" anchor="ctr"/>
                </a:tc>
                <a:tc hMerge="1">
                  <a:txBody>
                    <a:bodyPr/>
                    <a:lstStyle/>
                    <a:p>
                      <a:endParaRPr lang="zh-CN" altLang="en-US"/>
                    </a:p>
                  </a:txBody>
                  <a:tcPr/>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r h="240516">
                <a:tc>
                  <a:txBody>
                    <a:bodyPr/>
                    <a:lstStyle/>
                    <a:p>
                      <a:pPr algn="just">
                        <a:lnSpc>
                          <a:spcPct val="150000"/>
                        </a:lnSpc>
                        <a:spcAft>
                          <a:spcPts val="0"/>
                        </a:spcAft>
                      </a:pPr>
                      <a:r>
                        <a:rPr lang="en-US" sz="1400" kern="100" dirty="0">
                          <a:effectLst/>
                        </a:rPr>
                        <a:t>1.</a:t>
                      </a:r>
                      <a:r>
                        <a:rPr lang="zh-CN" sz="1400" kern="100" dirty="0">
                          <a:effectLst/>
                        </a:rPr>
                        <a:t>自右向左顺序编号</a:t>
                      </a:r>
                      <a:endParaRPr lang="zh-CN" sz="1400" kern="100" dirty="0">
                        <a:effectLst/>
                        <a:latin typeface="Times New Roman"/>
                        <a:ea typeface="宋体"/>
                      </a:endParaRPr>
                    </a:p>
                  </a:txBody>
                  <a:tcPr marL="39008" marR="39008" marT="0" marB="0"/>
                </a:tc>
                <a:tc>
                  <a:txBody>
                    <a:bodyPr/>
                    <a:lstStyle/>
                    <a:p>
                      <a:endParaRPr lang="zh-CN" altLang="en-US" sz="1400"/>
                    </a:p>
                  </a:txBody>
                  <a:tcPr marL="39008" marR="39008" marT="0" marB="0"/>
                </a:tc>
                <a:tc>
                  <a:txBody>
                    <a:bodyPr/>
                    <a:lstStyle/>
                    <a:p>
                      <a:endParaRPr lang="zh-CN" altLang="en-US" sz="1400"/>
                    </a:p>
                  </a:txBody>
                  <a:tcPr marL="39008" marR="39008" marT="0" marB="0"/>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c>
                  <a:txBody>
                    <a:bodyPr/>
                    <a:lstStyle/>
                    <a:p>
                      <a:endParaRPr lang="zh-CN" altLang="en-US" sz="1400"/>
                    </a:p>
                  </a:txBody>
                  <a:tcPr marL="52011" marR="52011" marT="26005" marB="26005"/>
                </a:tc>
              </a:tr>
              <a:tr h="240516">
                <a:tc>
                  <a:txBody>
                    <a:bodyPr/>
                    <a:lstStyle/>
                    <a:p>
                      <a:pPr algn="just">
                        <a:lnSpc>
                          <a:spcPct val="150000"/>
                        </a:lnSpc>
                        <a:spcAft>
                          <a:spcPts val="0"/>
                        </a:spcAft>
                      </a:pPr>
                      <a:endParaRPr lang="zh-CN" sz="1400" kern="100" dirty="0">
                        <a:effectLst/>
                        <a:latin typeface="Times New Roman"/>
                        <a:ea typeface="宋体"/>
                      </a:endParaRPr>
                    </a:p>
                  </a:txBody>
                  <a:tcPr marL="39008" marR="39008"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100" kern="100" dirty="0" smtClean="0">
                          <a:solidFill>
                            <a:schemeClr val="tx1"/>
                          </a:solidFill>
                          <a:effectLst/>
                          <a:latin typeface="+mn-lt"/>
                          <a:ea typeface="+mn-ea"/>
                          <a:cs typeface="+mn-cs"/>
                        </a:rPr>
                        <a:t>位置序号</a:t>
                      </a:r>
                    </a:p>
                    <a:p>
                      <a:endParaRPr lang="zh-CN" altLang="en-US" sz="1100" kern="100" dirty="0">
                        <a:solidFill>
                          <a:schemeClr val="tx1"/>
                        </a:solidFill>
                        <a:effectLst/>
                        <a:latin typeface="+mn-lt"/>
                        <a:ea typeface="+mn-ea"/>
                        <a:cs typeface="+mn-cs"/>
                      </a:endParaRPr>
                    </a:p>
                  </a:txBody>
                  <a:tcPr marL="39008" marR="39008" marT="0" marB="0"/>
                </a:tc>
                <a:tc>
                  <a:txBody>
                    <a:bodyPr/>
                    <a:lstStyle/>
                    <a:p>
                      <a:pPr algn="just">
                        <a:lnSpc>
                          <a:spcPct val="150000"/>
                        </a:lnSpc>
                        <a:spcAft>
                          <a:spcPts val="0"/>
                        </a:spcAft>
                      </a:pPr>
                      <a:r>
                        <a:rPr lang="en-US" sz="1400" kern="100" dirty="0">
                          <a:effectLst/>
                        </a:rPr>
                        <a:t>13</a:t>
                      </a:r>
                      <a:endParaRPr lang="zh-CN" sz="1400" kern="100" dirty="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12</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11</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10</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9</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8</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7</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6</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5</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4</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3</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2</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1</a:t>
                      </a:r>
                      <a:endParaRPr lang="zh-CN" sz="1400" kern="100">
                        <a:effectLst/>
                        <a:latin typeface="Times New Roman"/>
                        <a:ea typeface="宋体"/>
                      </a:endParaRPr>
                    </a:p>
                  </a:txBody>
                  <a:tcPr marL="39008" marR="39008" marT="0" marB="0"/>
                </a:tc>
              </a:tr>
              <a:tr h="154936">
                <a:tc>
                  <a:txBody>
                    <a:bodyPr/>
                    <a:lstStyle/>
                    <a:p>
                      <a:pPr algn="just">
                        <a:lnSpc>
                          <a:spcPct val="150000"/>
                        </a:lnSpc>
                        <a:spcAft>
                          <a:spcPts val="0"/>
                        </a:spcAft>
                      </a:pPr>
                      <a:endParaRPr lang="zh-CN" sz="1400" kern="100" dirty="0">
                        <a:effectLst/>
                        <a:latin typeface="Times New Roman"/>
                        <a:ea typeface="宋体"/>
                      </a:endParaRPr>
                    </a:p>
                  </a:txBody>
                  <a:tcPr marL="39008" marR="39008" marT="0" marB="0"/>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zh-CN" altLang="zh-CN" sz="1100" kern="100" dirty="0" smtClean="0">
                          <a:solidFill>
                            <a:schemeClr val="tx1"/>
                          </a:solidFill>
                          <a:effectLst/>
                          <a:latin typeface="+mn-lt"/>
                          <a:ea typeface="+mn-ea"/>
                          <a:cs typeface="+mn-cs"/>
                        </a:rPr>
                        <a:t>代码</a:t>
                      </a:r>
                    </a:p>
                    <a:p>
                      <a:endParaRPr lang="zh-CN" altLang="en-US" sz="1100" kern="100" dirty="0">
                        <a:solidFill>
                          <a:schemeClr val="tx1"/>
                        </a:solidFill>
                        <a:effectLst/>
                        <a:latin typeface="+mn-lt"/>
                        <a:ea typeface="+mn-ea"/>
                        <a:cs typeface="+mn-cs"/>
                      </a:endParaRPr>
                    </a:p>
                  </a:txBody>
                  <a:tcPr marL="39008" marR="39008" marT="0" marB="0"/>
                </a:tc>
                <a:tc>
                  <a:txBody>
                    <a:bodyPr/>
                    <a:lstStyle/>
                    <a:p>
                      <a:pPr algn="just">
                        <a:lnSpc>
                          <a:spcPct val="150000"/>
                        </a:lnSpc>
                        <a:spcAft>
                          <a:spcPts val="0"/>
                        </a:spcAft>
                      </a:pPr>
                      <a:r>
                        <a:rPr lang="en-US" sz="1400" kern="100" dirty="0">
                          <a:effectLst/>
                        </a:rPr>
                        <a:t>6</a:t>
                      </a:r>
                      <a:endParaRPr lang="zh-CN" sz="1400" kern="100" dirty="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9</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0</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1</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2</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3</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4</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5</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6</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7</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8</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9</a:t>
                      </a:r>
                      <a:endParaRPr lang="zh-CN" sz="1400" kern="100">
                        <a:effectLst/>
                        <a:latin typeface="Times New Roman"/>
                        <a:ea typeface="宋体"/>
                      </a:endParaRPr>
                    </a:p>
                  </a:txBody>
                  <a:tcPr marL="39008" marR="39008" marT="0" marB="0"/>
                </a:tc>
                <a:tc>
                  <a:txBody>
                    <a:bodyPr/>
                    <a:lstStyle/>
                    <a:p>
                      <a:pPr algn="just">
                        <a:lnSpc>
                          <a:spcPct val="150000"/>
                        </a:lnSpc>
                        <a:spcAft>
                          <a:spcPts val="0"/>
                        </a:spcAft>
                      </a:pPr>
                      <a:r>
                        <a:rPr lang="en-US" sz="1400" kern="100">
                          <a:effectLst/>
                        </a:rPr>
                        <a:t>X</a:t>
                      </a:r>
                      <a:endParaRPr lang="zh-CN" sz="1400" kern="100">
                        <a:effectLst/>
                        <a:latin typeface="Times New Roman"/>
                        <a:ea typeface="宋体"/>
                      </a:endParaRPr>
                    </a:p>
                  </a:txBody>
                  <a:tcPr marL="39008" marR="39008" marT="0" marB="0"/>
                </a:tc>
              </a:tr>
              <a:tr h="481033">
                <a:tc>
                  <a:txBody>
                    <a:bodyPr/>
                    <a:lstStyle/>
                    <a:p>
                      <a:pPr algn="just">
                        <a:lnSpc>
                          <a:spcPct val="150000"/>
                        </a:lnSpc>
                        <a:spcAft>
                          <a:spcPts val="0"/>
                        </a:spcAft>
                      </a:pPr>
                      <a:r>
                        <a:rPr lang="en-US" sz="1400" kern="100">
                          <a:effectLst/>
                        </a:rPr>
                        <a:t>2.</a:t>
                      </a:r>
                      <a:r>
                        <a:rPr lang="zh-CN" sz="1400" kern="100">
                          <a:effectLst/>
                        </a:rPr>
                        <a:t>从序号</a:t>
                      </a:r>
                      <a:r>
                        <a:rPr lang="en-US" sz="1400" kern="100">
                          <a:effectLst/>
                        </a:rPr>
                        <a:t>2</a:t>
                      </a:r>
                      <a:r>
                        <a:rPr lang="zh-CN" sz="1400" kern="100">
                          <a:effectLst/>
                        </a:rPr>
                        <a:t>开始求出偶数位上数字之和①</a:t>
                      </a:r>
                      <a:endParaRPr lang="zh-CN" sz="1400" kern="100">
                        <a:effectLst/>
                        <a:latin typeface="Times New Roman"/>
                        <a:ea typeface="宋体"/>
                      </a:endParaRPr>
                    </a:p>
                  </a:txBody>
                  <a:tcPr marL="39008" marR="39008" marT="0" marB="0"/>
                </a:tc>
                <a:tc gridSpan="14">
                  <a:txBody>
                    <a:bodyPr/>
                    <a:lstStyle/>
                    <a:p>
                      <a:pPr algn="just">
                        <a:lnSpc>
                          <a:spcPct val="150000"/>
                        </a:lnSpc>
                        <a:spcAft>
                          <a:spcPts val="0"/>
                        </a:spcAft>
                      </a:pPr>
                      <a:r>
                        <a:rPr lang="en-US" sz="1400" kern="100" dirty="0">
                          <a:effectLst/>
                        </a:rPr>
                        <a:t>9+7+5+3+1+9=34 </a:t>
                      </a:r>
                      <a:r>
                        <a:rPr lang="zh-CN" sz="1400" kern="100" dirty="0">
                          <a:effectLst/>
                        </a:rPr>
                        <a:t>①</a:t>
                      </a:r>
                      <a:endParaRPr lang="zh-CN" sz="1400" kern="100" dirty="0">
                        <a:effectLst/>
                        <a:latin typeface="Times New Roman"/>
                        <a:ea typeface="宋体"/>
                      </a:endParaRPr>
                    </a:p>
                  </a:txBody>
                  <a:tcPr marL="39008" marR="39008" marT="0" marB="0"/>
                </a:tc>
                <a:tc hMerge="1">
                  <a:txBody>
                    <a:bodyPr/>
                    <a:lstStyle/>
                    <a:p>
                      <a:pPr algn="just">
                        <a:lnSpc>
                          <a:spcPct val="150000"/>
                        </a:lnSpc>
                        <a:spcAft>
                          <a:spcPts val="0"/>
                        </a:spcAft>
                      </a:pPr>
                      <a:endParaRPr lang="zh-CN" sz="1100" kern="100" dirty="0">
                        <a:effectLst/>
                        <a:latin typeface="Times New Roman"/>
                        <a:ea typeface="宋体"/>
                      </a:endParaRPr>
                    </a:p>
                  </a:txBody>
                  <a:tcPr marL="39008" marR="39008" marT="0" marB="0"/>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r h="183251">
                <a:tc>
                  <a:txBody>
                    <a:bodyPr/>
                    <a:lstStyle/>
                    <a:p>
                      <a:pPr algn="just">
                        <a:lnSpc>
                          <a:spcPct val="150000"/>
                        </a:lnSpc>
                        <a:spcAft>
                          <a:spcPts val="0"/>
                        </a:spcAft>
                      </a:pPr>
                      <a:r>
                        <a:rPr lang="en-US" sz="1400" kern="100">
                          <a:effectLst/>
                        </a:rPr>
                        <a:t>3. </a:t>
                      </a:r>
                      <a:r>
                        <a:rPr lang="zh-CN" sz="1400" kern="100">
                          <a:effectLst/>
                        </a:rPr>
                        <a:t>①╳</a:t>
                      </a:r>
                      <a:r>
                        <a:rPr lang="en-US" sz="1400" kern="100">
                          <a:effectLst/>
                        </a:rPr>
                        <a:t>3=</a:t>
                      </a:r>
                      <a:r>
                        <a:rPr lang="zh-CN" sz="1400" kern="100">
                          <a:effectLst/>
                        </a:rPr>
                        <a:t>②</a:t>
                      </a:r>
                      <a:endParaRPr lang="zh-CN" sz="1400" kern="100">
                        <a:effectLst/>
                        <a:latin typeface="Times New Roman"/>
                        <a:ea typeface="宋体"/>
                      </a:endParaRPr>
                    </a:p>
                  </a:txBody>
                  <a:tcPr marL="39008" marR="39008" marT="0" marB="0"/>
                </a:tc>
                <a:tc gridSpan="14">
                  <a:txBody>
                    <a:bodyPr/>
                    <a:lstStyle/>
                    <a:p>
                      <a:pPr algn="just">
                        <a:lnSpc>
                          <a:spcPct val="150000"/>
                        </a:lnSpc>
                        <a:spcAft>
                          <a:spcPts val="0"/>
                        </a:spcAft>
                      </a:pPr>
                      <a:r>
                        <a:rPr lang="en-US" sz="1400" kern="100" dirty="0">
                          <a:effectLst/>
                        </a:rPr>
                        <a:t>34</a:t>
                      </a:r>
                      <a:r>
                        <a:rPr lang="zh-CN" sz="1400" kern="100" dirty="0">
                          <a:effectLst/>
                        </a:rPr>
                        <a:t>╳</a:t>
                      </a:r>
                      <a:r>
                        <a:rPr lang="en-US" sz="1400" kern="100" dirty="0">
                          <a:effectLst/>
                        </a:rPr>
                        <a:t>3=102 </a:t>
                      </a:r>
                      <a:r>
                        <a:rPr lang="zh-CN" sz="1400" kern="100" dirty="0">
                          <a:effectLst/>
                        </a:rPr>
                        <a:t>②</a:t>
                      </a:r>
                      <a:endParaRPr lang="zh-CN" sz="1400" kern="100" dirty="0">
                        <a:effectLst/>
                        <a:latin typeface="Times New Roman"/>
                        <a:ea typeface="宋体"/>
                      </a:endParaRPr>
                    </a:p>
                  </a:txBody>
                  <a:tcPr marL="39008" marR="39008" marT="0" marB="0"/>
                </a:tc>
                <a:tc hMerge="1">
                  <a:txBody>
                    <a:bodyPr/>
                    <a:lstStyle/>
                    <a:p>
                      <a:pPr algn="just">
                        <a:lnSpc>
                          <a:spcPct val="150000"/>
                        </a:lnSpc>
                        <a:spcAft>
                          <a:spcPts val="0"/>
                        </a:spcAft>
                      </a:pPr>
                      <a:endParaRPr lang="zh-CN" sz="1100" kern="100" dirty="0">
                        <a:effectLst/>
                        <a:latin typeface="Times New Roman"/>
                        <a:ea typeface="宋体"/>
                      </a:endParaRPr>
                    </a:p>
                  </a:txBody>
                  <a:tcPr marL="39008" marR="39008" marT="0" marB="0"/>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r h="481033">
                <a:tc>
                  <a:txBody>
                    <a:bodyPr/>
                    <a:lstStyle/>
                    <a:p>
                      <a:pPr algn="just">
                        <a:lnSpc>
                          <a:spcPct val="150000"/>
                        </a:lnSpc>
                        <a:spcAft>
                          <a:spcPts val="0"/>
                        </a:spcAft>
                      </a:pPr>
                      <a:r>
                        <a:rPr lang="en-US" sz="1400" kern="100">
                          <a:effectLst/>
                        </a:rPr>
                        <a:t>4.</a:t>
                      </a:r>
                      <a:r>
                        <a:rPr lang="zh-CN" sz="1400" kern="100">
                          <a:effectLst/>
                        </a:rPr>
                        <a:t>从序号</a:t>
                      </a:r>
                      <a:r>
                        <a:rPr lang="en-US" sz="1400" kern="100">
                          <a:effectLst/>
                        </a:rPr>
                        <a:t>3</a:t>
                      </a:r>
                      <a:r>
                        <a:rPr lang="zh-CN" sz="1400" kern="100">
                          <a:effectLst/>
                        </a:rPr>
                        <a:t>开始求出奇数位上数字之和③</a:t>
                      </a:r>
                      <a:endParaRPr lang="zh-CN" sz="1400" kern="100">
                        <a:effectLst/>
                        <a:latin typeface="Times New Roman"/>
                        <a:ea typeface="宋体"/>
                      </a:endParaRPr>
                    </a:p>
                  </a:txBody>
                  <a:tcPr marL="39008" marR="39008" marT="0" marB="0"/>
                </a:tc>
                <a:tc gridSpan="14">
                  <a:txBody>
                    <a:bodyPr/>
                    <a:lstStyle/>
                    <a:p>
                      <a:pPr algn="just">
                        <a:lnSpc>
                          <a:spcPct val="150000"/>
                        </a:lnSpc>
                        <a:spcAft>
                          <a:spcPts val="0"/>
                        </a:spcAft>
                      </a:pPr>
                      <a:r>
                        <a:rPr lang="en-US" sz="1400" kern="100" dirty="0">
                          <a:effectLst/>
                        </a:rPr>
                        <a:t>8+6+4+2+0+6=26 </a:t>
                      </a:r>
                      <a:r>
                        <a:rPr lang="zh-CN" sz="1400" kern="100" dirty="0">
                          <a:effectLst/>
                        </a:rPr>
                        <a:t>③</a:t>
                      </a:r>
                      <a:endParaRPr lang="zh-CN" sz="1400" kern="100" dirty="0">
                        <a:effectLst/>
                        <a:latin typeface="Times New Roman"/>
                        <a:ea typeface="宋体"/>
                      </a:endParaRPr>
                    </a:p>
                  </a:txBody>
                  <a:tcPr marL="39008" marR="39008" marT="0" marB="0"/>
                </a:tc>
                <a:tc hMerge="1">
                  <a:txBody>
                    <a:bodyPr/>
                    <a:lstStyle/>
                    <a:p>
                      <a:pPr algn="just">
                        <a:lnSpc>
                          <a:spcPct val="150000"/>
                        </a:lnSpc>
                        <a:spcAft>
                          <a:spcPts val="0"/>
                        </a:spcAft>
                      </a:pPr>
                      <a:endParaRPr lang="zh-CN" sz="1100" kern="100" dirty="0">
                        <a:effectLst/>
                        <a:latin typeface="Times New Roman"/>
                        <a:ea typeface="宋体"/>
                      </a:endParaRPr>
                    </a:p>
                  </a:txBody>
                  <a:tcPr marL="39008" marR="39008" marT="0" marB="0"/>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r h="183251">
                <a:tc>
                  <a:txBody>
                    <a:bodyPr/>
                    <a:lstStyle/>
                    <a:p>
                      <a:pPr algn="just">
                        <a:lnSpc>
                          <a:spcPct val="150000"/>
                        </a:lnSpc>
                        <a:spcAft>
                          <a:spcPts val="0"/>
                        </a:spcAft>
                      </a:pPr>
                      <a:r>
                        <a:rPr lang="en-US" sz="1400" kern="100">
                          <a:effectLst/>
                        </a:rPr>
                        <a:t>5. </a:t>
                      </a:r>
                      <a:r>
                        <a:rPr lang="zh-CN" sz="1400" kern="100">
                          <a:effectLst/>
                        </a:rPr>
                        <a:t>②</a:t>
                      </a:r>
                      <a:r>
                        <a:rPr lang="en-US" sz="1400" kern="100">
                          <a:effectLst/>
                        </a:rPr>
                        <a:t>+</a:t>
                      </a:r>
                      <a:r>
                        <a:rPr lang="zh-CN" sz="1400" kern="100">
                          <a:effectLst/>
                        </a:rPr>
                        <a:t>③</a:t>
                      </a:r>
                      <a:r>
                        <a:rPr lang="en-US" sz="1400" kern="100">
                          <a:effectLst/>
                        </a:rPr>
                        <a:t>=</a:t>
                      </a:r>
                      <a:r>
                        <a:rPr lang="zh-CN" sz="1400" kern="100">
                          <a:effectLst/>
                        </a:rPr>
                        <a:t>④</a:t>
                      </a:r>
                      <a:endParaRPr lang="zh-CN" sz="1400" kern="100">
                        <a:effectLst/>
                        <a:latin typeface="Times New Roman"/>
                        <a:ea typeface="宋体"/>
                      </a:endParaRPr>
                    </a:p>
                  </a:txBody>
                  <a:tcPr marL="39008" marR="39008" marT="0" marB="0"/>
                </a:tc>
                <a:tc gridSpan="14">
                  <a:txBody>
                    <a:bodyPr/>
                    <a:lstStyle/>
                    <a:p>
                      <a:pPr algn="just">
                        <a:lnSpc>
                          <a:spcPct val="150000"/>
                        </a:lnSpc>
                        <a:spcAft>
                          <a:spcPts val="0"/>
                        </a:spcAft>
                      </a:pPr>
                      <a:r>
                        <a:rPr lang="en-US" sz="1400" kern="100" dirty="0">
                          <a:effectLst/>
                        </a:rPr>
                        <a:t>102+26=128 </a:t>
                      </a:r>
                      <a:r>
                        <a:rPr lang="zh-CN" sz="1400" kern="100" dirty="0">
                          <a:effectLst/>
                        </a:rPr>
                        <a:t>④</a:t>
                      </a:r>
                      <a:endParaRPr lang="zh-CN" sz="1400" kern="100" dirty="0">
                        <a:effectLst/>
                        <a:latin typeface="Times New Roman"/>
                        <a:ea typeface="宋体"/>
                      </a:endParaRPr>
                    </a:p>
                  </a:txBody>
                  <a:tcPr marL="39008" marR="39008" marT="0" marB="0"/>
                </a:tc>
                <a:tc hMerge="1">
                  <a:txBody>
                    <a:bodyPr/>
                    <a:lstStyle/>
                    <a:p>
                      <a:pPr algn="just">
                        <a:lnSpc>
                          <a:spcPct val="150000"/>
                        </a:lnSpc>
                        <a:spcAft>
                          <a:spcPts val="0"/>
                        </a:spcAft>
                      </a:pPr>
                      <a:endParaRPr lang="zh-CN" sz="1100" kern="100" dirty="0">
                        <a:effectLst/>
                        <a:latin typeface="Times New Roman"/>
                        <a:ea typeface="宋体"/>
                      </a:endParaRPr>
                    </a:p>
                  </a:txBody>
                  <a:tcPr marL="39008" marR="39008" marT="0" marB="0"/>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r h="841808">
                <a:tc>
                  <a:txBody>
                    <a:bodyPr/>
                    <a:lstStyle/>
                    <a:p>
                      <a:pPr algn="just">
                        <a:lnSpc>
                          <a:spcPct val="150000"/>
                        </a:lnSpc>
                        <a:spcAft>
                          <a:spcPts val="0"/>
                        </a:spcAft>
                      </a:pPr>
                      <a:r>
                        <a:rPr lang="en-US" sz="1400" kern="100">
                          <a:effectLst/>
                        </a:rPr>
                        <a:t>6.</a:t>
                      </a:r>
                      <a:r>
                        <a:rPr lang="zh-CN" sz="1400" kern="100">
                          <a:effectLst/>
                        </a:rPr>
                        <a:t>用大于或等于结果④且为</a:t>
                      </a:r>
                      <a:r>
                        <a:rPr lang="en-US" sz="1400" kern="100">
                          <a:effectLst/>
                        </a:rPr>
                        <a:t>10</a:t>
                      </a:r>
                      <a:r>
                        <a:rPr lang="zh-CN" sz="1400" kern="100">
                          <a:effectLst/>
                        </a:rPr>
                        <a:t>最小整数倍的数减去④，其差即为所求校验码的值。</a:t>
                      </a:r>
                      <a:endParaRPr lang="zh-CN" sz="1400" kern="100">
                        <a:effectLst/>
                        <a:latin typeface="Times New Roman"/>
                        <a:ea typeface="宋体"/>
                      </a:endParaRPr>
                    </a:p>
                  </a:txBody>
                  <a:tcPr marL="39008" marR="39008" marT="0" marB="0"/>
                </a:tc>
                <a:tc gridSpan="14">
                  <a:txBody>
                    <a:bodyPr/>
                    <a:lstStyle/>
                    <a:p>
                      <a:pPr algn="just">
                        <a:lnSpc>
                          <a:spcPct val="150000"/>
                        </a:lnSpc>
                        <a:spcAft>
                          <a:spcPts val="0"/>
                        </a:spcAft>
                      </a:pPr>
                      <a:r>
                        <a:rPr lang="en-US" sz="1400" kern="100" dirty="0">
                          <a:effectLst/>
                        </a:rPr>
                        <a:t>130-128=2</a:t>
                      </a:r>
                      <a:endParaRPr lang="zh-CN" sz="1400" kern="100" dirty="0">
                        <a:effectLst/>
                      </a:endParaRPr>
                    </a:p>
                    <a:p>
                      <a:pPr algn="just">
                        <a:lnSpc>
                          <a:spcPct val="150000"/>
                        </a:lnSpc>
                        <a:spcAft>
                          <a:spcPts val="0"/>
                        </a:spcAft>
                      </a:pPr>
                      <a:r>
                        <a:rPr lang="zh-CN" sz="1400" kern="100" dirty="0">
                          <a:effectLst/>
                        </a:rPr>
                        <a:t>校验码</a:t>
                      </a:r>
                      <a:r>
                        <a:rPr lang="en-US" sz="1400" kern="100" dirty="0">
                          <a:effectLst/>
                        </a:rPr>
                        <a:t>X=2</a:t>
                      </a:r>
                      <a:endParaRPr lang="zh-CN" sz="1400" kern="100" dirty="0">
                        <a:effectLst/>
                        <a:latin typeface="Times New Roman"/>
                        <a:ea typeface="宋体"/>
                      </a:endParaRPr>
                    </a:p>
                  </a:txBody>
                  <a:tcPr marL="39008" marR="39008" marT="0" marB="0"/>
                </a:tc>
                <a:tc hMerge="1">
                  <a:txBody>
                    <a:bodyPr/>
                    <a:lstStyle/>
                    <a:p>
                      <a:pPr algn="just">
                        <a:lnSpc>
                          <a:spcPct val="150000"/>
                        </a:lnSpc>
                        <a:spcAft>
                          <a:spcPts val="0"/>
                        </a:spcAft>
                      </a:pPr>
                      <a:endParaRPr lang="zh-CN" sz="1100" kern="100" dirty="0">
                        <a:effectLst/>
                        <a:latin typeface="Times New Roman"/>
                        <a:ea typeface="宋体"/>
                      </a:endParaRPr>
                    </a:p>
                  </a:txBody>
                  <a:tcPr marL="39008" marR="39008" marT="0" marB="0"/>
                </a:tc>
                <a:tc hMerge="1">
                  <a:txBody>
                    <a:bodyPr/>
                    <a:lstStyle/>
                    <a:p>
                      <a:endParaRPr lang="zh-CN" altLang="en-US" sz="1800" dirty="0"/>
                    </a:p>
                  </a:txBody>
                  <a:tcPr marL="52011" marR="52011" marT="26005" marB="26005"/>
                </a:tc>
                <a:tc hMerge="1">
                  <a:txBody>
                    <a:bodyPr/>
                    <a:lstStyle/>
                    <a:p>
                      <a:endParaRPr lang="zh-CN" altLang="en-US" sz="180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c hMerge="1">
                  <a:txBody>
                    <a:bodyPr/>
                    <a:lstStyle/>
                    <a:p>
                      <a:endParaRPr lang="zh-CN" altLang="en-US" sz="1800" dirty="0"/>
                    </a:p>
                  </a:txBody>
                  <a:tcPr marL="52011" marR="52011" marT="26005" marB="26005"/>
                </a:tc>
              </a:tr>
            </a:tbl>
          </a:graphicData>
        </a:graphic>
      </p:graphicFrame>
    </p:spTree>
    <p:extLst>
      <p:ext uri="{BB962C8B-B14F-4D97-AF65-F5344CB8AC3E}">
        <p14:creationId xmlns:p14="http://schemas.microsoft.com/office/powerpoint/2010/main" val="187200786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graphicFrame>
        <p:nvGraphicFramePr>
          <p:cNvPr id="28" name="表格 27"/>
          <p:cNvGraphicFramePr>
            <a:graphicFrameLocks noGrp="1"/>
          </p:cNvGraphicFramePr>
          <p:nvPr>
            <p:extLst>
              <p:ext uri="{D42A27DB-BD31-4B8C-83A1-F6EECF244321}">
                <p14:modId xmlns:p14="http://schemas.microsoft.com/office/powerpoint/2010/main" val="2776935580"/>
              </p:ext>
            </p:extLst>
          </p:nvPr>
        </p:nvGraphicFramePr>
        <p:xfrm>
          <a:off x="575556" y="2532151"/>
          <a:ext cx="7848871" cy="2343855"/>
        </p:xfrm>
        <a:graphic>
          <a:graphicData uri="http://schemas.openxmlformats.org/drawingml/2006/table">
            <a:tbl>
              <a:tblPr firstRow="1" firstCol="1" bandRow="1">
                <a:tableStyleId>{5940675A-B579-460E-94D1-54222C63F5DA}</a:tableStyleId>
              </a:tblPr>
              <a:tblGrid>
                <a:gridCol w="1825480"/>
                <a:gridCol w="1492476"/>
                <a:gridCol w="1564943"/>
                <a:gridCol w="1482986"/>
                <a:gridCol w="1482986"/>
              </a:tblGrid>
              <a:tr h="368655">
                <a:tc>
                  <a:txBody>
                    <a:bodyPr/>
                    <a:lstStyle/>
                    <a:p>
                      <a:pPr algn="ctr">
                        <a:spcAft>
                          <a:spcPts val="0"/>
                        </a:spcAft>
                      </a:pPr>
                      <a:r>
                        <a:rPr lang="zh-CN" sz="1400" kern="100" dirty="0">
                          <a:effectLst/>
                        </a:rPr>
                        <a:t>商品条码</a:t>
                      </a:r>
                      <a:endParaRPr lang="zh-CN" sz="1400" kern="100" dirty="0">
                        <a:effectLst/>
                        <a:latin typeface="Times New Roman"/>
                        <a:ea typeface="宋体"/>
                      </a:endParaRPr>
                    </a:p>
                  </a:txBody>
                  <a:tcPr marL="68580" marR="68580" marT="0" marB="0" anchor="ctr"/>
                </a:tc>
                <a:tc>
                  <a:txBody>
                    <a:bodyPr/>
                    <a:lstStyle/>
                    <a:p>
                      <a:pPr algn="ctr">
                        <a:spcAft>
                          <a:spcPts val="0"/>
                        </a:spcAft>
                      </a:pPr>
                      <a:r>
                        <a:rPr lang="zh-CN" sz="1400" kern="100">
                          <a:effectLst/>
                        </a:rPr>
                        <a:t>商标（品牌）</a:t>
                      </a:r>
                      <a:endParaRPr lang="zh-CN" sz="1400" kern="100">
                        <a:effectLst/>
                        <a:latin typeface="Times New Roman"/>
                        <a:ea typeface="宋体"/>
                      </a:endParaRPr>
                    </a:p>
                  </a:txBody>
                  <a:tcPr marL="68580" marR="68580" marT="0" marB="0" anchor="ctr"/>
                </a:tc>
                <a:tc>
                  <a:txBody>
                    <a:bodyPr/>
                    <a:lstStyle/>
                    <a:p>
                      <a:pPr algn="ctr">
                        <a:spcAft>
                          <a:spcPts val="0"/>
                        </a:spcAft>
                      </a:pPr>
                      <a:r>
                        <a:rPr lang="zh-CN" sz="1400" kern="100">
                          <a:effectLst/>
                        </a:rPr>
                        <a:t>名称</a:t>
                      </a:r>
                      <a:endParaRPr lang="zh-CN" sz="1400" kern="100">
                        <a:effectLst/>
                        <a:latin typeface="Times New Roman"/>
                        <a:ea typeface="宋体"/>
                      </a:endParaRPr>
                    </a:p>
                  </a:txBody>
                  <a:tcPr marL="68580" marR="68580" marT="0" marB="0" anchor="ctr"/>
                </a:tc>
                <a:tc>
                  <a:txBody>
                    <a:bodyPr/>
                    <a:lstStyle/>
                    <a:p>
                      <a:pPr algn="ctr">
                        <a:spcAft>
                          <a:spcPts val="0"/>
                        </a:spcAft>
                      </a:pPr>
                      <a:r>
                        <a:rPr lang="zh-CN" sz="1400" kern="100">
                          <a:effectLst/>
                        </a:rPr>
                        <a:t>发布厂家</a:t>
                      </a:r>
                      <a:endParaRPr lang="zh-CN" sz="1400" kern="100">
                        <a:effectLst/>
                        <a:latin typeface="Times New Roman"/>
                        <a:ea typeface="宋体"/>
                      </a:endParaRPr>
                    </a:p>
                  </a:txBody>
                  <a:tcPr marL="68580" marR="68580" marT="0" marB="0" anchor="ctr"/>
                </a:tc>
                <a:tc>
                  <a:txBody>
                    <a:bodyPr/>
                    <a:lstStyle/>
                    <a:p>
                      <a:pPr algn="ctr">
                        <a:spcAft>
                          <a:spcPts val="0"/>
                        </a:spcAft>
                      </a:pPr>
                      <a:r>
                        <a:rPr lang="zh-CN" sz="1400" kern="100">
                          <a:effectLst/>
                        </a:rPr>
                        <a:t>规格型号</a:t>
                      </a:r>
                      <a:endParaRPr lang="zh-CN" sz="1400" kern="100">
                        <a:effectLst/>
                        <a:latin typeface="Times New Roman"/>
                        <a:ea typeface="宋体"/>
                      </a:endParaRPr>
                    </a:p>
                  </a:txBody>
                  <a:tcPr marL="68580" marR="68580" marT="0" marB="0" anchor="ctr"/>
                </a:tc>
              </a:tr>
              <a:tr h="387120">
                <a:tc>
                  <a:txBody>
                    <a:bodyPr/>
                    <a:lstStyle/>
                    <a:p>
                      <a:pPr algn="ctr">
                        <a:spcAft>
                          <a:spcPts val="0"/>
                        </a:spcAft>
                      </a:pPr>
                      <a:r>
                        <a:rPr lang="en-US" sz="1400" kern="100" dirty="0">
                          <a:effectLst/>
                        </a:rPr>
                        <a:t>6925911511664</a:t>
                      </a:r>
                      <a:endParaRPr lang="zh-CN" sz="1400" kern="100" dirty="0">
                        <a:effectLst/>
                        <a:latin typeface="Times New Roman"/>
                        <a:ea typeface="宋体"/>
                      </a:endParaRPr>
                    </a:p>
                  </a:txBody>
                  <a:tcPr marL="68580" marR="68580" marT="0" marB="0" anchor="ctr"/>
                </a:tc>
                <a:tc>
                  <a:txBody>
                    <a:bodyPr/>
                    <a:lstStyle/>
                    <a:p>
                      <a:pPr algn="ctr">
                        <a:spcAft>
                          <a:spcPts val="0"/>
                        </a:spcAft>
                      </a:pPr>
                      <a:r>
                        <a:rPr lang="zh-CN" sz="1400" kern="100">
                          <a:effectLst/>
                        </a:rPr>
                        <a:t>威露士</a:t>
                      </a:r>
                      <a:endParaRPr lang="zh-CN" sz="1400" kern="100">
                        <a:effectLst/>
                        <a:latin typeface="Times New Roman"/>
                        <a:ea typeface="宋体"/>
                      </a:endParaRPr>
                    </a:p>
                  </a:txBody>
                  <a:tcPr marL="68580" marR="68580" marT="0" marB="0" anchor="ctr"/>
                </a:tc>
                <a:tc>
                  <a:txBody>
                    <a:bodyPr/>
                    <a:lstStyle/>
                    <a:p>
                      <a:pPr algn="ctr">
                        <a:spcAft>
                          <a:spcPts val="0"/>
                        </a:spcAft>
                      </a:pPr>
                      <a:r>
                        <a:rPr lang="zh-CN" sz="1400" kern="100">
                          <a:effectLst/>
                        </a:rPr>
                        <a:t>威露士空调清洗消毒液</a:t>
                      </a:r>
                      <a:endParaRPr lang="zh-CN" sz="1400" kern="100">
                        <a:effectLst/>
                        <a:latin typeface="Times New Roman"/>
                        <a:ea typeface="宋体"/>
                      </a:endParaRPr>
                    </a:p>
                  </a:txBody>
                  <a:tcPr marL="68580" marR="68580" marT="0" marB="0" anchor="ctr"/>
                </a:tc>
                <a:tc>
                  <a:txBody>
                    <a:bodyPr/>
                    <a:lstStyle/>
                    <a:p>
                      <a:pPr algn="ctr">
                        <a:spcAft>
                          <a:spcPts val="0"/>
                        </a:spcAft>
                      </a:pPr>
                      <a:r>
                        <a:rPr lang="zh-CN" sz="1400" kern="100">
                          <a:effectLst/>
                        </a:rPr>
                        <a:t>威莱</a:t>
                      </a:r>
                      <a:r>
                        <a:rPr lang="en-US" sz="1400" kern="100">
                          <a:effectLst/>
                        </a:rPr>
                        <a:t>(</a:t>
                      </a:r>
                      <a:r>
                        <a:rPr lang="zh-CN" sz="1400" kern="100">
                          <a:effectLst/>
                        </a:rPr>
                        <a:t>广州</a:t>
                      </a:r>
                      <a:r>
                        <a:rPr lang="en-US" sz="1400" kern="100">
                          <a:effectLst/>
                        </a:rPr>
                        <a:t>)</a:t>
                      </a:r>
                      <a:r>
                        <a:rPr lang="zh-CN" sz="1400" kern="100">
                          <a:effectLst/>
                        </a:rPr>
                        <a:t>日用品有限公司</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500ml</a:t>
                      </a:r>
                      <a:endParaRPr lang="zh-CN" sz="1400" kern="100">
                        <a:effectLst/>
                        <a:latin typeface="Times New Roman"/>
                        <a:ea typeface="宋体"/>
                      </a:endParaRPr>
                    </a:p>
                  </a:txBody>
                  <a:tcPr marL="68580" marR="68580" marT="0" marB="0" anchor="ctr"/>
                </a:tc>
              </a:tr>
              <a:tr h="387120">
                <a:tc>
                  <a:txBody>
                    <a:bodyPr/>
                    <a:lstStyle/>
                    <a:p>
                      <a:pPr algn="ctr">
                        <a:spcAft>
                          <a:spcPts val="0"/>
                        </a:spcAft>
                      </a:pPr>
                      <a:r>
                        <a:rPr lang="en-US" sz="1400" kern="100">
                          <a:effectLst/>
                        </a:rPr>
                        <a:t>6941257457121</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dirty="0">
                          <a:effectLst/>
                        </a:rPr>
                        <a:t> </a:t>
                      </a:r>
                      <a:endParaRPr lang="zh-CN" sz="1400" kern="100" dirty="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r>
              <a:tr h="387120">
                <a:tc>
                  <a:txBody>
                    <a:bodyPr/>
                    <a:lstStyle/>
                    <a:p>
                      <a:pPr algn="ctr">
                        <a:spcAft>
                          <a:spcPts val="0"/>
                        </a:spcAft>
                      </a:pPr>
                      <a:r>
                        <a:rPr lang="en-US" sz="1400" kern="100">
                          <a:effectLst/>
                        </a:rPr>
                        <a:t>6941257477341</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dirty="0">
                          <a:effectLst/>
                        </a:rPr>
                        <a:t> </a:t>
                      </a:r>
                      <a:endParaRPr lang="zh-CN" sz="1400" kern="100" dirty="0">
                        <a:effectLst/>
                        <a:latin typeface="Times New Roman"/>
                        <a:ea typeface="宋体"/>
                      </a:endParaRPr>
                    </a:p>
                  </a:txBody>
                  <a:tcPr marL="68580" marR="68580" marT="0" marB="0" anchor="ctr"/>
                </a:tc>
              </a:tr>
              <a:tr h="387120">
                <a:tc>
                  <a:txBody>
                    <a:bodyPr/>
                    <a:lstStyle/>
                    <a:p>
                      <a:pPr algn="ctr">
                        <a:spcAft>
                          <a:spcPts val="0"/>
                        </a:spcAft>
                      </a:pPr>
                      <a:r>
                        <a:rPr lang="en-US" sz="1400" kern="100">
                          <a:effectLst/>
                        </a:rPr>
                        <a:t>6941592704836</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dirty="0">
                          <a:effectLst/>
                        </a:rPr>
                        <a:t> </a:t>
                      </a:r>
                      <a:endParaRPr lang="zh-CN" sz="1400" kern="100" dirty="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r>
              <a:tr h="387120">
                <a:tc>
                  <a:txBody>
                    <a:bodyPr/>
                    <a:lstStyle/>
                    <a:p>
                      <a:pPr algn="ctr">
                        <a:spcAft>
                          <a:spcPts val="0"/>
                        </a:spcAft>
                      </a:pPr>
                      <a:r>
                        <a:rPr lang="en-US" sz="1400" kern="100">
                          <a:effectLst/>
                        </a:rPr>
                        <a:t>6936519650204</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a:effectLst/>
                        </a:rPr>
                        <a:t> </a:t>
                      </a:r>
                      <a:endParaRPr lang="zh-CN" sz="1400" kern="100">
                        <a:effectLst/>
                        <a:latin typeface="Times New Roman"/>
                        <a:ea typeface="宋体"/>
                      </a:endParaRPr>
                    </a:p>
                  </a:txBody>
                  <a:tcPr marL="68580" marR="68580" marT="0" marB="0" anchor="ctr"/>
                </a:tc>
                <a:tc>
                  <a:txBody>
                    <a:bodyPr/>
                    <a:lstStyle/>
                    <a:p>
                      <a:pPr algn="ctr">
                        <a:spcAft>
                          <a:spcPts val="0"/>
                        </a:spcAft>
                      </a:pPr>
                      <a:r>
                        <a:rPr lang="en-US" sz="1400" kern="100" dirty="0">
                          <a:effectLst/>
                        </a:rPr>
                        <a:t> </a:t>
                      </a:r>
                      <a:endParaRPr lang="zh-CN" sz="1400" kern="100" dirty="0">
                        <a:effectLst/>
                        <a:latin typeface="Times New Roman"/>
                        <a:ea typeface="宋体"/>
                      </a:endParaRPr>
                    </a:p>
                  </a:txBody>
                  <a:tcPr marL="68580" marR="68580" marT="0" marB="0" anchor="ctr"/>
                </a:tc>
              </a:tr>
            </a:tbl>
          </a:graphicData>
        </a:graphic>
      </p:graphicFrame>
      <p:sp>
        <p:nvSpPr>
          <p:cNvPr id="29" name="Rectangle 1"/>
          <p:cNvSpPr>
            <a:spLocks noChangeArrowheads="1"/>
          </p:cNvSpPr>
          <p:nvPr/>
        </p:nvSpPr>
        <p:spPr bwMode="auto">
          <a:xfrm>
            <a:off x="539552" y="773372"/>
            <a:ext cx="8230014" cy="175432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159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15900" algn="l" defTabSz="914400" rtl="0" eaLnBrk="1" fontAlgn="base" latinLnBrk="0" hangingPunct="1">
              <a:lnSpc>
                <a:spcPct val="15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任务一：</a:t>
            </a:r>
            <a:r>
              <a:rPr kumimoji="0" lang="zh-CN" altLang="zh-CN"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查询商品条码辨真伪</a:t>
            </a:r>
            <a:endParaRPr kumimoji="0" lang="zh-CN" altLang="zh-CN"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在中国物品编码中心</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hlinkClick r:id="rId3"/>
              </a:rPr>
              <a:t>http://www.ancc.org.cn/</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通过国内商品条码查询产品信息，填写表格内容。</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2-5 </a:t>
            </a:r>
            <a:r>
              <a:rPr kumimoji="0" lang="zh-CN" altLang="en-US"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查询商品条码辨真伪</a:t>
            </a:r>
            <a:endParaRPr kumimoji="0" lang="zh-CN" altLang="en-US" b="0" i="0" u="none" strike="noStrike" cap="none" normalizeH="0" baseline="0" dirty="0" smtClean="0">
              <a:ln>
                <a:noFill/>
              </a:ln>
              <a:solidFill>
                <a:schemeClr val="tx1"/>
              </a:solidFill>
              <a:effectLst/>
              <a:ea typeface="宋体" pitchFamily="2" charset="-122"/>
            </a:endParaRPr>
          </a:p>
        </p:txBody>
      </p:sp>
    </p:spTree>
    <p:extLst>
      <p:ext uri="{BB962C8B-B14F-4D97-AF65-F5344CB8AC3E}">
        <p14:creationId xmlns:p14="http://schemas.microsoft.com/office/powerpoint/2010/main" val="371267846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 xmlns:a16="http://schemas.microsoft.com/office/drawing/2014/main"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 xmlns:a16="http://schemas.microsoft.com/office/drawing/2014/main"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 xmlns:a16="http://schemas.microsoft.com/office/drawing/2014/main"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 xmlns:a16="http://schemas.microsoft.com/office/drawing/2014/main"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 xmlns:a16="http://schemas.microsoft.com/office/drawing/2014/main"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 xmlns:a16="http://schemas.microsoft.com/office/drawing/2014/main"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 xmlns:a16="http://schemas.microsoft.com/office/drawing/2014/main"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 xmlns:a16="http://schemas.microsoft.com/office/drawing/2014/main"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a16="http://schemas.microsoft.com/office/drawing/2014/main" xmlns=""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788024" y="1418070"/>
            <a:ext cx="3960440" cy="1886286"/>
          </a:xfrm>
          <a:prstGeom prst="rect">
            <a:avLst/>
          </a:prstGeom>
          <a:noFill/>
        </p:spPr>
        <p:txBody>
          <a:bodyPr wrap="square" rtlCol="0">
            <a:spAutoFit/>
          </a:bodyPr>
          <a:lstStyle/>
          <a:p>
            <a:pPr>
              <a:lnSpc>
                <a:spcPct val="150000"/>
              </a:lnSpc>
            </a:pPr>
            <a:r>
              <a:rPr lang="zh-CN" altLang="zh-CN" sz="2000" dirty="0"/>
              <a:t>一、条码技术</a:t>
            </a:r>
          </a:p>
          <a:p>
            <a:pPr>
              <a:lnSpc>
                <a:spcPct val="150000"/>
              </a:lnSpc>
            </a:pPr>
            <a:r>
              <a:rPr lang="zh-CN" altLang="en-US" sz="2000" dirty="0"/>
              <a:t>二、条码技术优缺点</a:t>
            </a:r>
            <a:endParaRPr lang="en-US" altLang="zh-CN" sz="2000" dirty="0"/>
          </a:p>
          <a:p>
            <a:pPr>
              <a:lnSpc>
                <a:spcPct val="150000"/>
              </a:lnSpc>
            </a:pPr>
            <a:r>
              <a:rPr lang="zh-CN" altLang="en-US" sz="2000" dirty="0"/>
              <a:t>三、</a:t>
            </a:r>
            <a:r>
              <a:rPr lang="zh-CN" altLang="zh-CN" sz="2000" dirty="0"/>
              <a:t>条码技术应用场景</a:t>
            </a:r>
            <a:endParaRPr lang="en-US" altLang="zh-CN" sz="2000" dirty="0"/>
          </a:p>
          <a:p>
            <a:pPr>
              <a:lnSpc>
                <a:spcPct val="150000"/>
              </a:lnSpc>
            </a:pPr>
            <a:r>
              <a:rPr lang="zh-CN" altLang="en-US" sz="2000" dirty="0"/>
              <a:t>四、</a:t>
            </a:r>
            <a:r>
              <a:rPr lang="zh-CN" altLang="zh-CN" sz="2000" dirty="0"/>
              <a:t>条码的制作</a:t>
            </a:r>
            <a:r>
              <a:rPr lang="zh-CN" altLang="en-US" sz="2000" dirty="0"/>
              <a:t>实训</a:t>
            </a:r>
            <a:endParaRPr lang="zh-CN" altLang="zh-CN" sz="2000" dirty="0"/>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graphicFrame>
        <p:nvGraphicFramePr>
          <p:cNvPr id="28" name="表格 27"/>
          <p:cNvGraphicFramePr>
            <a:graphicFrameLocks noGrp="1"/>
          </p:cNvGraphicFramePr>
          <p:nvPr>
            <p:extLst>
              <p:ext uri="{D42A27DB-BD31-4B8C-83A1-F6EECF244321}">
                <p14:modId xmlns:p14="http://schemas.microsoft.com/office/powerpoint/2010/main" val="30485125"/>
              </p:ext>
            </p:extLst>
          </p:nvPr>
        </p:nvGraphicFramePr>
        <p:xfrm>
          <a:off x="539552" y="4083918"/>
          <a:ext cx="7920880" cy="715260"/>
        </p:xfrm>
        <a:graphic>
          <a:graphicData uri="http://schemas.openxmlformats.org/drawingml/2006/table">
            <a:tbl>
              <a:tblPr firstRow="1" firstCol="1" bandRow="1">
                <a:tableStyleId>{5940675A-B579-460E-94D1-54222C63F5DA}</a:tableStyleId>
              </a:tblPr>
              <a:tblGrid>
                <a:gridCol w="2639688"/>
                <a:gridCol w="2640596"/>
                <a:gridCol w="2640596"/>
              </a:tblGrid>
              <a:tr h="353613">
                <a:tc>
                  <a:txBody>
                    <a:bodyPr/>
                    <a:lstStyle/>
                    <a:p>
                      <a:pPr algn="ctr">
                        <a:lnSpc>
                          <a:spcPct val="150000"/>
                        </a:lnSpc>
                        <a:spcAft>
                          <a:spcPts val="0"/>
                        </a:spcAft>
                      </a:pPr>
                      <a:r>
                        <a:rPr lang="zh-CN" sz="1200" kern="100" dirty="0">
                          <a:effectLst/>
                        </a:rPr>
                        <a:t>商品条码</a:t>
                      </a:r>
                      <a:endParaRPr lang="zh-CN" sz="1200" kern="100" dirty="0">
                        <a:effectLst/>
                        <a:latin typeface="Times New Roman"/>
                        <a:ea typeface="宋体"/>
                      </a:endParaRPr>
                    </a:p>
                  </a:txBody>
                  <a:tcPr marL="68580" marR="68580" marT="0" marB="0" anchor="ctr"/>
                </a:tc>
                <a:tc>
                  <a:txBody>
                    <a:bodyPr/>
                    <a:lstStyle/>
                    <a:p>
                      <a:pPr algn="ctr">
                        <a:lnSpc>
                          <a:spcPct val="150000"/>
                        </a:lnSpc>
                        <a:spcAft>
                          <a:spcPts val="0"/>
                        </a:spcAft>
                      </a:pPr>
                      <a:r>
                        <a:rPr lang="zh-CN" sz="1200" kern="100">
                          <a:effectLst/>
                        </a:rPr>
                        <a:t>校验码</a:t>
                      </a:r>
                      <a:endParaRPr lang="zh-CN" sz="1200" kern="100">
                        <a:effectLst/>
                        <a:latin typeface="Times New Roman"/>
                        <a:ea typeface="宋体"/>
                      </a:endParaRPr>
                    </a:p>
                  </a:txBody>
                  <a:tcPr marL="68580" marR="68580" marT="0" marB="0" anchor="ctr"/>
                </a:tc>
                <a:tc>
                  <a:txBody>
                    <a:bodyPr/>
                    <a:lstStyle/>
                    <a:p>
                      <a:pPr algn="ctr">
                        <a:lnSpc>
                          <a:spcPct val="150000"/>
                        </a:lnSpc>
                        <a:spcAft>
                          <a:spcPts val="0"/>
                        </a:spcAft>
                      </a:pPr>
                      <a:r>
                        <a:rPr lang="zh-CN" sz="1200" kern="100" dirty="0">
                          <a:effectLst/>
                        </a:rPr>
                        <a:t>校验结果</a:t>
                      </a:r>
                      <a:endParaRPr lang="zh-CN" sz="1200" kern="100" dirty="0">
                        <a:effectLst/>
                        <a:latin typeface="Times New Roman"/>
                        <a:ea typeface="宋体"/>
                      </a:endParaRPr>
                    </a:p>
                  </a:txBody>
                  <a:tcPr marL="68580" marR="68580" marT="0" marB="0" anchor="ctr"/>
                </a:tc>
              </a:tr>
              <a:tr h="361647">
                <a:tc>
                  <a:txBody>
                    <a:bodyPr/>
                    <a:lstStyle/>
                    <a:p>
                      <a:pPr algn="ctr">
                        <a:lnSpc>
                          <a:spcPct val="150000"/>
                        </a:lnSpc>
                        <a:spcAft>
                          <a:spcPts val="0"/>
                        </a:spcAft>
                      </a:pPr>
                      <a:r>
                        <a:rPr lang="en-US" sz="1200" kern="100">
                          <a:effectLst/>
                        </a:rPr>
                        <a:t> </a:t>
                      </a:r>
                      <a:endParaRPr lang="zh-CN" sz="1200" kern="100">
                        <a:effectLst/>
                        <a:latin typeface="Times New Roman"/>
                        <a:ea typeface="宋体"/>
                      </a:endParaRPr>
                    </a:p>
                  </a:txBody>
                  <a:tcPr marL="68580" marR="68580" marT="0" marB="0" anchor="ctr"/>
                </a:tc>
                <a:tc>
                  <a:txBody>
                    <a:bodyPr/>
                    <a:lstStyle/>
                    <a:p>
                      <a:pPr algn="ctr">
                        <a:lnSpc>
                          <a:spcPct val="150000"/>
                        </a:lnSpc>
                        <a:spcAft>
                          <a:spcPts val="0"/>
                        </a:spcAft>
                      </a:pPr>
                      <a:r>
                        <a:rPr lang="en-US" sz="1200" kern="100" dirty="0">
                          <a:effectLst/>
                        </a:rPr>
                        <a:t> </a:t>
                      </a:r>
                      <a:endParaRPr lang="zh-CN" sz="1200" kern="100" dirty="0">
                        <a:effectLst/>
                        <a:latin typeface="Times New Roman"/>
                        <a:ea typeface="宋体"/>
                      </a:endParaRPr>
                    </a:p>
                  </a:txBody>
                  <a:tcPr marL="68580" marR="68580" marT="0" marB="0" anchor="ctr"/>
                </a:tc>
                <a:tc>
                  <a:txBody>
                    <a:bodyPr/>
                    <a:lstStyle/>
                    <a:p>
                      <a:pPr algn="ctr">
                        <a:lnSpc>
                          <a:spcPct val="150000"/>
                        </a:lnSpc>
                        <a:spcAft>
                          <a:spcPts val="0"/>
                        </a:spcAft>
                      </a:pPr>
                      <a:r>
                        <a:rPr lang="en-US" sz="1200" kern="100" dirty="0">
                          <a:effectLst/>
                        </a:rPr>
                        <a:t> </a:t>
                      </a:r>
                      <a:endParaRPr lang="zh-CN" sz="1200" kern="100" dirty="0">
                        <a:effectLst/>
                        <a:latin typeface="Times New Roman"/>
                        <a:ea typeface="宋体"/>
                      </a:endParaRPr>
                    </a:p>
                  </a:txBody>
                  <a:tcPr marL="68580" marR="68580" marT="0" marB="0" anchor="ctr"/>
                </a:tc>
              </a:tr>
            </a:tbl>
          </a:graphicData>
        </a:graphic>
      </p:graphicFrame>
      <p:sp>
        <p:nvSpPr>
          <p:cNvPr id="29" name="Rectangle 1"/>
          <p:cNvSpPr>
            <a:spLocks noChangeArrowheads="1"/>
          </p:cNvSpPr>
          <p:nvPr/>
        </p:nvSpPr>
        <p:spPr bwMode="auto">
          <a:xfrm>
            <a:off x="539552" y="780081"/>
            <a:ext cx="8352928" cy="3416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159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15900" algn="l" defTabSz="914400" rtl="0" eaLnBrk="1" fontAlgn="base" latinLnBrk="0" hangingPunct="1">
              <a:lnSpc>
                <a:spcPct val="15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任务二：批量生成符合校验规则的一维码</a:t>
            </a:r>
            <a:endParaRPr kumimoji="0" lang="zh-CN" altLang="zh-CN"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zh-CN"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第一步：教师示范</a:t>
            </a:r>
            <a:r>
              <a:rPr kumimoji="0" lang="zh-CN" altLang="zh-CN"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MOD</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校验码批量生成软件</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软件安装及基本操作。</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第二步：学生实训</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直接运行老师发送的</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MOD</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校验码批量生成软件</a:t>
            </a:r>
            <a:r>
              <a:rPr kumimoji="0" lang="zh-CN" altLang="en-US"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设置为一次生成</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10</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个条码，生成输出为</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TXT</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文件。</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3.</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通过中国商品编码中心验证校验码的准确性。</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表</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2-6 </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批量生成条码及校验（自行添加</a:t>
            </a:r>
            <a:r>
              <a:rPr kumimoji="0" lang="en-US" altLang="zh-CN"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10</a:t>
            </a:r>
            <a:r>
              <a:rPr kumimoji="0" lang="zh-CN" altLang="en-US"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行）</a:t>
            </a:r>
            <a:endParaRPr kumimoji="0" lang="zh-CN" altLang="en-US"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endParaRPr kumimoji="0" lang="zh-CN" altLang="en-US" b="0" i="0" u="none" strike="noStrike" cap="none" normalizeH="0" baseline="0" dirty="0" smtClean="0">
              <a:ln>
                <a:noFill/>
              </a:ln>
              <a:solidFill>
                <a:schemeClr val="tx1"/>
              </a:solidFill>
              <a:effectLst/>
              <a:ea typeface="宋体" pitchFamily="2" charset="-122"/>
            </a:endParaRPr>
          </a:p>
        </p:txBody>
      </p:sp>
    </p:spTree>
    <p:extLst>
      <p:ext uri="{BB962C8B-B14F-4D97-AF65-F5344CB8AC3E}">
        <p14:creationId xmlns:p14="http://schemas.microsoft.com/office/powerpoint/2010/main" val="164187313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600173" y="2067694"/>
            <a:ext cx="3924436" cy="1477328"/>
          </a:xfrm>
          <a:prstGeom prst="rect">
            <a:avLst/>
          </a:prstGeom>
        </p:spPr>
        <p:txBody>
          <a:bodyPr wrap="square">
            <a:spAutoFit/>
          </a:bodyPr>
          <a:lstStyle/>
          <a:p>
            <a:pPr>
              <a:lnSpc>
                <a:spcPct val="150000"/>
              </a:lnSpc>
            </a:pPr>
            <a:r>
              <a:rPr lang="zh-CN" altLang="zh-CN" sz="2000" dirty="0"/>
              <a:t>优势：准确可靠、数据输入速度快、经济便宜、灵活实用、自由度大、设查简单、易于制作</a:t>
            </a:r>
            <a:r>
              <a:rPr lang="zh-CN" altLang="zh-CN" sz="2000" dirty="0" smtClean="0"/>
              <a:t>。</a:t>
            </a:r>
            <a:endParaRPr lang="zh-CN" altLang="zh-CN" sz="2000" dirty="0"/>
          </a:p>
        </p:txBody>
      </p:sp>
      <p:pic>
        <p:nvPicPr>
          <p:cNvPr id="1026" name="Picture 2" descr="https://lserp.com/fileRoot/Editor/upload/image/20201022/637389855799414908507115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174" y="1563638"/>
            <a:ext cx="4104456" cy="273630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163081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487795" y="1491630"/>
            <a:ext cx="4097870" cy="2862322"/>
          </a:xfrm>
          <a:prstGeom prst="rect">
            <a:avLst/>
          </a:prstGeom>
        </p:spPr>
        <p:txBody>
          <a:bodyPr wrap="square">
            <a:spAutoFit/>
          </a:bodyPr>
          <a:lstStyle/>
          <a:p>
            <a:pPr>
              <a:lnSpc>
                <a:spcPct val="150000"/>
              </a:lnSpc>
            </a:pPr>
            <a:r>
              <a:rPr lang="zh-CN" altLang="zh-CN" sz="2000" dirty="0" smtClean="0"/>
              <a:t>条码</a:t>
            </a:r>
            <a:r>
              <a:rPr lang="zh-CN" altLang="zh-CN" sz="2000" dirty="0"/>
              <a:t>技术为我们提供了一种对物流中的物品进行识别和描述的方法，借助自动识别技术、</a:t>
            </a:r>
            <a:r>
              <a:rPr lang="en-US" altLang="zh-CN" sz="2000" dirty="0"/>
              <a:t>POS</a:t>
            </a:r>
            <a:r>
              <a:rPr lang="zh-CN" altLang="zh-CN" sz="2000" dirty="0"/>
              <a:t>系统、</a:t>
            </a:r>
            <a:r>
              <a:rPr lang="en-US" altLang="zh-CN" sz="2000" dirty="0"/>
              <a:t>EDI</a:t>
            </a:r>
            <a:r>
              <a:rPr lang="zh-CN" altLang="zh-CN" sz="2000" dirty="0"/>
              <a:t>等现代技术手段，企业可以随时了解有关产品在供应链上的位置，并即时作出反应。</a:t>
            </a:r>
          </a:p>
        </p:txBody>
      </p:sp>
      <p:pic>
        <p:nvPicPr>
          <p:cNvPr id="2050" name="Picture 2" descr="https://ks3-cn-beijing.ksyun.com/zhjwebsite/uploads/202111/483d93f52e8c62830d62aa148826469a.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890" y="1606640"/>
            <a:ext cx="3950832" cy="263230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708329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356472" y="1347614"/>
            <a:ext cx="4389757" cy="3323987"/>
          </a:xfrm>
          <a:prstGeom prst="rect">
            <a:avLst/>
          </a:prstGeom>
        </p:spPr>
        <p:txBody>
          <a:bodyPr wrap="square">
            <a:spAutoFit/>
          </a:bodyPr>
          <a:lstStyle/>
          <a:p>
            <a:pPr>
              <a:lnSpc>
                <a:spcPct val="150000"/>
              </a:lnSpc>
            </a:pPr>
            <a:r>
              <a:rPr lang="zh-CN" altLang="zh-CN" sz="2000" dirty="0"/>
              <a:t>条码技术已在许多领域中得到了广泛的应用，比较典型的应用有以下领域： </a:t>
            </a:r>
          </a:p>
          <a:p>
            <a:pPr>
              <a:lnSpc>
                <a:spcPct val="150000"/>
              </a:lnSpc>
            </a:pPr>
            <a:r>
              <a:rPr lang="zh-CN" altLang="zh-CN" sz="2000" dirty="0"/>
              <a:t>（一）零售业</a:t>
            </a:r>
          </a:p>
          <a:p>
            <a:pPr>
              <a:lnSpc>
                <a:spcPct val="150000"/>
              </a:lnSpc>
            </a:pPr>
            <a:r>
              <a:rPr lang="zh-CN" altLang="zh-CN" sz="2000" dirty="0"/>
              <a:t>零售是商品条码应用最为广泛的领域之一，接近</a:t>
            </a:r>
            <a:r>
              <a:rPr lang="en-US" altLang="zh-CN" sz="2000" dirty="0"/>
              <a:t>100%</a:t>
            </a:r>
            <a:r>
              <a:rPr lang="zh-CN" altLang="zh-CN" sz="2000" dirty="0"/>
              <a:t>的零售产品都使用了商品条码，涉及食品、饮料、日化等领域</a:t>
            </a:r>
            <a:r>
              <a:rPr lang="zh-CN" altLang="zh-CN" sz="2000" dirty="0" smtClean="0"/>
              <a:t>。</a:t>
            </a:r>
            <a:endParaRPr lang="zh-CN" altLang="zh-CN" sz="2000" dirty="0"/>
          </a:p>
        </p:txBody>
      </p:sp>
      <p:pic>
        <p:nvPicPr>
          <p:cNvPr id="3074" name="Picture 2" descr="https://inews.gtimg.com/newsapp_match/0/10203399799/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634" y="1707654"/>
            <a:ext cx="3740960" cy="275999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238460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572744" y="1563638"/>
            <a:ext cx="4209788" cy="2400657"/>
          </a:xfrm>
          <a:prstGeom prst="rect">
            <a:avLst/>
          </a:prstGeom>
        </p:spPr>
        <p:txBody>
          <a:bodyPr wrap="square">
            <a:spAutoFit/>
          </a:bodyPr>
          <a:lstStyle/>
          <a:p>
            <a:pPr>
              <a:lnSpc>
                <a:spcPct val="150000"/>
              </a:lnSpc>
            </a:pPr>
            <a:r>
              <a:rPr lang="zh-CN" altLang="zh-CN" sz="2000" dirty="0" smtClean="0"/>
              <a:t>（</a:t>
            </a:r>
            <a:r>
              <a:rPr lang="zh-CN" altLang="zh-CN" sz="2000" dirty="0"/>
              <a:t>二）仓储管理与物流跟踪</a:t>
            </a:r>
          </a:p>
          <a:p>
            <a:pPr>
              <a:lnSpc>
                <a:spcPct val="150000"/>
              </a:lnSpc>
            </a:pPr>
            <a:r>
              <a:rPr lang="zh-CN" altLang="zh-CN" sz="2000" dirty="0"/>
              <a:t>商品条码标识系统是在物流供应链中广泛应用的物品标识系统，能够实现上下游企业间信息传递的“无缝”对接</a:t>
            </a:r>
            <a:r>
              <a:rPr lang="zh-CN" altLang="zh-CN" sz="2000" dirty="0" smtClean="0"/>
              <a:t>。</a:t>
            </a:r>
            <a:endParaRPr lang="zh-CN" altLang="zh-CN" sz="2000" dirty="0"/>
          </a:p>
        </p:txBody>
      </p:sp>
      <p:pic>
        <p:nvPicPr>
          <p:cNvPr id="4098" name="Picture 2" descr="https://img-qn.51miz.com/preview/photo/00/01/55/47/P-1554751-4F58A162O.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20887" y="1581820"/>
            <a:ext cx="3889951" cy="25922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710445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430310" y="1995686"/>
            <a:ext cx="4051081" cy="1754326"/>
          </a:xfrm>
          <a:prstGeom prst="rect">
            <a:avLst/>
          </a:prstGeom>
        </p:spPr>
        <p:txBody>
          <a:bodyPr wrap="square">
            <a:spAutoFit/>
          </a:bodyPr>
          <a:lstStyle/>
          <a:p>
            <a:pPr>
              <a:lnSpc>
                <a:spcPct val="150000"/>
              </a:lnSpc>
            </a:pPr>
            <a:r>
              <a:rPr lang="zh-CN" altLang="zh-CN" dirty="0" smtClean="0"/>
              <a:t>（</a:t>
            </a:r>
            <a:r>
              <a:rPr lang="zh-CN" altLang="zh-CN" dirty="0"/>
              <a:t>三）医疗卫生</a:t>
            </a:r>
          </a:p>
          <a:p>
            <a:pPr>
              <a:lnSpc>
                <a:spcPct val="150000"/>
              </a:lnSpc>
            </a:pPr>
            <a:r>
              <a:rPr lang="zh-CN" altLang="zh-CN" dirty="0"/>
              <a:t>药品、医疗器械等医疗保健产品关系到人民的生命健康与安全，受到政府部门与广大人民的高度重视。</a:t>
            </a:r>
          </a:p>
        </p:txBody>
      </p:sp>
      <p:pic>
        <p:nvPicPr>
          <p:cNvPr id="5122" name="Picture 2" descr="https://img0.baidu.com/it/u=3466349394,3358612216&amp;fm=253&amp;fmt=auto&amp;app=138&amp;f=JPG?w=500&amp;h=31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595546"/>
            <a:ext cx="4197289" cy="26107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9998691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211960" y="987574"/>
            <a:ext cx="4569828" cy="3785652"/>
          </a:xfrm>
          <a:prstGeom prst="rect">
            <a:avLst/>
          </a:prstGeom>
        </p:spPr>
        <p:txBody>
          <a:bodyPr wrap="square">
            <a:spAutoFit/>
          </a:bodyPr>
          <a:lstStyle/>
          <a:p>
            <a:pPr>
              <a:lnSpc>
                <a:spcPct val="150000"/>
              </a:lnSpc>
            </a:pPr>
            <a:r>
              <a:rPr lang="zh-CN" altLang="zh-CN" sz="2000" dirty="0"/>
              <a:t>（四）食品安全追溯</a:t>
            </a:r>
          </a:p>
          <a:p>
            <a:pPr>
              <a:lnSpc>
                <a:spcPct val="150000"/>
              </a:lnSpc>
            </a:pPr>
            <a:r>
              <a:rPr lang="zh-CN" altLang="zh-CN" sz="2000" dirty="0"/>
              <a:t>食品安全追溯贯穿产品的整个生命周期，真正把食品生产的上下游，将食品的种植、养殖、生产、加工、包装、物流、销售到餐桌的每一个环节都协同起来，形成一个开放的可追溯体系，打造从农田到餐桌的可追溯系统，为食品安全和健康生活带来科技化、标准化的保障</a:t>
            </a:r>
            <a:r>
              <a:rPr lang="zh-CN" altLang="zh-CN" sz="2000" dirty="0" smtClean="0"/>
              <a:t>。</a:t>
            </a:r>
            <a:endParaRPr lang="zh-CN" altLang="zh-CN" sz="2000" dirty="0"/>
          </a:p>
        </p:txBody>
      </p:sp>
      <p:pic>
        <p:nvPicPr>
          <p:cNvPr id="6146" name="Picture 2" descr="https://nimg.ws.126.net/?url=http%3A%2F%2Fdingyue.ws.126.net%2F2022%2F0216%2F89b24648j00r7dfo1000yc000cx00abm.jpg&amp;thumbnail=660x2147483647&amp;quality=80&amp;type=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368232"/>
            <a:ext cx="3790609" cy="3024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2419525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412494" y="1419622"/>
            <a:ext cx="4248472" cy="3000821"/>
          </a:xfrm>
          <a:prstGeom prst="rect">
            <a:avLst/>
          </a:prstGeom>
        </p:spPr>
        <p:txBody>
          <a:bodyPr wrap="square">
            <a:spAutoFit/>
          </a:bodyPr>
          <a:lstStyle/>
          <a:p>
            <a:pPr>
              <a:lnSpc>
                <a:spcPct val="150000"/>
              </a:lnSpc>
            </a:pPr>
            <a:r>
              <a:rPr lang="zh-CN" altLang="zh-CN" dirty="0" smtClean="0"/>
              <a:t>（</a:t>
            </a:r>
            <a:r>
              <a:rPr lang="zh-CN" altLang="zh-CN" dirty="0"/>
              <a:t>五）电子商务</a:t>
            </a:r>
          </a:p>
          <a:p>
            <a:pPr>
              <a:lnSpc>
                <a:spcPct val="150000"/>
              </a:lnSpc>
            </a:pPr>
            <a:r>
              <a:rPr lang="zh-CN" altLang="zh-CN" dirty="0"/>
              <a:t>它是为实现对商品信息的自动扫描而设计的，是实现快速、准确采集数据的有效手段，真正解决了企业对数据的准确、及时传送和有效收集的问题，是企业信息化管理的基础，也是连接上下环节中数据传递的纽带。</a:t>
            </a:r>
          </a:p>
        </p:txBody>
      </p:sp>
      <p:pic>
        <p:nvPicPr>
          <p:cNvPr id="7170" name="Picture 2" descr="https://pics5.baidu.com/feed/9825bc315c6034a8d8f0b6abbdfe2c5f08237686.jpeg@f_auto?token=1fded55f4a4301a73a8b746a77beb7ff"/>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3021" y="1589775"/>
            <a:ext cx="3987655" cy="266051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3219899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067944" y="1491630"/>
            <a:ext cx="4608512" cy="2585323"/>
          </a:xfrm>
          <a:prstGeom prst="rect">
            <a:avLst/>
          </a:prstGeom>
        </p:spPr>
        <p:txBody>
          <a:bodyPr wrap="square">
            <a:spAutoFit/>
          </a:bodyPr>
          <a:lstStyle/>
          <a:p>
            <a:pPr>
              <a:lnSpc>
                <a:spcPct val="150000"/>
              </a:lnSpc>
            </a:pPr>
            <a:r>
              <a:rPr lang="zh-CN" altLang="zh-CN" dirty="0"/>
              <a:t>（六）移动商务</a:t>
            </a:r>
          </a:p>
          <a:p>
            <a:pPr>
              <a:lnSpc>
                <a:spcPct val="150000"/>
              </a:lnSpc>
            </a:pPr>
            <a:r>
              <a:rPr lang="zh-CN" altLang="zh-CN" dirty="0"/>
              <a:t>今天的移动电话可以与条码“对话” ，读取无线射频识别（</a:t>
            </a:r>
            <a:r>
              <a:rPr lang="en-US" altLang="zh-CN" dirty="0"/>
              <a:t>RFID</a:t>
            </a:r>
            <a:r>
              <a:rPr lang="zh-CN" altLang="zh-CN" dirty="0"/>
              <a:t>）标签，并访问互联网。 通过使用移动电话对产品标识的读取，消费者就可获得有关这个产品的服务和信息，在明白消费的同时，增进消费者与品牌信任</a:t>
            </a:r>
            <a:r>
              <a:rPr lang="zh-CN" altLang="zh-CN" dirty="0" smtClean="0"/>
              <a:t>。</a:t>
            </a:r>
            <a:endParaRPr lang="zh-CN" altLang="zh-CN" dirty="0"/>
          </a:p>
        </p:txBody>
      </p:sp>
      <p:pic>
        <p:nvPicPr>
          <p:cNvPr id="8194" name="Picture 2" descr="https://img.aa33.com/uploads/21/39/article/zatan/0313/604c4642867c5.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70929" y="1635646"/>
            <a:ext cx="3897015" cy="2599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2542111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317292" y="1275606"/>
            <a:ext cx="4464496" cy="3323987"/>
          </a:xfrm>
          <a:prstGeom prst="rect">
            <a:avLst/>
          </a:prstGeom>
        </p:spPr>
        <p:txBody>
          <a:bodyPr wrap="square">
            <a:spAutoFit/>
          </a:bodyPr>
          <a:lstStyle/>
          <a:p>
            <a:pPr>
              <a:lnSpc>
                <a:spcPct val="150000"/>
              </a:lnSpc>
            </a:pPr>
            <a:r>
              <a:rPr lang="zh-CN" altLang="zh-CN" sz="2000" dirty="0" smtClean="0"/>
              <a:t>（</a:t>
            </a:r>
            <a:r>
              <a:rPr lang="zh-CN" altLang="zh-CN" sz="2000" dirty="0"/>
              <a:t>七）物联网</a:t>
            </a:r>
          </a:p>
          <a:p>
            <a:pPr>
              <a:lnSpc>
                <a:spcPct val="150000"/>
              </a:lnSpc>
            </a:pPr>
            <a:r>
              <a:rPr lang="zh-CN" altLang="zh-CN" sz="2000" dirty="0"/>
              <a:t>物联网中的“物”，即物品。通过对物品进行编码，实现了物品的数字化。物品编码是物联网的基础，建立我国物联网编码体系对于保障各个行业、领域、部门的应用，实现协同工作具有重要的意义。</a:t>
            </a:r>
          </a:p>
        </p:txBody>
      </p:sp>
      <p:pic>
        <p:nvPicPr>
          <p:cNvPr id="9218" name="Picture 2" descr="https://img1.baidu.com/it/u=4186944209,3946284541&amp;fm=253&amp;fmt=auto&amp;app=138&amp;f=JPEG?w=470&amp;h=3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9634" y="1635646"/>
            <a:ext cx="3724942" cy="25202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8189088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4587010" y="1246219"/>
            <a:ext cx="4392488" cy="2862322"/>
          </a:xfrm>
          <a:prstGeom prst="rect">
            <a:avLst/>
          </a:prstGeom>
        </p:spPr>
        <p:txBody>
          <a:bodyPr wrap="square">
            <a:spAutoFit/>
          </a:bodyPr>
          <a:lstStyle/>
          <a:p>
            <a:pPr>
              <a:lnSpc>
                <a:spcPct val="150000"/>
              </a:lnSpc>
            </a:pPr>
            <a:r>
              <a:rPr lang="zh-CN" altLang="zh-CN" sz="2400" dirty="0"/>
              <a:t>（一）条码的概念</a:t>
            </a:r>
          </a:p>
          <a:p>
            <a:pPr>
              <a:lnSpc>
                <a:spcPct val="150000"/>
              </a:lnSpc>
            </a:pPr>
            <a:r>
              <a:rPr lang="zh-CN" altLang="zh-CN" sz="2400" dirty="0" smtClean="0"/>
              <a:t>条码</a:t>
            </a:r>
            <a:r>
              <a:rPr lang="en-US" altLang="zh-CN" sz="2400" dirty="0"/>
              <a:t>(barcode)</a:t>
            </a:r>
            <a:r>
              <a:rPr lang="zh-CN" altLang="zh-CN" sz="2400" dirty="0"/>
              <a:t>是将宽度不等的多个黑条和空白，按照一定的编码规则排列，用以表达一组信息的图形标识符。</a:t>
            </a:r>
          </a:p>
        </p:txBody>
      </p:sp>
      <p:pic>
        <p:nvPicPr>
          <p:cNvPr id="29" name="图片 8"/>
          <p:cNvPicPr>
            <a:picLocks noChangeAspect="1" noChangeArrowheads="1"/>
          </p:cNvPicPr>
          <p:nvPr/>
        </p:nvPicPr>
        <p:blipFill>
          <a:blip r:embed="rId3">
            <a:extLst>
              <a:ext uri="{28A0092B-C50C-407E-A947-70E740481C1C}">
                <a14:useLocalDpi xmlns:a14="http://schemas.microsoft.com/office/drawing/2010/main" val="0"/>
              </a:ext>
            </a:extLst>
          </a:blip>
          <a:srcRect l="7256" r="4849" b="17482"/>
          <a:stretch>
            <a:fillRect/>
          </a:stretch>
        </p:blipFill>
        <p:spPr bwMode="auto">
          <a:xfrm>
            <a:off x="367497" y="1923679"/>
            <a:ext cx="3992091" cy="15074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sp>
        <p:nvSpPr>
          <p:cNvPr id="28" name="矩形 27"/>
          <p:cNvSpPr/>
          <p:nvPr/>
        </p:nvSpPr>
        <p:spPr>
          <a:xfrm>
            <a:off x="467544" y="1017205"/>
            <a:ext cx="7992888" cy="3831818"/>
          </a:xfrm>
          <a:prstGeom prst="rect">
            <a:avLst/>
          </a:prstGeom>
        </p:spPr>
        <p:txBody>
          <a:bodyPr wrap="square">
            <a:spAutoFit/>
          </a:bodyPr>
          <a:lstStyle/>
          <a:p>
            <a:pPr>
              <a:lnSpc>
                <a:spcPct val="150000"/>
              </a:lnSpc>
            </a:pPr>
            <a:r>
              <a:rPr lang="zh-CN" altLang="zh-CN" dirty="0"/>
              <a:t>条码申请程序</a:t>
            </a:r>
          </a:p>
          <a:p>
            <a:pPr lvl="0">
              <a:lnSpc>
                <a:spcPct val="150000"/>
              </a:lnSpc>
            </a:pPr>
            <a:r>
              <a:rPr lang="en-US" altLang="zh-CN" dirty="0" smtClean="0"/>
              <a:t>1.</a:t>
            </a:r>
            <a:r>
              <a:rPr lang="zh-CN" altLang="zh-CN" dirty="0" smtClean="0"/>
              <a:t>申请</a:t>
            </a:r>
            <a:r>
              <a:rPr lang="zh-CN" altLang="zh-CN" dirty="0"/>
              <a:t>企业填表、提供企业法人营业执照或营业执照（副本）及其复印件。</a:t>
            </a:r>
          </a:p>
          <a:p>
            <a:pPr lvl="0">
              <a:lnSpc>
                <a:spcPct val="150000"/>
              </a:lnSpc>
            </a:pPr>
            <a:r>
              <a:rPr lang="en-US" altLang="zh-CN" dirty="0" smtClean="0"/>
              <a:t>2.</a:t>
            </a:r>
            <a:r>
              <a:rPr lang="zh-CN" altLang="zh-CN" dirty="0" smtClean="0"/>
              <a:t>中国</a:t>
            </a:r>
            <a:r>
              <a:rPr lang="zh-CN" altLang="zh-CN" dirty="0"/>
              <a:t>物品编码中心地方分支机构初审。</a:t>
            </a:r>
          </a:p>
          <a:p>
            <a:pPr lvl="0">
              <a:lnSpc>
                <a:spcPct val="150000"/>
              </a:lnSpc>
            </a:pPr>
            <a:r>
              <a:rPr lang="en-US" altLang="zh-CN" dirty="0" smtClean="0"/>
              <a:t>3.</a:t>
            </a:r>
            <a:r>
              <a:rPr lang="zh-CN" altLang="zh-CN" dirty="0" smtClean="0"/>
              <a:t>符合</a:t>
            </a:r>
            <a:r>
              <a:rPr lang="zh-CN" altLang="zh-CN" dirty="0"/>
              <a:t>条件的资料，中国物品编码中心地方分支机构上传数据、邮寄申请资料给编码中心。</a:t>
            </a:r>
          </a:p>
          <a:p>
            <a:pPr lvl="0">
              <a:lnSpc>
                <a:spcPct val="150000"/>
              </a:lnSpc>
            </a:pPr>
            <a:r>
              <a:rPr lang="en-US" altLang="zh-CN" dirty="0" smtClean="0"/>
              <a:t>4.</a:t>
            </a:r>
            <a:r>
              <a:rPr lang="zh-CN" altLang="zh-CN" dirty="0" smtClean="0"/>
              <a:t>中国</a:t>
            </a:r>
            <a:r>
              <a:rPr lang="zh-CN" altLang="zh-CN" dirty="0"/>
              <a:t>物品编码中心审核申请材料。</a:t>
            </a:r>
          </a:p>
          <a:p>
            <a:pPr lvl="0">
              <a:lnSpc>
                <a:spcPct val="150000"/>
              </a:lnSpc>
            </a:pPr>
            <a:r>
              <a:rPr lang="en-US" altLang="zh-CN" dirty="0" smtClean="0"/>
              <a:t>5.</a:t>
            </a:r>
            <a:r>
              <a:rPr lang="zh-CN" altLang="zh-CN" dirty="0" smtClean="0"/>
              <a:t>中国</a:t>
            </a:r>
            <a:r>
              <a:rPr lang="zh-CN" altLang="zh-CN" dirty="0"/>
              <a:t>物品编码中心核对申请材料与汇款信息。</a:t>
            </a:r>
          </a:p>
          <a:p>
            <a:pPr lvl="0">
              <a:lnSpc>
                <a:spcPct val="150000"/>
              </a:lnSpc>
            </a:pPr>
            <a:r>
              <a:rPr lang="en-US" altLang="zh-CN" dirty="0" smtClean="0"/>
              <a:t>6.</a:t>
            </a:r>
            <a:r>
              <a:rPr lang="zh-CN" altLang="zh-CN" dirty="0" smtClean="0"/>
              <a:t>中国</a:t>
            </a:r>
            <a:r>
              <a:rPr lang="zh-CN" altLang="zh-CN" dirty="0"/>
              <a:t>物品编码中心核发厂商识别代码，下传数据给分支机构。</a:t>
            </a:r>
          </a:p>
          <a:p>
            <a:pPr lvl="0">
              <a:lnSpc>
                <a:spcPct val="150000"/>
              </a:lnSpc>
            </a:pPr>
            <a:r>
              <a:rPr lang="en-US" altLang="zh-CN" dirty="0" smtClean="0"/>
              <a:t>7.</a:t>
            </a:r>
            <a:r>
              <a:rPr lang="zh-CN" altLang="zh-CN" dirty="0" smtClean="0"/>
              <a:t>中国</a:t>
            </a:r>
            <a:r>
              <a:rPr lang="zh-CN" altLang="zh-CN" dirty="0"/>
              <a:t>物品编码中心地方分支机构下传数据，并打印系统成员证书。</a:t>
            </a:r>
          </a:p>
        </p:txBody>
      </p:sp>
    </p:spTree>
    <p:extLst>
      <p:ext uri="{BB962C8B-B14F-4D97-AF65-F5344CB8AC3E}">
        <p14:creationId xmlns:p14="http://schemas.microsoft.com/office/powerpoint/2010/main" val="269492534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条码技术优缺点</a:t>
            </a:r>
            <a:endParaRPr lang="zh-CN" altLang="zh-CN" sz="2400" dirty="0"/>
          </a:p>
        </p:txBody>
      </p:sp>
      <p:pic>
        <p:nvPicPr>
          <p:cNvPr id="28" name="Picture 2" descr="流程"/>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11707" y="-449979"/>
            <a:ext cx="4325938" cy="560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8245140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39102"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条码的制作</a:t>
            </a:r>
            <a:endParaRPr lang="zh-CN" altLang="zh-CN" sz="2400" dirty="0"/>
          </a:p>
        </p:txBody>
      </p:sp>
      <p:sp>
        <p:nvSpPr>
          <p:cNvPr id="28" name="Rectangle 2"/>
          <p:cNvSpPr>
            <a:spLocks noChangeArrowheads="1"/>
          </p:cNvSpPr>
          <p:nvPr/>
        </p:nvSpPr>
        <p:spPr bwMode="auto">
          <a:xfrm>
            <a:off x="359629" y="1049859"/>
            <a:ext cx="8424742" cy="27238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215900" fontAlgn="base">
              <a:spcBef>
                <a:spcPct val="0"/>
              </a:spcBef>
              <a:spcAft>
                <a:spcPct val="0"/>
              </a:spcAft>
              <a:defRPr>
                <a:solidFill>
                  <a:schemeClr val="tx1"/>
                </a:solidFill>
                <a:latin typeface="Arial" pitchFamily="34" charset="0"/>
                <a:ea typeface="宋体" pitchFamily="2" charset="-122"/>
                <a:cs typeface="宋体" pitchFamily="2" charset="-122"/>
              </a:defRPr>
            </a:lvl1pPr>
            <a:lvl2pPr fontAlgn="base">
              <a:spcBef>
                <a:spcPct val="0"/>
              </a:spcBef>
              <a:spcAft>
                <a:spcPct val="0"/>
              </a:spcAft>
              <a:defRPr>
                <a:solidFill>
                  <a:schemeClr val="tx1"/>
                </a:solidFill>
                <a:latin typeface="Arial" pitchFamily="34" charset="0"/>
                <a:ea typeface="宋体" pitchFamily="2" charset="-122"/>
                <a:cs typeface="宋体" pitchFamily="2" charset="-122"/>
              </a:defRPr>
            </a:lvl2pPr>
            <a:lvl3pPr fontAlgn="base">
              <a:spcBef>
                <a:spcPct val="0"/>
              </a:spcBef>
              <a:spcAft>
                <a:spcPct val="0"/>
              </a:spcAft>
              <a:defRPr>
                <a:solidFill>
                  <a:schemeClr val="tx1"/>
                </a:solidFill>
                <a:latin typeface="Arial" pitchFamily="34" charset="0"/>
                <a:ea typeface="宋体" pitchFamily="2" charset="-122"/>
                <a:cs typeface="宋体" pitchFamily="2" charset="-122"/>
              </a:defRPr>
            </a:lvl3pPr>
            <a:lvl4pPr fontAlgn="base">
              <a:spcBef>
                <a:spcPct val="0"/>
              </a:spcBef>
              <a:spcAft>
                <a:spcPct val="0"/>
              </a:spcAft>
              <a:defRPr>
                <a:solidFill>
                  <a:schemeClr val="tx1"/>
                </a:solidFill>
                <a:latin typeface="Arial" pitchFamily="34" charset="0"/>
                <a:ea typeface="宋体" pitchFamily="2" charset="-122"/>
                <a:cs typeface="宋体" pitchFamily="2" charset="-122"/>
              </a:defRPr>
            </a:lvl4pPr>
            <a:lvl5pPr fontAlgn="base">
              <a:spcBef>
                <a:spcPct val="0"/>
              </a:spcBef>
              <a:spcAft>
                <a:spcPct val="0"/>
              </a:spcAft>
              <a:defRPr>
                <a:solidFill>
                  <a:schemeClr val="tx1"/>
                </a:solidFill>
                <a:latin typeface="Arial" pitchFamily="34" charset="0"/>
                <a:ea typeface="宋体" pitchFamily="2" charset="-122"/>
                <a:cs typeface="宋体" pitchFamily="2" charset="-122"/>
              </a:defRPr>
            </a:lvl5pPr>
            <a:lvl6pPr fontAlgn="base">
              <a:spcBef>
                <a:spcPct val="0"/>
              </a:spcBef>
              <a:spcAft>
                <a:spcPct val="0"/>
              </a:spcAft>
              <a:defRPr>
                <a:solidFill>
                  <a:schemeClr val="tx1"/>
                </a:solidFill>
                <a:latin typeface="Arial" pitchFamily="34" charset="0"/>
                <a:ea typeface="宋体" pitchFamily="2" charset="-122"/>
                <a:cs typeface="宋体" pitchFamily="2" charset="-122"/>
              </a:defRPr>
            </a:lvl6pPr>
            <a:lvl7pPr fontAlgn="base">
              <a:spcBef>
                <a:spcPct val="0"/>
              </a:spcBef>
              <a:spcAft>
                <a:spcPct val="0"/>
              </a:spcAft>
              <a:defRPr>
                <a:solidFill>
                  <a:schemeClr val="tx1"/>
                </a:solidFill>
                <a:latin typeface="Arial" pitchFamily="34" charset="0"/>
                <a:ea typeface="宋体" pitchFamily="2" charset="-122"/>
                <a:cs typeface="宋体" pitchFamily="2" charset="-122"/>
              </a:defRPr>
            </a:lvl7pPr>
            <a:lvl8pPr fontAlgn="base">
              <a:spcBef>
                <a:spcPct val="0"/>
              </a:spcBef>
              <a:spcAft>
                <a:spcPct val="0"/>
              </a:spcAft>
              <a:defRPr>
                <a:solidFill>
                  <a:schemeClr val="tx1"/>
                </a:solidFill>
                <a:latin typeface="Arial" pitchFamily="34" charset="0"/>
                <a:ea typeface="宋体" pitchFamily="2" charset="-122"/>
                <a:cs typeface="宋体" pitchFamily="2" charset="-122"/>
              </a:defRPr>
            </a:lvl8pPr>
            <a:lvl9pPr fontAlgn="base">
              <a:spcBef>
                <a:spcPct val="0"/>
              </a:spcBef>
              <a:spcAft>
                <a:spcPct val="0"/>
              </a:spcAft>
              <a:defRPr>
                <a:solidFill>
                  <a:schemeClr val="tx1"/>
                </a:solidFill>
                <a:latin typeface="Arial" pitchFamily="34" charset="0"/>
                <a:ea typeface="宋体" pitchFamily="2" charset="-122"/>
                <a:cs typeface="宋体" pitchFamily="2" charset="-122"/>
              </a:defRPr>
            </a:lvl9pPr>
          </a:lstStyle>
          <a:p>
            <a:pPr marL="0" marR="0" lvl="0" indent="215900" algn="l" defTabSz="914400" rtl="0" eaLnBrk="1" fontAlgn="base" latinLnBrk="0" hangingPunct="1">
              <a:lnSpc>
                <a:spcPct val="150000"/>
              </a:lnSpc>
              <a:spcBef>
                <a:spcPct val="0"/>
              </a:spcBef>
              <a:spcAft>
                <a:spcPct val="0"/>
              </a:spcAft>
              <a:buClrTx/>
              <a:buSzTx/>
              <a:buFontTx/>
              <a:buNone/>
              <a:tabLst/>
            </a:pPr>
            <a:r>
              <a:rPr kumimoji="0" lang="zh-CN"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任务三：一维码与二维码的在线生成制作</a:t>
            </a:r>
            <a:endParaRPr kumimoji="0" lang="zh-CN" altLang="zh-CN" sz="1600"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1.</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一维码：利用</a:t>
            </a:r>
            <a:r>
              <a:rPr kumimoji="0" lang="zh-CN" altLang="en-US" sz="16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村美小站</a:t>
            </a:r>
            <a:r>
              <a:rPr kumimoji="0" lang="zh-CN" altLang="en-US" sz="16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http://www.qinms.com/webapp/barcode/</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在线条形码生成器，制作维达卷纸</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6901236373958</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的一维码，图片粘贴在</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word</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文档里。</a:t>
            </a:r>
            <a:endParaRPr kumimoji="0" lang="zh-CN" altLang="en-US" sz="1600"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2.</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二维码：学生用微信扫描实训任务二维码，在</a:t>
            </a:r>
            <a:r>
              <a:rPr kumimoji="0" lang="zh-CN" altLang="en-US" sz="16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草料二维码</a:t>
            </a:r>
            <a:r>
              <a:rPr kumimoji="0" lang="zh-CN" altLang="en-US" sz="1600" b="0" i="0" u="none" strike="noStrike" cap="none" normalizeH="0" baseline="0" dirty="0" smtClean="0">
                <a:ln>
                  <a:noFill/>
                </a:ln>
                <a:solidFill>
                  <a:schemeClr val="tx1"/>
                </a:solidFill>
                <a:effectLst/>
                <a:latin typeface="Arial"/>
                <a:ea typeface="宋体" pitchFamily="2" charset="-122"/>
                <a:cs typeface="Times New Roman" pitchFamily="18" charset="0"/>
              </a:rPr>
              <a:t>”</a:t>
            </a:r>
            <a:r>
              <a:rPr kumimoji="0" lang="zh-CN" altLang="en-US" sz="1600" b="0"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 </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https://cli.im/?fromTopNav=1</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完成注册与实训任务，实训结果的二维码图片粘贴在</a:t>
            </a:r>
            <a:r>
              <a:rPr kumimoji="0" lang="en-US" altLang="zh-CN"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word</a:t>
            </a:r>
            <a:r>
              <a:rPr kumimoji="0" lang="zh-CN" altLang="en-US" sz="1600" b="0" i="0" u="none" strike="noStrike" cap="none" normalizeH="0" baseline="0" dirty="0" smtClean="0">
                <a:ln>
                  <a:noFill/>
                </a:ln>
                <a:solidFill>
                  <a:schemeClr val="tx1"/>
                </a:solidFill>
                <a:effectLst/>
                <a:latin typeface="宋体" pitchFamily="2" charset="-122"/>
                <a:ea typeface="宋体" pitchFamily="2" charset="-122"/>
                <a:cs typeface="Times New Roman" pitchFamily="18" charset="0"/>
              </a:rPr>
              <a:t>文档里。</a:t>
            </a:r>
            <a:endParaRPr kumimoji="0" lang="zh-CN" altLang="en-US" sz="1600" b="0" i="0" u="none" strike="noStrike" cap="none" normalizeH="0" baseline="0" dirty="0" smtClean="0">
              <a:ln>
                <a:noFill/>
              </a:ln>
              <a:solidFill>
                <a:schemeClr val="tx1"/>
              </a:solidFill>
              <a:effectLst/>
              <a:ea typeface="宋体" pitchFamily="2" charset="-122"/>
            </a:endParaRPr>
          </a:p>
          <a:p>
            <a:pPr marL="0" marR="0" lvl="0" indent="215900" algn="l" defTabSz="914400" rtl="0" eaLnBrk="0" fontAlgn="base" latinLnBrk="0" hangingPunct="0">
              <a:lnSpc>
                <a:spcPct val="150000"/>
              </a:lnSpc>
              <a:spcBef>
                <a:spcPct val="0"/>
              </a:spcBef>
              <a:spcAft>
                <a:spcPct val="0"/>
              </a:spcAft>
              <a:buClrTx/>
              <a:buSzTx/>
              <a:buFontTx/>
              <a:buNone/>
              <a:tabLst/>
            </a:pPr>
            <a:endParaRPr kumimoji="0" lang="zh-CN" altLang="en-US" sz="1600" b="0" i="0" u="none" strike="noStrike" cap="none" normalizeH="0" baseline="0" dirty="0" smtClean="0">
              <a:ln>
                <a:noFill/>
              </a:ln>
              <a:solidFill>
                <a:schemeClr val="tx1"/>
              </a:solidFill>
              <a:effectLst/>
              <a:ea typeface="宋体" pitchFamily="2" charset="-122"/>
            </a:endParaRPr>
          </a:p>
        </p:txBody>
      </p:sp>
      <p:pic>
        <p:nvPicPr>
          <p:cNvPr id="29" name="图片 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4853" y="3187030"/>
            <a:ext cx="1905000" cy="1905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125685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39102"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条码的制作</a:t>
            </a:r>
            <a:endParaRPr lang="zh-CN" altLang="zh-CN" sz="2400" dirty="0"/>
          </a:p>
        </p:txBody>
      </p:sp>
      <p:sp>
        <p:nvSpPr>
          <p:cNvPr id="28" name="矩形 27"/>
          <p:cNvSpPr/>
          <p:nvPr/>
        </p:nvSpPr>
        <p:spPr>
          <a:xfrm>
            <a:off x="539552" y="1417588"/>
            <a:ext cx="7920880" cy="2862322"/>
          </a:xfrm>
          <a:prstGeom prst="rect">
            <a:avLst/>
          </a:prstGeom>
        </p:spPr>
        <p:txBody>
          <a:bodyPr wrap="square">
            <a:spAutoFit/>
          </a:bodyPr>
          <a:lstStyle/>
          <a:p>
            <a:pPr>
              <a:lnSpc>
                <a:spcPct val="150000"/>
              </a:lnSpc>
            </a:pPr>
            <a:r>
              <a:rPr lang="zh-CN" altLang="zh-CN" sz="2000" dirty="0"/>
              <a:t>任务四：条码技术在物流中心的综合应用</a:t>
            </a:r>
          </a:p>
          <a:p>
            <a:pPr>
              <a:lnSpc>
                <a:spcPct val="150000"/>
              </a:lnSpc>
            </a:pPr>
            <a:r>
              <a:rPr lang="en-US" altLang="zh-CN" sz="2000" dirty="0"/>
              <a:t>1.</a:t>
            </a:r>
            <a:r>
              <a:rPr lang="zh-CN" altLang="zh-CN" sz="2000" dirty="0"/>
              <a:t>分组实训，各小组在物流实训中心使用条码打印机，制作打印“午后奶茶”与“沙士力”的商品条码，并粘贴在纸箱指定位置。</a:t>
            </a:r>
          </a:p>
          <a:p>
            <a:pPr>
              <a:lnSpc>
                <a:spcPct val="150000"/>
              </a:lnSpc>
            </a:pPr>
            <a:r>
              <a:rPr lang="en-US" altLang="zh-CN" sz="2000" dirty="0"/>
              <a:t>2.</a:t>
            </a:r>
            <a:r>
              <a:rPr lang="zh-CN" altLang="zh-CN" sz="2000" dirty="0"/>
              <a:t>老师提前录入商品入库单，学生使用</a:t>
            </a:r>
            <a:r>
              <a:rPr lang="en-US" altLang="zh-CN" sz="2000" dirty="0"/>
              <a:t>RF</a:t>
            </a:r>
            <a:r>
              <a:rPr lang="zh-CN" altLang="zh-CN" sz="2000" dirty="0"/>
              <a:t>手持终端完成商品“组盘”、“搬运”与“入库上架”信息流的实训任务。</a:t>
            </a:r>
          </a:p>
          <a:p>
            <a:pPr>
              <a:lnSpc>
                <a:spcPct val="150000"/>
              </a:lnSpc>
            </a:pPr>
            <a:r>
              <a:rPr lang="zh-CN" altLang="zh-CN" sz="2000" dirty="0"/>
              <a:t>附带教学视频。</a:t>
            </a:r>
          </a:p>
        </p:txBody>
      </p:sp>
    </p:spTree>
    <p:extLst>
      <p:ext uri="{BB962C8B-B14F-4D97-AF65-F5344CB8AC3E}">
        <p14:creationId xmlns:p14="http://schemas.microsoft.com/office/powerpoint/2010/main" val="235477585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a16="http://schemas.microsoft.com/office/drawing/2014/main" xmlns=""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a16="http://schemas.microsoft.com/office/drawing/2014/main" xmlns=""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a16="http://schemas.microsoft.com/office/drawing/2014/main" xmlns=""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xmlns=""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a16="http://schemas.microsoft.com/office/drawing/2014/main" xmlns=""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a16="http://schemas.microsoft.com/office/drawing/2014/main" xmlns=""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4139952" y="706656"/>
            <a:ext cx="4608512" cy="3732945"/>
          </a:xfrm>
          <a:prstGeom prst="rect">
            <a:avLst/>
          </a:prstGeom>
        </p:spPr>
        <p:txBody>
          <a:bodyPr wrap="square">
            <a:spAutoFit/>
          </a:bodyPr>
          <a:lstStyle/>
          <a:p>
            <a:pPr>
              <a:lnSpc>
                <a:spcPct val="150000"/>
              </a:lnSpc>
            </a:pPr>
            <a:r>
              <a:rPr lang="zh-CN" altLang="zh-CN" sz="2000" dirty="0"/>
              <a:t>（二）条码识别原理</a:t>
            </a:r>
          </a:p>
          <a:p>
            <a:pPr>
              <a:lnSpc>
                <a:spcPct val="150000"/>
              </a:lnSpc>
            </a:pPr>
            <a:r>
              <a:rPr lang="zh-CN" altLang="zh-CN" sz="2000" dirty="0" smtClean="0"/>
              <a:t>条码</a:t>
            </a:r>
            <a:r>
              <a:rPr lang="zh-CN" altLang="zh-CN" sz="2000" dirty="0"/>
              <a:t>符号是由反射率不同的“条”、“空”按照一定的编码规则组合起来的一种信息符号。由于条码符号中“条”、“空”对光线具有不同的反射率，从而使条码扫描器接受到强弱不同的反射光信号，相应地产生电位高低不同的电脉冲。</a:t>
            </a:r>
          </a:p>
        </p:txBody>
      </p:sp>
      <p:pic>
        <p:nvPicPr>
          <p:cNvPr id="29" name="图片 8"/>
          <p:cNvPicPr>
            <a:picLocks noChangeAspect="1" noChangeArrowheads="1"/>
          </p:cNvPicPr>
          <p:nvPr/>
        </p:nvPicPr>
        <p:blipFill>
          <a:blip r:embed="rId3">
            <a:extLst>
              <a:ext uri="{28A0092B-C50C-407E-A947-70E740481C1C}">
                <a14:useLocalDpi xmlns:a14="http://schemas.microsoft.com/office/drawing/2010/main" val="0"/>
              </a:ext>
            </a:extLst>
          </a:blip>
          <a:srcRect l="7256" r="4849" b="17482"/>
          <a:stretch>
            <a:fillRect/>
          </a:stretch>
        </p:blipFill>
        <p:spPr bwMode="auto">
          <a:xfrm>
            <a:off x="167732" y="2040200"/>
            <a:ext cx="3632051" cy="13714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99148940"/>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5004048" y="1100067"/>
            <a:ext cx="3960440" cy="2862322"/>
          </a:xfrm>
          <a:prstGeom prst="rect">
            <a:avLst/>
          </a:prstGeom>
        </p:spPr>
        <p:txBody>
          <a:bodyPr wrap="square">
            <a:spAutoFit/>
          </a:bodyPr>
          <a:lstStyle/>
          <a:p>
            <a:pPr>
              <a:lnSpc>
                <a:spcPct val="150000"/>
              </a:lnSpc>
            </a:pPr>
            <a:r>
              <a:rPr lang="zh-CN" altLang="zh-CN" sz="2400" dirty="0"/>
              <a:t>（三）条码采集及打印设备</a:t>
            </a:r>
          </a:p>
          <a:p>
            <a:pPr>
              <a:lnSpc>
                <a:spcPct val="150000"/>
              </a:lnSpc>
            </a:pPr>
            <a:r>
              <a:rPr lang="zh-CN" altLang="zh-CN" sz="2400" dirty="0" smtClean="0"/>
              <a:t>条码</a:t>
            </a:r>
            <a:r>
              <a:rPr lang="zh-CN" altLang="zh-CN" sz="2400" dirty="0"/>
              <a:t>采集设备主要是条码扫描器，又称为条码阅读器、条码扫描枪、条码扫描器、条码扫描枪及条码阅读器。</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0018" y="1419622"/>
            <a:ext cx="4740572" cy="222321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40562805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379634" y="962777"/>
            <a:ext cx="8402154" cy="3785652"/>
          </a:xfrm>
          <a:prstGeom prst="rect">
            <a:avLst/>
          </a:prstGeom>
        </p:spPr>
        <p:txBody>
          <a:bodyPr wrap="square">
            <a:spAutoFit/>
          </a:bodyPr>
          <a:lstStyle/>
          <a:p>
            <a:pPr>
              <a:lnSpc>
                <a:spcPct val="150000"/>
              </a:lnSpc>
            </a:pPr>
            <a:r>
              <a:rPr lang="zh-CN" altLang="zh-CN" sz="2000" dirty="0"/>
              <a:t>（四）码制的特性</a:t>
            </a:r>
          </a:p>
          <a:p>
            <a:pPr>
              <a:lnSpc>
                <a:spcPct val="150000"/>
              </a:lnSpc>
            </a:pPr>
            <a:r>
              <a:rPr lang="zh-CN" altLang="zh-CN" sz="2000" dirty="0" smtClean="0"/>
              <a:t>唯一性</a:t>
            </a:r>
            <a:r>
              <a:rPr lang="zh-CN" altLang="zh-CN" sz="2000" dirty="0"/>
              <a:t>：同种规格同种产品对应同一个产品代码，同种产品不同规格应对应不同的产品代码。根据产品的不同性质，如重量、包装、规格、气味、颜色、形状等，赋予不同的产品代码。</a:t>
            </a:r>
          </a:p>
          <a:p>
            <a:pPr>
              <a:lnSpc>
                <a:spcPct val="150000"/>
              </a:lnSpc>
            </a:pPr>
            <a:r>
              <a:rPr lang="zh-CN" altLang="zh-CN" sz="2000" dirty="0"/>
              <a:t>永久性：产品代码一经分配，就不再更改，并且是终身的。当此产品不再生产时，</a:t>
            </a:r>
            <a:r>
              <a:rPr lang="zh-CN" altLang="zh-CN" sz="2000" dirty="0" smtClean="0"/>
              <a:t>其产品</a:t>
            </a:r>
            <a:r>
              <a:rPr lang="zh-CN" altLang="zh-CN" sz="2000" dirty="0"/>
              <a:t>代码只能搁置起来，不得重复起来再分配给其他的商品。</a:t>
            </a:r>
          </a:p>
          <a:p>
            <a:pPr>
              <a:lnSpc>
                <a:spcPct val="150000"/>
              </a:lnSpc>
            </a:pPr>
            <a:r>
              <a:rPr lang="zh-CN" altLang="zh-CN" sz="2000" dirty="0"/>
              <a:t>无含义：为了保证代码有足够的容量以适应产品频繁的更新换代的需要，最好采用无含义的顺序码。</a:t>
            </a:r>
          </a:p>
        </p:txBody>
      </p:sp>
    </p:spTree>
    <p:extLst>
      <p:ext uri="{BB962C8B-B14F-4D97-AF65-F5344CB8AC3E}">
        <p14:creationId xmlns:p14="http://schemas.microsoft.com/office/powerpoint/2010/main" val="218560902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TextBox 164"/>
          <p:cNvSpPr txBox="1">
            <a:spLocks noChangeArrowheads="1"/>
          </p:cNvSpPr>
          <p:nvPr/>
        </p:nvSpPr>
        <p:spPr bwMode="auto">
          <a:xfrm>
            <a:off x="683568" y="1131590"/>
            <a:ext cx="2641354" cy="4616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2000">
                <a:latin typeface="Copperplate Gothic Bold" pitchFamily="34" charset="0"/>
                <a:ea typeface="经典综艺体简" pitchFamily="49" charset="-122"/>
                <a:cs typeface="经典综艺体简" pitchFamily="49" charset="-122"/>
              </a:defRPr>
            </a:lvl1pPr>
            <a:lvl2pPr marL="742950" indent="-285750" eaLnBrk="0" hangingPunct="0">
              <a:defRPr>
                <a:latin typeface="Arial" charset="0"/>
                <a:ea typeface="宋体" charset="-122"/>
              </a:defRPr>
            </a:lvl2pPr>
            <a:lvl3pPr marL="1143000" indent="-228600" eaLnBrk="0" hangingPunct="0">
              <a:defRPr>
                <a:latin typeface="Arial" charset="0"/>
                <a:ea typeface="宋体" charset="-122"/>
              </a:defRPr>
            </a:lvl3pPr>
            <a:lvl4pPr marL="1600200" indent="-228600" eaLnBrk="0" hangingPunct="0">
              <a:defRPr>
                <a:latin typeface="Arial" charset="0"/>
                <a:ea typeface="宋体" charset="-122"/>
              </a:defRPr>
            </a:lvl4pPr>
            <a:lvl5pPr marL="2057400" indent="-228600" eaLnBrk="0" hangingPunct="0">
              <a:defRPr>
                <a:latin typeface="Arial" charset="0"/>
                <a:ea typeface="宋体" charset="-122"/>
              </a:defRPr>
            </a:lvl5pPr>
            <a:lvl6pPr marL="2514600" indent="-228600" eaLnBrk="0" fontAlgn="base" hangingPunct="0">
              <a:spcBef>
                <a:spcPct val="0"/>
              </a:spcBef>
              <a:spcAft>
                <a:spcPct val="0"/>
              </a:spcAft>
              <a:defRPr>
                <a:latin typeface="Arial" charset="0"/>
                <a:ea typeface="宋体" charset="-122"/>
              </a:defRPr>
            </a:lvl6pPr>
            <a:lvl7pPr marL="2971800" indent="-228600" eaLnBrk="0" fontAlgn="base" hangingPunct="0">
              <a:spcBef>
                <a:spcPct val="0"/>
              </a:spcBef>
              <a:spcAft>
                <a:spcPct val="0"/>
              </a:spcAft>
              <a:defRPr>
                <a:latin typeface="Arial" charset="0"/>
                <a:ea typeface="宋体" charset="-122"/>
              </a:defRPr>
            </a:lvl7pPr>
            <a:lvl8pPr marL="3429000" indent="-228600" eaLnBrk="0" fontAlgn="base" hangingPunct="0">
              <a:spcBef>
                <a:spcPct val="0"/>
              </a:spcBef>
              <a:spcAft>
                <a:spcPct val="0"/>
              </a:spcAft>
              <a:defRPr>
                <a:latin typeface="Arial" charset="0"/>
                <a:ea typeface="宋体" charset="-122"/>
              </a:defRPr>
            </a:lvl8pPr>
            <a:lvl9pPr marL="3886200" indent="-228600" eaLnBrk="0" fontAlgn="base" hangingPunct="0">
              <a:spcBef>
                <a:spcPct val="0"/>
              </a:spcBef>
              <a:spcAft>
                <a:spcPct val="0"/>
              </a:spcAft>
              <a:defRPr>
                <a:latin typeface="Arial" charset="0"/>
                <a:ea typeface="宋体" charset="-122"/>
              </a:defRPr>
            </a:lvl9pPr>
          </a:lstStyle>
          <a:p>
            <a:r>
              <a:rPr lang="zh-CN" altLang="zh-CN" sz="2400" dirty="0"/>
              <a:t>（五）条码分类</a:t>
            </a:r>
          </a:p>
        </p:txBody>
      </p:sp>
      <p:sp>
        <p:nvSpPr>
          <p:cNvPr id="29" name="矩形 28"/>
          <p:cNvSpPr/>
          <p:nvPr/>
        </p:nvSpPr>
        <p:spPr>
          <a:xfrm>
            <a:off x="4139952" y="915566"/>
            <a:ext cx="4680520" cy="3416320"/>
          </a:xfrm>
          <a:prstGeom prst="rect">
            <a:avLst/>
          </a:prstGeom>
        </p:spPr>
        <p:txBody>
          <a:bodyPr wrap="square">
            <a:spAutoFit/>
          </a:bodyPr>
          <a:lstStyle/>
          <a:p>
            <a:pPr>
              <a:lnSpc>
                <a:spcPct val="150000"/>
              </a:lnSpc>
            </a:pPr>
            <a:r>
              <a:rPr lang="en-US" altLang="zh-CN" sz="2400" dirty="0" smtClean="0"/>
              <a:t>1</a:t>
            </a:r>
            <a:r>
              <a:rPr lang="en-US" altLang="zh-CN" sz="2400" dirty="0"/>
              <a:t>.</a:t>
            </a:r>
            <a:r>
              <a:rPr lang="zh-CN" altLang="zh-CN" sz="2400" dirty="0"/>
              <a:t>一维条码</a:t>
            </a:r>
          </a:p>
          <a:p>
            <a:pPr>
              <a:lnSpc>
                <a:spcPct val="150000"/>
              </a:lnSpc>
            </a:pPr>
            <a:r>
              <a:rPr lang="zh-CN" altLang="zh-CN" sz="2400" dirty="0"/>
              <a:t>一维条码只是在一个方向（一般是水平方向）表达信息，而在垂直方向则是不表达任何信息，其一定的高度通常是为了便于阅读器对准。</a:t>
            </a:r>
          </a:p>
        </p:txBody>
      </p:sp>
      <p:pic>
        <p:nvPicPr>
          <p:cNvPr id="30" name="图片 8"/>
          <p:cNvPicPr>
            <a:picLocks noChangeAspect="1" noChangeArrowheads="1"/>
          </p:cNvPicPr>
          <p:nvPr/>
        </p:nvPicPr>
        <p:blipFill>
          <a:blip r:embed="rId3">
            <a:extLst>
              <a:ext uri="{28A0092B-C50C-407E-A947-70E740481C1C}">
                <a14:useLocalDpi xmlns:a14="http://schemas.microsoft.com/office/drawing/2010/main" val="0"/>
              </a:ext>
            </a:extLst>
          </a:blip>
          <a:srcRect l="7256" r="4849" b="17482"/>
          <a:stretch>
            <a:fillRect/>
          </a:stretch>
        </p:blipFill>
        <p:spPr bwMode="auto">
          <a:xfrm>
            <a:off x="539552" y="2139702"/>
            <a:ext cx="3514725" cy="1328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133071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withEffect">
                                  <p:stCondLst>
                                    <p:cond delay="500"/>
                                  </p:stCondLst>
                                  <p:childTnLst>
                                    <p:set>
                                      <p:cBhvr>
                                        <p:cTn id="6" dur="1" fill="hold">
                                          <p:stCondLst>
                                            <p:cond delay="0"/>
                                          </p:stCondLst>
                                        </p:cTn>
                                        <p:tgtEl>
                                          <p:spTgt spid="28"/>
                                        </p:tgtEl>
                                        <p:attrNameLst>
                                          <p:attrName>style.visibility</p:attrName>
                                        </p:attrNameLst>
                                      </p:cBhvr>
                                      <p:to>
                                        <p:strVal val="visible"/>
                                      </p:to>
                                    </p:set>
                                    <p:animEffect transition="in" filter="wipe(left)">
                                      <p:cBhvr>
                                        <p:cTn id="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827584" y="987574"/>
            <a:ext cx="6984776" cy="1015663"/>
          </a:xfrm>
          <a:prstGeom prst="rect">
            <a:avLst/>
          </a:prstGeom>
        </p:spPr>
        <p:txBody>
          <a:bodyPr wrap="square">
            <a:spAutoFit/>
          </a:bodyPr>
          <a:lstStyle/>
          <a:p>
            <a:pPr>
              <a:lnSpc>
                <a:spcPct val="150000"/>
              </a:lnSpc>
            </a:pPr>
            <a:r>
              <a:rPr lang="zh-CN" altLang="zh-CN" sz="2000" dirty="0"/>
              <a:t>以三种规格的怡宝纯净水为例，条码信息如下：</a:t>
            </a:r>
          </a:p>
          <a:p>
            <a:pPr>
              <a:lnSpc>
                <a:spcPct val="150000"/>
              </a:lnSpc>
            </a:pPr>
            <a:r>
              <a:rPr lang="zh-CN" altLang="zh-CN" sz="2000" dirty="0"/>
              <a:t>表</a:t>
            </a:r>
            <a:r>
              <a:rPr lang="en-US" altLang="zh-CN" sz="2000" dirty="0"/>
              <a:t>2-1 </a:t>
            </a:r>
            <a:r>
              <a:rPr lang="zh-CN" altLang="zh-CN" sz="2000" dirty="0"/>
              <a:t>怡宝纯净水商品条码信息表</a:t>
            </a:r>
          </a:p>
        </p:txBody>
      </p:sp>
      <p:graphicFrame>
        <p:nvGraphicFramePr>
          <p:cNvPr id="29" name="表格 28"/>
          <p:cNvGraphicFramePr>
            <a:graphicFrameLocks noGrp="1"/>
          </p:cNvGraphicFramePr>
          <p:nvPr>
            <p:extLst>
              <p:ext uri="{D42A27DB-BD31-4B8C-83A1-F6EECF244321}">
                <p14:modId xmlns:p14="http://schemas.microsoft.com/office/powerpoint/2010/main" val="1891216928"/>
              </p:ext>
            </p:extLst>
          </p:nvPr>
        </p:nvGraphicFramePr>
        <p:xfrm>
          <a:off x="346470" y="2139703"/>
          <a:ext cx="8618018" cy="2304257"/>
        </p:xfrm>
        <a:graphic>
          <a:graphicData uri="http://schemas.openxmlformats.org/drawingml/2006/table">
            <a:tbl>
              <a:tblPr firstRow="1" firstCol="1" bandRow="1">
                <a:tableStyleId>{5940675A-B579-460E-94D1-54222C63F5DA}</a:tableStyleId>
              </a:tblPr>
              <a:tblGrid>
                <a:gridCol w="1066805"/>
                <a:gridCol w="1562354"/>
                <a:gridCol w="1400121"/>
                <a:gridCol w="1681325"/>
                <a:gridCol w="1961546"/>
                <a:gridCol w="945867"/>
              </a:tblGrid>
              <a:tr h="401444">
                <a:tc>
                  <a:txBody>
                    <a:bodyPr/>
                    <a:lstStyle/>
                    <a:p>
                      <a:pPr algn="ctr">
                        <a:lnSpc>
                          <a:spcPct val="150000"/>
                        </a:lnSpc>
                        <a:spcAft>
                          <a:spcPts val="0"/>
                        </a:spcAft>
                      </a:pPr>
                      <a:r>
                        <a:rPr lang="zh-CN" sz="1600" kern="100" dirty="0">
                          <a:effectLst/>
                        </a:rPr>
                        <a:t>规格</a:t>
                      </a:r>
                      <a:endParaRPr lang="zh-CN" sz="1600" kern="100" dirty="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商品条码</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国家代码</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厂商代码</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产品代码</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zh-CN" sz="1600" kern="100">
                          <a:effectLst/>
                        </a:rPr>
                        <a:t>校验码</a:t>
                      </a:r>
                      <a:endParaRPr lang="zh-CN" sz="1600" kern="100">
                        <a:effectLst/>
                        <a:latin typeface="Times New Roman"/>
                        <a:ea typeface="宋体"/>
                      </a:endParaRPr>
                    </a:p>
                  </a:txBody>
                  <a:tcPr marL="68580" marR="68580" marT="0" marB="0" anchor="ctr"/>
                </a:tc>
              </a:tr>
              <a:tr h="634271">
                <a:tc>
                  <a:txBody>
                    <a:bodyPr/>
                    <a:lstStyle/>
                    <a:p>
                      <a:pPr algn="ctr">
                        <a:lnSpc>
                          <a:spcPct val="150000"/>
                        </a:lnSpc>
                        <a:spcAft>
                          <a:spcPts val="0"/>
                        </a:spcAft>
                      </a:pPr>
                      <a:r>
                        <a:rPr lang="en-US" sz="1600" kern="100">
                          <a:effectLst/>
                        </a:rPr>
                        <a:t>350</a:t>
                      </a:r>
                      <a:r>
                        <a:rPr lang="zh-CN" sz="1600" kern="100">
                          <a:effectLst/>
                        </a:rPr>
                        <a:t>毫升</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6901285991240</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a:t>
                      </a:r>
                      <a:r>
                        <a:rPr lang="zh-CN" sz="1600" kern="100">
                          <a:effectLst/>
                        </a:rPr>
                        <a:t>（中国）</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1285</a:t>
                      </a:r>
                      <a:r>
                        <a:rPr lang="zh-CN" sz="1600" kern="100">
                          <a:effectLst/>
                        </a:rPr>
                        <a:t>（华润怡宝）</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99124</a:t>
                      </a:r>
                      <a:r>
                        <a:rPr lang="zh-CN" sz="1600" kern="100">
                          <a:effectLst/>
                        </a:rPr>
                        <a:t>（</a:t>
                      </a:r>
                      <a:r>
                        <a:rPr lang="en-US" sz="1600" kern="100">
                          <a:effectLst/>
                        </a:rPr>
                        <a:t>350ML</a:t>
                      </a:r>
                      <a:r>
                        <a:rPr lang="zh-CN" sz="1600" kern="100">
                          <a:effectLst/>
                        </a:rPr>
                        <a:t>）</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2</a:t>
                      </a:r>
                      <a:endParaRPr lang="zh-CN" sz="1600" kern="100">
                        <a:effectLst/>
                        <a:latin typeface="Times New Roman"/>
                        <a:ea typeface="宋体"/>
                      </a:endParaRPr>
                    </a:p>
                  </a:txBody>
                  <a:tcPr marL="68580" marR="68580" marT="0" marB="0" anchor="ctr"/>
                </a:tc>
              </a:tr>
              <a:tr h="634271">
                <a:tc>
                  <a:txBody>
                    <a:bodyPr/>
                    <a:lstStyle/>
                    <a:p>
                      <a:pPr algn="ctr">
                        <a:lnSpc>
                          <a:spcPct val="150000"/>
                        </a:lnSpc>
                        <a:spcAft>
                          <a:spcPts val="0"/>
                        </a:spcAft>
                      </a:pPr>
                      <a:r>
                        <a:rPr lang="en-US" sz="1600" kern="100">
                          <a:effectLst/>
                        </a:rPr>
                        <a:t>555</a:t>
                      </a:r>
                      <a:r>
                        <a:rPr lang="zh-CN" sz="1600" kern="100">
                          <a:effectLst/>
                        </a:rPr>
                        <a:t>毫升</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6901285991219</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a:t>
                      </a:r>
                      <a:r>
                        <a:rPr lang="zh-CN" sz="1600" kern="100">
                          <a:effectLst/>
                        </a:rPr>
                        <a:t>（中国）</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1285</a:t>
                      </a:r>
                      <a:r>
                        <a:rPr lang="zh-CN" sz="1600" kern="100">
                          <a:effectLst/>
                        </a:rPr>
                        <a:t>（华润怡宝）</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99121</a:t>
                      </a:r>
                      <a:r>
                        <a:rPr lang="zh-CN" sz="1600" kern="100">
                          <a:effectLst/>
                        </a:rPr>
                        <a:t>（</a:t>
                      </a:r>
                      <a:r>
                        <a:rPr lang="en-US" sz="1600" kern="100">
                          <a:effectLst/>
                        </a:rPr>
                        <a:t>555ML</a:t>
                      </a:r>
                      <a:r>
                        <a:rPr lang="zh-CN" sz="1600" kern="100">
                          <a:effectLst/>
                        </a:rPr>
                        <a:t>）</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9</a:t>
                      </a:r>
                      <a:endParaRPr lang="zh-CN" sz="1600" kern="100">
                        <a:effectLst/>
                        <a:latin typeface="Times New Roman"/>
                        <a:ea typeface="宋体"/>
                      </a:endParaRPr>
                    </a:p>
                  </a:txBody>
                  <a:tcPr marL="68580" marR="68580" marT="0" marB="0" anchor="ctr"/>
                </a:tc>
              </a:tr>
              <a:tr h="634271">
                <a:tc>
                  <a:txBody>
                    <a:bodyPr/>
                    <a:lstStyle/>
                    <a:p>
                      <a:pPr algn="ctr">
                        <a:lnSpc>
                          <a:spcPct val="150000"/>
                        </a:lnSpc>
                        <a:spcAft>
                          <a:spcPts val="0"/>
                        </a:spcAft>
                      </a:pPr>
                      <a:r>
                        <a:rPr lang="en-US" sz="1600" kern="100">
                          <a:effectLst/>
                        </a:rPr>
                        <a:t>4.5</a:t>
                      </a:r>
                      <a:r>
                        <a:rPr lang="zh-CN" sz="1600" kern="100">
                          <a:effectLst/>
                        </a:rPr>
                        <a:t>升</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6901285991530</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690</a:t>
                      </a:r>
                      <a:r>
                        <a:rPr lang="zh-CN" sz="1600" kern="100">
                          <a:effectLst/>
                        </a:rPr>
                        <a:t>（中国）</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1285</a:t>
                      </a:r>
                      <a:r>
                        <a:rPr lang="zh-CN" sz="1600" kern="100">
                          <a:effectLst/>
                        </a:rPr>
                        <a:t>（华润怡宝）</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a:effectLst/>
                        </a:rPr>
                        <a:t>99153</a:t>
                      </a:r>
                      <a:r>
                        <a:rPr lang="zh-CN" sz="1600" kern="100">
                          <a:effectLst/>
                        </a:rPr>
                        <a:t>（</a:t>
                      </a:r>
                      <a:r>
                        <a:rPr lang="en-US" sz="1600" kern="100">
                          <a:effectLst/>
                        </a:rPr>
                        <a:t>1.5L</a:t>
                      </a:r>
                      <a:r>
                        <a:rPr lang="zh-CN" sz="1600" kern="100">
                          <a:effectLst/>
                        </a:rPr>
                        <a:t>）</a:t>
                      </a:r>
                      <a:endParaRPr lang="zh-CN" sz="1600" kern="100">
                        <a:effectLst/>
                        <a:latin typeface="Times New Roman"/>
                        <a:ea typeface="宋体"/>
                      </a:endParaRPr>
                    </a:p>
                  </a:txBody>
                  <a:tcPr marL="68580" marR="68580" marT="0" marB="0" anchor="ctr"/>
                </a:tc>
                <a:tc>
                  <a:txBody>
                    <a:bodyPr/>
                    <a:lstStyle/>
                    <a:p>
                      <a:pPr algn="ctr">
                        <a:lnSpc>
                          <a:spcPct val="150000"/>
                        </a:lnSpc>
                        <a:spcAft>
                          <a:spcPts val="0"/>
                        </a:spcAft>
                      </a:pPr>
                      <a:r>
                        <a:rPr lang="en-US" sz="1600" kern="100" dirty="0">
                          <a:effectLst/>
                        </a:rPr>
                        <a:t>0</a:t>
                      </a:r>
                      <a:endParaRPr lang="zh-CN" sz="1600" kern="100" dirty="0">
                        <a:effectLst/>
                        <a:latin typeface="Times New Roman"/>
                        <a:ea typeface="宋体"/>
                      </a:endParaRPr>
                    </a:p>
                  </a:txBody>
                  <a:tcPr marL="68580" marR="68580" marT="0" marB="0" anchor="ctr"/>
                </a:tc>
              </a:tr>
            </a:tbl>
          </a:graphicData>
        </a:graphic>
      </p:graphicFrame>
    </p:spTree>
    <p:extLst>
      <p:ext uri="{BB962C8B-B14F-4D97-AF65-F5344CB8AC3E}">
        <p14:creationId xmlns:p14="http://schemas.microsoft.com/office/powerpoint/2010/main" val="410854923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 xmlns:a16="http://schemas.microsoft.com/office/drawing/2014/main"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 xmlns:a16="http://schemas.microsoft.com/office/drawing/2014/main"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 xmlns:a16="http://schemas.microsoft.com/office/drawing/2014/main"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 xmlns:a16="http://schemas.microsoft.com/office/drawing/2014/main"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 xmlns:a16="http://schemas.microsoft.com/office/drawing/2014/main"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 xmlns:a16="http://schemas.microsoft.com/office/drawing/2014/main"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 xmlns:a16="http://schemas.microsoft.com/office/drawing/2014/main"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 xmlns:a16="http://schemas.microsoft.com/office/drawing/2014/main"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 xmlns:a16="http://schemas.microsoft.com/office/drawing/2014/main"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 xmlns:a16="http://schemas.microsoft.com/office/drawing/2014/main"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 xmlns:a16="http://schemas.microsoft.com/office/drawing/2014/main"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 xmlns:a16="http://schemas.microsoft.com/office/drawing/2014/main"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条码技术</a:t>
            </a:r>
            <a:endParaRPr lang="zh-CN" altLang="zh-CN" sz="2400" dirty="0"/>
          </a:p>
        </p:txBody>
      </p:sp>
      <p:sp>
        <p:nvSpPr>
          <p:cNvPr id="28" name="矩形 27"/>
          <p:cNvSpPr/>
          <p:nvPr/>
        </p:nvSpPr>
        <p:spPr>
          <a:xfrm>
            <a:off x="467544" y="915566"/>
            <a:ext cx="8136903" cy="4247317"/>
          </a:xfrm>
          <a:prstGeom prst="rect">
            <a:avLst/>
          </a:prstGeom>
        </p:spPr>
        <p:txBody>
          <a:bodyPr wrap="square">
            <a:spAutoFit/>
          </a:bodyPr>
          <a:lstStyle/>
          <a:p>
            <a:pPr>
              <a:lnSpc>
                <a:spcPct val="150000"/>
              </a:lnSpc>
            </a:pPr>
            <a:r>
              <a:rPr lang="zh-CN" altLang="zh-CN" dirty="0"/>
              <a:t>一维码的主要类型：</a:t>
            </a:r>
          </a:p>
          <a:p>
            <a:pPr>
              <a:lnSpc>
                <a:spcPct val="150000"/>
              </a:lnSpc>
            </a:pPr>
            <a:r>
              <a:rPr lang="en-US" altLang="zh-CN" dirty="0"/>
              <a:t>EAN </a:t>
            </a:r>
            <a:r>
              <a:rPr lang="zh-CN" altLang="zh-CN" dirty="0"/>
              <a:t>码：是国际通用的符号体系，是一种长度固定、无含意的条码，所表达的信息全部为数字，主要应用于商品标识。</a:t>
            </a:r>
          </a:p>
          <a:p>
            <a:pPr>
              <a:lnSpc>
                <a:spcPct val="150000"/>
              </a:lnSpc>
            </a:pPr>
            <a:r>
              <a:rPr lang="en-US" altLang="zh-CN" dirty="0"/>
              <a:t>39</a:t>
            </a:r>
            <a:r>
              <a:rPr lang="zh-CN" altLang="zh-CN" dirty="0"/>
              <a:t>码和</a:t>
            </a:r>
            <a:r>
              <a:rPr lang="en-US" altLang="zh-CN" dirty="0"/>
              <a:t>128</a:t>
            </a:r>
            <a:r>
              <a:rPr lang="zh-CN" altLang="zh-CN" dirty="0"/>
              <a:t>码</a:t>
            </a:r>
            <a:r>
              <a:rPr lang="zh-CN" altLang="zh-CN" dirty="0" smtClean="0"/>
              <a:t>：国内</a:t>
            </a:r>
            <a:r>
              <a:rPr lang="zh-CN" altLang="zh-CN" dirty="0"/>
              <a:t>企业内部自定义码制</a:t>
            </a:r>
            <a:r>
              <a:rPr lang="zh-CN" altLang="zh-CN" dirty="0" smtClean="0"/>
              <a:t>，主要</a:t>
            </a:r>
            <a:r>
              <a:rPr lang="zh-CN" altLang="zh-CN" dirty="0"/>
              <a:t>应用于工业生产线领域、图书管理等</a:t>
            </a:r>
            <a:r>
              <a:rPr lang="zh-CN" altLang="zh-CN" dirty="0" smtClean="0"/>
              <a:t>。</a:t>
            </a:r>
            <a:endParaRPr lang="en-US" altLang="zh-CN" dirty="0" smtClean="0"/>
          </a:p>
          <a:p>
            <a:pPr>
              <a:lnSpc>
                <a:spcPct val="150000"/>
              </a:lnSpc>
            </a:pPr>
            <a:r>
              <a:rPr lang="en-US" altLang="zh-CN" dirty="0" smtClean="0"/>
              <a:t>Code </a:t>
            </a:r>
            <a:r>
              <a:rPr lang="en-US" altLang="zh-CN" dirty="0"/>
              <a:t>39 </a:t>
            </a:r>
            <a:r>
              <a:rPr lang="zh-CN" altLang="zh-CN" dirty="0"/>
              <a:t>码，是用途</a:t>
            </a:r>
            <a:r>
              <a:rPr lang="zh-CN" altLang="zh-CN" dirty="0" smtClean="0"/>
              <a:t>广泛</a:t>
            </a:r>
            <a:r>
              <a:rPr lang="zh-CN" altLang="en-US" dirty="0"/>
              <a:t>的</a:t>
            </a:r>
            <a:r>
              <a:rPr lang="zh-CN" altLang="zh-CN" dirty="0" smtClean="0"/>
              <a:t>条码，能</a:t>
            </a:r>
            <a:r>
              <a:rPr lang="zh-CN" altLang="zh-CN" dirty="0"/>
              <a:t>用数字，也能用 字母及有关符号表示信息。 </a:t>
            </a:r>
          </a:p>
          <a:p>
            <a:pPr>
              <a:lnSpc>
                <a:spcPct val="150000"/>
              </a:lnSpc>
            </a:pPr>
            <a:r>
              <a:rPr lang="en-US" altLang="zh-CN" dirty="0"/>
              <a:t>93</a:t>
            </a:r>
            <a:r>
              <a:rPr lang="zh-CN" altLang="zh-CN" dirty="0"/>
              <a:t>码：是一种类似于</a:t>
            </a:r>
            <a:r>
              <a:rPr lang="en-US" altLang="zh-CN" dirty="0"/>
              <a:t>39</a:t>
            </a:r>
            <a:r>
              <a:rPr lang="zh-CN" altLang="zh-CN" dirty="0"/>
              <a:t>码的条码，它的密度较高，能够替代</a:t>
            </a:r>
            <a:r>
              <a:rPr lang="en-US" altLang="zh-CN" dirty="0"/>
              <a:t>39</a:t>
            </a:r>
            <a:r>
              <a:rPr lang="zh-CN" altLang="zh-CN" dirty="0"/>
              <a:t>码。 </a:t>
            </a:r>
          </a:p>
          <a:p>
            <a:pPr>
              <a:lnSpc>
                <a:spcPct val="150000"/>
              </a:lnSpc>
            </a:pPr>
            <a:r>
              <a:rPr lang="en-US" altLang="zh-CN" dirty="0"/>
              <a:t>25</a:t>
            </a:r>
            <a:r>
              <a:rPr lang="zh-CN" altLang="zh-CN" dirty="0"/>
              <a:t>码：主要应用于包装、运输以及国际航空系统的机票顺序编号等。 </a:t>
            </a:r>
          </a:p>
          <a:p>
            <a:pPr>
              <a:lnSpc>
                <a:spcPct val="150000"/>
              </a:lnSpc>
            </a:pPr>
            <a:r>
              <a:rPr lang="en-US" altLang="zh-CN" dirty="0" err="1"/>
              <a:t>Codabar</a:t>
            </a:r>
            <a:r>
              <a:rPr lang="zh-CN" altLang="zh-CN" dirty="0"/>
              <a:t>码：应用于血库、图书馆、包裹等的跟踪管理。 </a:t>
            </a:r>
          </a:p>
          <a:p>
            <a:pPr>
              <a:lnSpc>
                <a:spcPct val="150000"/>
              </a:lnSpc>
            </a:pPr>
            <a:r>
              <a:rPr lang="en-US" altLang="zh-CN" dirty="0"/>
              <a:t>ISBN</a:t>
            </a:r>
            <a:r>
              <a:rPr lang="zh-CN" altLang="zh-CN" dirty="0"/>
              <a:t>：主要用于图书管理。</a:t>
            </a:r>
          </a:p>
        </p:txBody>
      </p:sp>
    </p:spTree>
    <p:extLst>
      <p:ext uri="{BB962C8B-B14F-4D97-AF65-F5344CB8AC3E}">
        <p14:creationId xmlns:p14="http://schemas.microsoft.com/office/powerpoint/2010/main" val="294001527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235</TotalTime>
  <Words>2596</Words>
  <Application>Microsoft Office PowerPoint</Application>
  <PresentationFormat>全屏显示(16:9)</PresentationFormat>
  <Paragraphs>379</Paragraphs>
  <Slides>34</Slides>
  <Notes>32</Notes>
  <HiddenSlides>0</HiddenSlides>
  <MMClips>0</MMClips>
  <ScaleCrop>false</ScaleCrop>
  <HeadingPairs>
    <vt:vector size="4" baseType="variant">
      <vt:variant>
        <vt:lpstr>主题</vt:lpstr>
      </vt:variant>
      <vt:variant>
        <vt:i4>1</vt:i4>
      </vt:variant>
      <vt:variant>
        <vt:lpstr>幻灯片标题</vt:lpstr>
      </vt:variant>
      <vt:variant>
        <vt:i4>34</vt:i4>
      </vt:variant>
    </vt:vector>
  </HeadingPairs>
  <TitlesOfParts>
    <vt:vector size="35"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65</cp:revision>
  <dcterms:created xsi:type="dcterms:W3CDTF">2021-03-07T05:42:09Z</dcterms:created>
  <dcterms:modified xsi:type="dcterms:W3CDTF">2023-05-01T07:19:33Z</dcterms:modified>
</cp:coreProperties>
</file>