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91" r:id="rId2"/>
    <p:sldId id="296" r:id="rId3"/>
    <p:sldId id="301" r:id="rId4"/>
    <p:sldId id="295" r:id="rId5"/>
    <p:sldId id="298" r:id="rId6"/>
    <p:sldId id="305" r:id="rId7"/>
    <p:sldId id="306" r:id="rId8"/>
    <p:sldId id="307" r:id="rId9"/>
    <p:sldId id="308" r:id="rId10"/>
    <p:sldId id="299" r:id="rId11"/>
    <p:sldId id="300" r:id="rId12"/>
    <p:sldId id="302" r:id="rId13"/>
    <p:sldId id="297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9B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08" y="-22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BB98160-9DC9-4F74-9257-FC4A7F00D1A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E138D21-5D64-4436-9FB4-23895F781F49}">
      <dgm:prSet/>
      <dgm:spPr/>
      <dgm:t>
        <a:bodyPr/>
        <a:lstStyle/>
        <a:p>
          <a:r>
            <a:rPr lang="zh-CN" dirty="0"/>
            <a:t>（</a:t>
          </a:r>
          <a:r>
            <a:rPr lang="en-US" dirty="0"/>
            <a:t>1</a:t>
          </a:r>
          <a:r>
            <a:rPr lang="zh-CN" dirty="0"/>
            <a:t>）</a:t>
          </a:r>
          <a:r>
            <a:rPr lang="zh-CN" altLang="en-US" dirty="0"/>
            <a:t>射频识别技术</a:t>
          </a:r>
          <a:endParaRPr lang="zh-CN" dirty="0"/>
        </a:p>
      </dgm:t>
    </dgm:pt>
    <dgm:pt modelId="{7BED6238-FCDC-4904-AC1A-005E521CBD1F}" type="parTrans" cxnId="{B5EF3BDD-C4E5-4A1B-8998-198347FE6043}">
      <dgm:prSet/>
      <dgm:spPr/>
      <dgm:t>
        <a:bodyPr/>
        <a:lstStyle/>
        <a:p>
          <a:endParaRPr lang="zh-CN" altLang="en-US"/>
        </a:p>
      </dgm:t>
    </dgm:pt>
    <dgm:pt modelId="{AD4A186E-C747-4BF9-B817-398987975E43}" type="sibTrans" cxnId="{B5EF3BDD-C4E5-4A1B-8998-198347FE6043}">
      <dgm:prSet/>
      <dgm:spPr/>
      <dgm:t>
        <a:bodyPr/>
        <a:lstStyle/>
        <a:p>
          <a:endParaRPr lang="zh-CN" altLang="en-US"/>
        </a:p>
      </dgm:t>
    </dgm:pt>
    <dgm:pt modelId="{D9E1FB30-1546-4EE3-954B-534B39B0CC47}">
      <dgm:prSet/>
      <dgm:spPr/>
      <dgm:t>
        <a:bodyPr/>
        <a:lstStyle/>
        <a:p>
          <a:r>
            <a:rPr lang="zh-CN" dirty="0"/>
            <a:t>（</a:t>
          </a:r>
          <a:r>
            <a:rPr lang="en-US" dirty="0"/>
            <a:t>2</a:t>
          </a:r>
          <a:r>
            <a:rPr lang="zh-CN" dirty="0"/>
            <a:t>）</a:t>
          </a:r>
          <a:r>
            <a:rPr lang="zh-CN" altLang="en-US" dirty="0"/>
            <a:t>传感网</a:t>
          </a:r>
          <a:endParaRPr lang="zh-CN" dirty="0"/>
        </a:p>
      </dgm:t>
    </dgm:pt>
    <dgm:pt modelId="{01E905AC-74DE-4150-A6C3-851E8B13D52E}" type="parTrans" cxnId="{7883539B-A94C-4C57-B802-DD49B3DE7EFF}">
      <dgm:prSet/>
      <dgm:spPr/>
      <dgm:t>
        <a:bodyPr/>
        <a:lstStyle/>
        <a:p>
          <a:endParaRPr lang="zh-CN" altLang="en-US"/>
        </a:p>
      </dgm:t>
    </dgm:pt>
    <dgm:pt modelId="{BCDDE4F9-F3DD-4208-BD2C-9E4FA04F4734}" type="sibTrans" cxnId="{7883539B-A94C-4C57-B802-DD49B3DE7EFF}">
      <dgm:prSet/>
      <dgm:spPr/>
      <dgm:t>
        <a:bodyPr/>
        <a:lstStyle/>
        <a:p>
          <a:endParaRPr lang="zh-CN" altLang="en-US"/>
        </a:p>
      </dgm:t>
    </dgm:pt>
    <dgm:pt modelId="{C3B403E5-F083-4EE4-86BD-E786285B67EC}">
      <dgm:prSet/>
      <dgm:spPr/>
      <dgm:t>
        <a:bodyPr/>
        <a:lstStyle/>
        <a:p>
          <a:r>
            <a:rPr lang="zh-CN" dirty="0"/>
            <a:t>（</a:t>
          </a:r>
          <a:r>
            <a:rPr lang="en-US" dirty="0"/>
            <a:t>3</a:t>
          </a:r>
          <a:r>
            <a:rPr lang="zh-CN" dirty="0"/>
            <a:t>）</a:t>
          </a:r>
          <a:r>
            <a:rPr lang="en-US" altLang="zh-CN" dirty="0"/>
            <a:t>M2M</a:t>
          </a:r>
          <a:r>
            <a:rPr lang="zh-CN" altLang="en-US" dirty="0"/>
            <a:t>系统框架</a:t>
          </a:r>
          <a:endParaRPr lang="zh-CN" dirty="0"/>
        </a:p>
      </dgm:t>
    </dgm:pt>
    <dgm:pt modelId="{6A61B16B-2CF5-443A-B4B4-1DA7E69F64F4}" type="parTrans" cxnId="{38E3D2EC-5B4F-4FB7-A66A-CEE34A62C804}">
      <dgm:prSet/>
      <dgm:spPr/>
      <dgm:t>
        <a:bodyPr/>
        <a:lstStyle/>
        <a:p>
          <a:endParaRPr lang="zh-CN" altLang="en-US"/>
        </a:p>
      </dgm:t>
    </dgm:pt>
    <dgm:pt modelId="{CE704DE1-DDB6-4DEE-B133-5CC20717CF78}" type="sibTrans" cxnId="{38E3D2EC-5B4F-4FB7-A66A-CEE34A62C804}">
      <dgm:prSet/>
      <dgm:spPr/>
      <dgm:t>
        <a:bodyPr/>
        <a:lstStyle/>
        <a:p>
          <a:endParaRPr lang="zh-CN" altLang="en-US"/>
        </a:p>
      </dgm:t>
    </dgm:pt>
    <dgm:pt modelId="{985D2809-94CA-409B-BD60-674AD7F0E3E8}">
      <dgm:prSet/>
      <dgm:spPr/>
      <dgm:t>
        <a:bodyPr/>
        <a:lstStyle/>
        <a:p>
          <a:r>
            <a:rPr lang="zh-CN" dirty="0"/>
            <a:t>（</a:t>
          </a:r>
          <a:r>
            <a:rPr lang="en-US" dirty="0"/>
            <a:t>4</a:t>
          </a:r>
          <a:r>
            <a:rPr lang="zh-CN" dirty="0"/>
            <a:t>）</a:t>
          </a:r>
          <a:r>
            <a:rPr lang="zh-CN" altLang="en-US" dirty="0"/>
            <a:t>云计算</a:t>
          </a:r>
          <a:endParaRPr lang="zh-CN" dirty="0"/>
        </a:p>
      </dgm:t>
    </dgm:pt>
    <dgm:pt modelId="{4FF22E39-F5D1-4A37-A664-A817DE8FD625}" type="parTrans" cxnId="{739FEE77-DED9-46C6-B4D0-641D3B9599EB}">
      <dgm:prSet/>
      <dgm:spPr/>
      <dgm:t>
        <a:bodyPr/>
        <a:lstStyle/>
        <a:p>
          <a:endParaRPr lang="zh-CN" altLang="en-US"/>
        </a:p>
      </dgm:t>
    </dgm:pt>
    <dgm:pt modelId="{51AA00B3-B2EA-450A-A6B9-68DCC08108C1}" type="sibTrans" cxnId="{739FEE77-DED9-46C6-B4D0-641D3B9599EB}">
      <dgm:prSet/>
      <dgm:spPr/>
      <dgm:t>
        <a:bodyPr/>
        <a:lstStyle/>
        <a:p>
          <a:endParaRPr lang="zh-CN" altLang="en-US"/>
        </a:p>
      </dgm:t>
    </dgm:pt>
    <dgm:pt modelId="{4D4AE494-7915-4741-A8A9-4F3EC55AA756}" type="pres">
      <dgm:prSet presAssocID="{5BB98160-9DC9-4F74-9257-FC4A7F00D1A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F81E55B-8D39-4B0A-A403-1215CD069981}" type="pres">
      <dgm:prSet presAssocID="{CE138D21-5D64-4436-9FB4-23895F781F49}" presName="parentText" presStyleLbl="node1" presStyleIdx="0" presStyleCnt="4" custLinFactNeighborX="16304" custLinFactNeighborY="96675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F0B63DA-51D2-4391-AA97-3BBBD6801766}" type="pres">
      <dgm:prSet presAssocID="{AD4A186E-C747-4BF9-B817-398987975E43}" presName="spacer" presStyleCnt="0"/>
      <dgm:spPr/>
    </dgm:pt>
    <dgm:pt modelId="{C8FAA851-4D6F-4460-8E4E-174FAE432324}" type="pres">
      <dgm:prSet presAssocID="{D9E1FB30-1546-4EE3-954B-534B39B0CC47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B9421D7-930E-4734-A128-7A0454290891}" type="pres">
      <dgm:prSet presAssocID="{BCDDE4F9-F3DD-4208-BD2C-9E4FA04F4734}" presName="spacer" presStyleCnt="0"/>
      <dgm:spPr/>
    </dgm:pt>
    <dgm:pt modelId="{183258CC-0810-4B89-AB8C-25F98072D765}" type="pres">
      <dgm:prSet presAssocID="{C3B403E5-F083-4EE4-86BD-E786285B67EC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F09C57F-B184-4822-8B7D-84499830C0B9}" type="pres">
      <dgm:prSet presAssocID="{CE704DE1-DDB6-4DEE-B133-5CC20717CF78}" presName="spacer" presStyleCnt="0"/>
      <dgm:spPr/>
    </dgm:pt>
    <dgm:pt modelId="{503BAA9F-AFEC-42A8-98F4-86EF0037BBD1}" type="pres">
      <dgm:prSet presAssocID="{985D2809-94CA-409B-BD60-674AD7F0E3E8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739FEE77-DED9-46C6-B4D0-641D3B9599EB}" srcId="{5BB98160-9DC9-4F74-9257-FC4A7F00D1A1}" destId="{985D2809-94CA-409B-BD60-674AD7F0E3E8}" srcOrd="3" destOrd="0" parTransId="{4FF22E39-F5D1-4A37-A664-A817DE8FD625}" sibTransId="{51AA00B3-B2EA-450A-A6B9-68DCC08108C1}"/>
    <dgm:cxn modelId="{38E3D2EC-5B4F-4FB7-A66A-CEE34A62C804}" srcId="{5BB98160-9DC9-4F74-9257-FC4A7F00D1A1}" destId="{C3B403E5-F083-4EE4-86BD-E786285B67EC}" srcOrd="2" destOrd="0" parTransId="{6A61B16B-2CF5-443A-B4B4-1DA7E69F64F4}" sibTransId="{CE704DE1-DDB6-4DEE-B133-5CC20717CF78}"/>
    <dgm:cxn modelId="{A15070E1-78A6-495C-881D-2BD3C266D176}" type="presOf" srcId="{5BB98160-9DC9-4F74-9257-FC4A7F00D1A1}" destId="{4D4AE494-7915-4741-A8A9-4F3EC55AA756}" srcOrd="0" destOrd="0" presId="urn:microsoft.com/office/officeart/2005/8/layout/vList2"/>
    <dgm:cxn modelId="{E5C58CBC-C2FC-4F8D-A068-6566F89438DF}" type="presOf" srcId="{CE138D21-5D64-4436-9FB4-23895F781F49}" destId="{1F81E55B-8D39-4B0A-A403-1215CD069981}" srcOrd="0" destOrd="0" presId="urn:microsoft.com/office/officeart/2005/8/layout/vList2"/>
    <dgm:cxn modelId="{7883539B-A94C-4C57-B802-DD49B3DE7EFF}" srcId="{5BB98160-9DC9-4F74-9257-FC4A7F00D1A1}" destId="{D9E1FB30-1546-4EE3-954B-534B39B0CC47}" srcOrd="1" destOrd="0" parTransId="{01E905AC-74DE-4150-A6C3-851E8B13D52E}" sibTransId="{BCDDE4F9-F3DD-4208-BD2C-9E4FA04F4734}"/>
    <dgm:cxn modelId="{02526025-5AA4-47DD-8187-FB3DB965573E}" type="presOf" srcId="{C3B403E5-F083-4EE4-86BD-E786285B67EC}" destId="{183258CC-0810-4B89-AB8C-25F98072D765}" srcOrd="0" destOrd="0" presId="urn:microsoft.com/office/officeart/2005/8/layout/vList2"/>
    <dgm:cxn modelId="{103BCDF8-C842-45FE-9D07-3079B7659FB9}" type="presOf" srcId="{985D2809-94CA-409B-BD60-674AD7F0E3E8}" destId="{503BAA9F-AFEC-42A8-98F4-86EF0037BBD1}" srcOrd="0" destOrd="0" presId="urn:microsoft.com/office/officeart/2005/8/layout/vList2"/>
    <dgm:cxn modelId="{4489EE50-9998-4B82-9280-46A68CCF5449}" type="presOf" srcId="{D9E1FB30-1546-4EE3-954B-534B39B0CC47}" destId="{C8FAA851-4D6F-4460-8E4E-174FAE432324}" srcOrd="0" destOrd="0" presId="urn:microsoft.com/office/officeart/2005/8/layout/vList2"/>
    <dgm:cxn modelId="{B5EF3BDD-C4E5-4A1B-8998-198347FE6043}" srcId="{5BB98160-9DC9-4F74-9257-FC4A7F00D1A1}" destId="{CE138D21-5D64-4436-9FB4-23895F781F49}" srcOrd="0" destOrd="0" parTransId="{7BED6238-FCDC-4904-AC1A-005E521CBD1F}" sibTransId="{AD4A186E-C747-4BF9-B817-398987975E43}"/>
    <dgm:cxn modelId="{BCF70843-1309-4E73-BA92-38FF758878C1}" type="presParOf" srcId="{4D4AE494-7915-4741-A8A9-4F3EC55AA756}" destId="{1F81E55B-8D39-4B0A-A403-1215CD069981}" srcOrd="0" destOrd="0" presId="urn:microsoft.com/office/officeart/2005/8/layout/vList2"/>
    <dgm:cxn modelId="{EFD4C005-A5FD-4410-BBF1-0571B384D186}" type="presParOf" srcId="{4D4AE494-7915-4741-A8A9-4F3EC55AA756}" destId="{8F0B63DA-51D2-4391-AA97-3BBBD6801766}" srcOrd="1" destOrd="0" presId="urn:microsoft.com/office/officeart/2005/8/layout/vList2"/>
    <dgm:cxn modelId="{146A9769-89A0-4EEF-90B7-2C16A887ADD5}" type="presParOf" srcId="{4D4AE494-7915-4741-A8A9-4F3EC55AA756}" destId="{C8FAA851-4D6F-4460-8E4E-174FAE432324}" srcOrd="2" destOrd="0" presId="urn:microsoft.com/office/officeart/2005/8/layout/vList2"/>
    <dgm:cxn modelId="{3BFA97FB-0B67-42A7-B013-C5A51E77AA4A}" type="presParOf" srcId="{4D4AE494-7915-4741-A8A9-4F3EC55AA756}" destId="{DB9421D7-930E-4734-A128-7A0454290891}" srcOrd="3" destOrd="0" presId="urn:microsoft.com/office/officeart/2005/8/layout/vList2"/>
    <dgm:cxn modelId="{DC43BDEE-7CF6-4462-B7A3-09255DA19744}" type="presParOf" srcId="{4D4AE494-7915-4741-A8A9-4F3EC55AA756}" destId="{183258CC-0810-4B89-AB8C-25F98072D765}" srcOrd="4" destOrd="0" presId="urn:microsoft.com/office/officeart/2005/8/layout/vList2"/>
    <dgm:cxn modelId="{DA9B9214-C809-41C7-A732-4513F28D3CB0}" type="presParOf" srcId="{4D4AE494-7915-4741-A8A9-4F3EC55AA756}" destId="{EF09C57F-B184-4822-8B7D-84499830C0B9}" srcOrd="5" destOrd="0" presId="urn:microsoft.com/office/officeart/2005/8/layout/vList2"/>
    <dgm:cxn modelId="{C8358587-C2E7-4821-B502-F43D0D5C5332}" type="presParOf" srcId="{4D4AE494-7915-4741-A8A9-4F3EC55AA756}" destId="{503BAA9F-AFEC-42A8-98F4-86EF0037BBD1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81E55B-8D39-4B0A-A403-1215CD069981}">
      <dsp:nvSpPr>
        <dsp:cNvPr id="0" name=""/>
        <dsp:cNvSpPr/>
      </dsp:nvSpPr>
      <dsp:spPr>
        <a:xfrm>
          <a:off x="0" y="72008"/>
          <a:ext cx="3444914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kern="1200" dirty="0"/>
            <a:t>（</a:t>
          </a:r>
          <a:r>
            <a:rPr lang="en-US" sz="2500" kern="1200" dirty="0"/>
            <a:t>1</a:t>
          </a:r>
          <a:r>
            <a:rPr lang="zh-CN" sz="2500" kern="1200" dirty="0"/>
            <a:t>）</a:t>
          </a:r>
          <a:r>
            <a:rPr lang="zh-CN" altLang="en-US" sz="2500" kern="1200" dirty="0"/>
            <a:t>射频识别技术</a:t>
          </a:r>
          <a:endParaRPr lang="zh-CN" sz="2500" kern="1200" dirty="0"/>
        </a:p>
      </dsp:txBody>
      <dsp:txXfrm>
        <a:off x="30699" y="102707"/>
        <a:ext cx="3383516" cy="567477"/>
      </dsp:txXfrm>
    </dsp:sp>
    <dsp:sp modelId="{C8FAA851-4D6F-4460-8E4E-174FAE432324}">
      <dsp:nvSpPr>
        <dsp:cNvPr id="0" name=""/>
        <dsp:cNvSpPr/>
      </dsp:nvSpPr>
      <dsp:spPr>
        <a:xfrm>
          <a:off x="0" y="703277"/>
          <a:ext cx="3444914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kern="1200" dirty="0"/>
            <a:t>（</a:t>
          </a:r>
          <a:r>
            <a:rPr lang="en-US" sz="2500" kern="1200" dirty="0"/>
            <a:t>2</a:t>
          </a:r>
          <a:r>
            <a:rPr lang="zh-CN" sz="2500" kern="1200" dirty="0"/>
            <a:t>）</a:t>
          </a:r>
          <a:r>
            <a:rPr lang="zh-CN" altLang="en-US" sz="2500" kern="1200" dirty="0"/>
            <a:t>传感网</a:t>
          </a:r>
          <a:endParaRPr lang="zh-CN" sz="2500" kern="1200" dirty="0"/>
        </a:p>
      </dsp:txBody>
      <dsp:txXfrm>
        <a:off x="30699" y="733976"/>
        <a:ext cx="3383516" cy="567477"/>
      </dsp:txXfrm>
    </dsp:sp>
    <dsp:sp modelId="{183258CC-0810-4B89-AB8C-25F98072D765}">
      <dsp:nvSpPr>
        <dsp:cNvPr id="0" name=""/>
        <dsp:cNvSpPr/>
      </dsp:nvSpPr>
      <dsp:spPr>
        <a:xfrm>
          <a:off x="0" y="1404152"/>
          <a:ext cx="3444914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kern="1200" dirty="0"/>
            <a:t>（</a:t>
          </a:r>
          <a:r>
            <a:rPr lang="en-US" sz="2500" kern="1200" dirty="0"/>
            <a:t>3</a:t>
          </a:r>
          <a:r>
            <a:rPr lang="zh-CN" sz="2500" kern="1200" dirty="0"/>
            <a:t>）</a:t>
          </a:r>
          <a:r>
            <a:rPr lang="en-US" altLang="zh-CN" sz="2500" kern="1200" dirty="0"/>
            <a:t>M2M</a:t>
          </a:r>
          <a:r>
            <a:rPr lang="zh-CN" altLang="en-US" sz="2500" kern="1200" dirty="0"/>
            <a:t>系统框架</a:t>
          </a:r>
          <a:endParaRPr lang="zh-CN" sz="2500" kern="1200" dirty="0"/>
        </a:p>
      </dsp:txBody>
      <dsp:txXfrm>
        <a:off x="30699" y="1434851"/>
        <a:ext cx="3383516" cy="567477"/>
      </dsp:txXfrm>
    </dsp:sp>
    <dsp:sp modelId="{503BAA9F-AFEC-42A8-98F4-86EF0037BBD1}">
      <dsp:nvSpPr>
        <dsp:cNvPr id="0" name=""/>
        <dsp:cNvSpPr/>
      </dsp:nvSpPr>
      <dsp:spPr>
        <a:xfrm>
          <a:off x="0" y="2105027"/>
          <a:ext cx="3444914" cy="62887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l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2500" kern="1200" dirty="0"/>
            <a:t>（</a:t>
          </a:r>
          <a:r>
            <a:rPr lang="en-US" sz="2500" kern="1200" dirty="0"/>
            <a:t>4</a:t>
          </a:r>
          <a:r>
            <a:rPr lang="zh-CN" sz="2500" kern="1200" dirty="0"/>
            <a:t>）</a:t>
          </a:r>
          <a:r>
            <a:rPr lang="zh-CN" altLang="en-US" sz="2500" kern="1200" dirty="0"/>
            <a:t>云计算</a:t>
          </a:r>
          <a:endParaRPr lang="zh-CN" sz="2500" kern="1200" dirty="0"/>
        </a:p>
      </dsp:txBody>
      <dsp:txXfrm>
        <a:off x="30699" y="2135726"/>
        <a:ext cx="3383516" cy="5674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B77AB3-BF30-4177-A1C2-7D1238AA7578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237B6A-8C0D-4907-B647-9B4416D306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280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AD3E8-DEE5-44EE-81B3-C1447FAEBEF8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728240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12" r="870" b="-282"/>
          <a:stretch/>
        </p:blipFill>
        <p:spPr>
          <a:xfrm>
            <a:off x="0" y="0"/>
            <a:ext cx="9144000" cy="5169503"/>
          </a:xfrm>
          <a:prstGeom prst="rect">
            <a:avLst/>
          </a:prstGeom>
        </p:spPr>
      </p:pic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26B09B90-CEE2-D126-9DCD-52241C57E297}"/>
              </a:ext>
            </a:extLst>
          </p:cNvPr>
          <p:cNvSpPr/>
          <p:nvPr/>
        </p:nvSpPr>
        <p:spPr>
          <a:xfrm>
            <a:off x="0" y="26003"/>
            <a:ext cx="9144000" cy="51435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2000">
                <a:srgbClr val="FFFFFF">
                  <a:alpha val="69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815CA79-E5C5-4017-A859-A9785A0F28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" y="2427734"/>
            <a:ext cx="5309485" cy="887492"/>
          </a:xfrm>
          <a:noFill/>
        </p:spPr>
        <p:txBody>
          <a:bodyPr>
            <a:noAutofit/>
          </a:bodyPr>
          <a:lstStyle/>
          <a:p>
            <a:r>
              <a:rPr lang="zh-CN" altLang="en-US" sz="6000" b="1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智能物流技术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D0049389-911C-E876-18DD-3F918CEF7B43}"/>
              </a:ext>
            </a:extLst>
          </p:cNvPr>
          <p:cNvSpPr txBox="1"/>
          <p:nvPr/>
        </p:nvSpPr>
        <p:spPr>
          <a:xfrm>
            <a:off x="1176333" y="3844825"/>
            <a:ext cx="2242786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XXXX</a:t>
            </a:r>
            <a:endParaRPr lang="zh-CN" altLang="en-US" sz="2400" b="1" dirty="0">
              <a:solidFill>
                <a:srgbClr val="FF0000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AFCBC801-DD58-94DB-F519-1DDC655BAB4F}"/>
              </a:ext>
            </a:extLst>
          </p:cNvPr>
          <p:cNvGrpSpPr/>
          <p:nvPr/>
        </p:nvGrpSpPr>
        <p:grpSpPr>
          <a:xfrm>
            <a:off x="376951" y="3744961"/>
            <a:ext cx="607098" cy="591654"/>
            <a:chOff x="1097035" y="5247430"/>
            <a:chExt cx="750887" cy="749300"/>
          </a:xfrm>
        </p:grpSpPr>
        <p:sp>
          <p:nvSpPr>
            <p:cNvPr id="13" name="椭圆 31">
              <a:extLst>
                <a:ext uri="{FF2B5EF4-FFF2-40B4-BE49-F238E27FC236}">
                  <a16:creationId xmlns="" xmlns:a16="http://schemas.microsoft.com/office/drawing/2014/main" id="{EDD357DE-0DD4-FDF2-1ECC-7CF8FDEC7C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7035" y="5247430"/>
              <a:ext cx="750887" cy="749300"/>
            </a:xfrm>
            <a:prstGeom prst="ellipse">
              <a:avLst/>
            </a:prstGeom>
            <a:solidFill>
              <a:srgbClr val="EB9B17">
                <a:alpha val="13000"/>
              </a:srgbClr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4" name="组合 44">
              <a:extLst>
                <a:ext uri="{FF2B5EF4-FFF2-40B4-BE49-F238E27FC236}">
                  <a16:creationId xmlns="" xmlns:a16="http://schemas.microsoft.com/office/drawing/2014/main" id="{B93683CE-9607-816D-EF8A-40B5CC12A9B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58099" y="5465412"/>
              <a:ext cx="288925" cy="323850"/>
              <a:chOff x="0" y="0"/>
              <a:chExt cx="402656" cy="450303"/>
            </a:xfrm>
          </p:grpSpPr>
          <p:sp>
            <p:nvSpPr>
              <p:cNvPr id="15" name="Freeform 108">
                <a:extLst>
                  <a:ext uri="{FF2B5EF4-FFF2-40B4-BE49-F238E27FC236}">
                    <a16:creationId xmlns="" xmlns:a16="http://schemas.microsoft.com/office/drawing/2014/main" id="{FBB47B5E-5D20-B316-419D-9AAFD7F9C539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69134" y="167228"/>
                <a:ext cx="56988" cy="57923"/>
              </a:xfrm>
              <a:custGeom>
                <a:avLst/>
                <a:gdLst>
                  <a:gd name="T0" fmla="*/ 28494 w 26"/>
                  <a:gd name="T1" fmla="*/ 0 h 26"/>
                  <a:gd name="T2" fmla="*/ 0 w 26"/>
                  <a:gd name="T3" fmla="*/ 28962 h 26"/>
                  <a:gd name="T4" fmla="*/ 28494 w 26"/>
                  <a:gd name="T5" fmla="*/ 57923 h 26"/>
                  <a:gd name="T6" fmla="*/ 56988 w 26"/>
                  <a:gd name="T7" fmla="*/ 28962 h 26"/>
                  <a:gd name="T8" fmla="*/ 28494 w 26"/>
                  <a:gd name="T9" fmla="*/ 0 h 26"/>
                  <a:gd name="T10" fmla="*/ 28494 w 26"/>
                  <a:gd name="T11" fmla="*/ 51240 h 26"/>
                  <a:gd name="T12" fmla="*/ 6576 w 26"/>
                  <a:gd name="T13" fmla="*/ 28962 h 26"/>
                  <a:gd name="T14" fmla="*/ 28494 w 26"/>
                  <a:gd name="T15" fmla="*/ 6683 h 26"/>
                  <a:gd name="T16" fmla="*/ 50412 w 26"/>
                  <a:gd name="T17" fmla="*/ 28962 h 26"/>
                  <a:gd name="T18" fmla="*/ 28494 w 26"/>
                  <a:gd name="T19" fmla="*/ 51240 h 2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6"/>
                  <a:gd name="T31" fmla="*/ 0 h 26"/>
                  <a:gd name="T32" fmla="*/ 26 w 26"/>
                  <a:gd name="T33" fmla="*/ 26 h 2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6" h="26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  <a:moveTo>
                      <a:pt x="13" y="23"/>
                    </a:moveTo>
                    <a:cubicBezTo>
                      <a:pt x="8" y="23"/>
                      <a:pt x="3" y="18"/>
                      <a:pt x="3" y="13"/>
                    </a:cubicBezTo>
                    <a:cubicBezTo>
                      <a:pt x="3" y="7"/>
                      <a:pt x="8" y="3"/>
                      <a:pt x="13" y="3"/>
                    </a:cubicBezTo>
                    <a:cubicBezTo>
                      <a:pt x="19" y="3"/>
                      <a:pt x="23" y="7"/>
                      <a:pt x="23" y="13"/>
                    </a:cubicBezTo>
                    <a:cubicBezTo>
                      <a:pt x="23" y="18"/>
                      <a:pt x="19" y="23"/>
                      <a:pt x="13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Freeform 109">
                <a:extLst>
                  <a:ext uri="{FF2B5EF4-FFF2-40B4-BE49-F238E27FC236}">
                    <a16:creationId xmlns="" xmlns:a16="http://schemas.microsoft.com/office/drawing/2014/main" id="{7055D418-3532-0AFB-06C4-F115B3483237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197125" y="129859"/>
                <a:ext cx="48580" cy="48580"/>
              </a:xfrm>
              <a:custGeom>
                <a:avLst/>
                <a:gdLst>
                  <a:gd name="T0" fmla="*/ 24290 w 22"/>
                  <a:gd name="T1" fmla="*/ 0 h 22"/>
                  <a:gd name="T2" fmla="*/ 0 w 22"/>
                  <a:gd name="T3" fmla="*/ 24290 h 22"/>
                  <a:gd name="T4" fmla="*/ 24290 w 22"/>
                  <a:gd name="T5" fmla="*/ 48580 h 22"/>
                  <a:gd name="T6" fmla="*/ 48580 w 22"/>
                  <a:gd name="T7" fmla="*/ 24290 h 22"/>
                  <a:gd name="T8" fmla="*/ 24290 w 22"/>
                  <a:gd name="T9" fmla="*/ 0 h 22"/>
                  <a:gd name="T10" fmla="*/ 24290 w 22"/>
                  <a:gd name="T11" fmla="*/ 37539 h 22"/>
                  <a:gd name="T12" fmla="*/ 11041 w 22"/>
                  <a:gd name="T13" fmla="*/ 24290 h 22"/>
                  <a:gd name="T14" fmla="*/ 24290 w 22"/>
                  <a:gd name="T15" fmla="*/ 11041 h 22"/>
                  <a:gd name="T16" fmla="*/ 37539 w 22"/>
                  <a:gd name="T17" fmla="*/ 24290 h 22"/>
                  <a:gd name="T18" fmla="*/ 24290 w 22"/>
                  <a:gd name="T19" fmla="*/ 37539 h 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2"/>
                  <a:gd name="T31" fmla="*/ 0 h 22"/>
                  <a:gd name="T32" fmla="*/ 22 w 22"/>
                  <a:gd name="T33" fmla="*/ 22 h 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2" h="22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7" y="22"/>
                      <a:pt x="22" y="17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7"/>
                    </a:moveTo>
                    <a:cubicBezTo>
                      <a:pt x="8" y="17"/>
                      <a:pt x="5" y="14"/>
                      <a:pt x="5" y="11"/>
                    </a:cubicBezTo>
                    <a:cubicBezTo>
                      <a:pt x="5" y="8"/>
                      <a:pt x="8" y="5"/>
                      <a:pt x="11" y="5"/>
                    </a:cubicBezTo>
                    <a:cubicBezTo>
                      <a:pt x="14" y="5"/>
                      <a:pt x="17" y="8"/>
                      <a:pt x="17" y="11"/>
                    </a:cubicBezTo>
                    <a:cubicBezTo>
                      <a:pt x="17" y="14"/>
                      <a:pt x="14" y="17"/>
                      <a:pt x="11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Freeform 110">
                <a:extLst>
                  <a:ext uri="{FF2B5EF4-FFF2-40B4-BE49-F238E27FC236}">
                    <a16:creationId xmlns="" xmlns:a16="http://schemas.microsoft.com/office/drawing/2014/main" id="{5E69B1C1-DAC0-EE7C-7CBD-85B4F1B25C27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82213" y="181242"/>
                <a:ext cx="30830" cy="30830"/>
              </a:xfrm>
              <a:custGeom>
                <a:avLst/>
                <a:gdLst>
                  <a:gd name="T0" fmla="*/ 15415 w 14"/>
                  <a:gd name="T1" fmla="*/ 0 h 14"/>
                  <a:gd name="T2" fmla="*/ 0 w 14"/>
                  <a:gd name="T3" fmla="*/ 15415 h 14"/>
                  <a:gd name="T4" fmla="*/ 15415 w 14"/>
                  <a:gd name="T5" fmla="*/ 30830 h 14"/>
                  <a:gd name="T6" fmla="*/ 30830 w 14"/>
                  <a:gd name="T7" fmla="*/ 15415 h 14"/>
                  <a:gd name="T8" fmla="*/ 15415 w 14"/>
                  <a:gd name="T9" fmla="*/ 0 h 14"/>
                  <a:gd name="T10" fmla="*/ 15415 w 14"/>
                  <a:gd name="T11" fmla="*/ 22021 h 14"/>
                  <a:gd name="T12" fmla="*/ 8809 w 14"/>
                  <a:gd name="T13" fmla="*/ 15415 h 14"/>
                  <a:gd name="T14" fmla="*/ 15415 w 14"/>
                  <a:gd name="T15" fmla="*/ 6606 h 14"/>
                  <a:gd name="T16" fmla="*/ 24224 w 14"/>
                  <a:gd name="T17" fmla="*/ 15415 h 14"/>
                  <a:gd name="T18" fmla="*/ 15415 w 14"/>
                  <a:gd name="T19" fmla="*/ 22021 h 1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14"/>
                  <a:gd name="T32" fmla="*/ 14 w 14"/>
                  <a:gd name="T33" fmla="*/ 14 h 1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0"/>
                    </a:moveTo>
                    <a:cubicBezTo>
                      <a:pt x="5" y="10"/>
                      <a:pt x="4" y="9"/>
                      <a:pt x="4" y="7"/>
                    </a:cubicBezTo>
                    <a:cubicBezTo>
                      <a:pt x="4" y="5"/>
                      <a:pt x="5" y="3"/>
                      <a:pt x="7" y="3"/>
                    </a:cubicBezTo>
                    <a:cubicBezTo>
                      <a:pt x="9" y="3"/>
                      <a:pt x="11" y="5"/>
                      <a:pt x="11" y="7"/>
                    </a:cubicBezTo>
                    <a:cubicBezTo>
                      <a:pt x="11" y="9"/>
                      <a:pt x="9" y="10"/>
                      <a:pt x="7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Freeform 111">
                <a:extLst>
                  <a:ext uri="{FF2B5EF4-FFF2-40B4-BE49-F238E27FC236}">
                    <a16:creationId xmlns="" xmlns:a16="http://schemas.microsoft.com/office/drawing/2014/main" id="{EB0031E2-9DB6-710B-62A1-9A30484446FE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172834" y="105568"/>
                <a:ext cx="97161" cy="97161"/>
              </a:xfrm>
              <a:custGeom>
                <a:avLst/>
                <a:gdLst>
                  <a:gd name="T0" fmla="*/ 48581 w 44"/>
                  <a:gd name="T1" fmla="*/ 0 h 44"/>
                  <a:gd name="T2" fmla="*/ 0 w 44"/>
                  <a:gd name="T3" fmla="*/ 48581 h 44"/>
                  <a:gd name="T4" fmla="*/ 48581 w 44"/>
                  <a:gd name="T5" fmla="*/ 97161 h 44"/>
                  <a:gd name="T6" fmla="*/ 97161 w 44"/>
                  <a:gd name="T7" fmla="*/ 48581 h 44"/>
                  <a:gd name="T8" fmla="*/ 48581 w 44"/>
                  <a:gd name="T9" fmla="*/ 0 h 44"/>
                  <a:gd name="T10" fmla="*/ 48581 w 44"/>
                  <a:gd name="T11" fmla="*/ 86120 h 44"/>
                  <a:gd name="T12" fmla="*/ 11041 w 44"/>
                  <a:gd name="T13" fmla="*/ 48581 h 44"/>
                  <a:gd name="T14" fmla="*/ 48581 w 44"/>
                  <a:gd name="T15" fmla="*/ 13249 h 44"/>
                  <a:gd name="T16" fmla="*/ 86120 w 44"/>
                  <a:gd name="T17" fmla="*/ 48581 h 44"/>
                  <a:gd name="T18" fmla="*/ 48581 w 44"/>
                  <a:gd name="T19" fmla="*/ 86120 h 4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4"/>
                  <a:gd name="T31" fmla="*/ 0 h 44"/>
                  <a:gd name="T32" fmla="*/ 44 w 44"/>
                  <a:gd name="T33" fmla="*/ 44 h 4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22" y="39"/>
                    </a:moveTo>
                    <a:cubicBezTo>
                      <a:pt x="13" y="39"/>
                      <a:pt x="5" y="31"/>
                      <a:pt x="5" y="22"/>
                    </a:cubicBezTo>
                    <a:cubicBezTo>
                      <a:pt x="5" y="13"/>
                      <a:pt x="13" y="6"/>
                      <a:pt x="22" y="6"/>
                    </a:cubicBezTo>
                    <a:cubicBezTo>
                      <a:pt x="31" y="6"/>
                      <a:pt x="39" y="13"/>
                      <a:pt x="39" y="22"/>
                    </a:cubicBezTo>
                    <a:cubicBezTo>
                      <a:pt x="39" y="31"/>
                      <a:pt x="31" y="39"/>
                      <a:pt x="22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Freeform 112">
                <a:extLst>
                  <a:ext uri="{FF2B5EF4-FFF2-40B4-BE49-F238E27FC236}">
                    <a16:creationId xmlns="" xmlns:a16="http://schemas.microsoft.com/office/drawing/2014/main" id="{0FBC8C61-F803-4B09-A257-4C4D3979141E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02656" cy="450303"/>
              </a:xfrm>
              <a:custGeom>
                <a:avLst/>
                <a:gdLst>
                  <a:gd name="T0" fmla="*/ 347346 w 182"/>
                  <a:gd name="T1" fmla="*/ 211907 h 204"/>
                  <a:gd name="T2" fmla="*/ 338497 w 182"/>
                  <a:gd name="T3" fmla="*/ 105954 h 204"/>
                  <a:gd name="T4" fmla="*/ 172567 w 182"/>
                  <a:gd name="T5" fmla="*/ 0 h 204"/>
                  <a:gd name="T6" fmla="*/ 2212 w 182"/>
                  <a:gd name="T7" fmla="*/ 174382 h 204"/>
                  <a:gd name="T8" fmla="*/ 0 w 182"/>
                  <a:gd name="T9" fmla="*/ 450303 h 204"/>
                  <a:gd name="T10" fmla="*/ 250001 w 182"/>
                  <a:gd name="T11" fmla="*/ 388497 h 204"/>
                  <a:gd name="T12" fmla="*/ 325222 w 182"/>
                  <a:gd name="T13" fmla="*/ 388497 h 204"/>
                  <a:gd name="T14" fmla="*/ 325222 w 182"/>
                  <a:gd name="T15" fmla="*/ 388497 h 204"/>
                  <a:gd name="T16" fmla="*/ 345134 w 182"/>
                  <a:gd name="T17" fmla="*/ 333313 h 204"/>
                  <a:gd name="T18" fmla="*/ 323010 w 182"/>
                  <a:gd name="T19" fmla="*/ 320068 h 204"/>
                  <a:gd name="T20" fmla="*/ 345134 w 182"/>
                  <a:gd name="T21" fmla="*/ 309031 h 204"/>
                  <a:gd name="T22" fmla="*/ 342921 w 182"/>
                  <a:gd name="T23" fmla="*/ 304617 h 204"/>
                  <a:gd name="T24" fmla="*/ 376107 w 182"/>
                  <a:gd name="T25" fmla="*/ 245018 h 204"/>
                  <a:gd name="T26" fmla="*/ 137169 w 182"/>
                  <a:gd name="T27" fmla="*/ 205285 h 204"/>
                  <a:gd name="T28" fmla="*/ 137169 w 182"/>
                  <a:gd name="T29" fmla="*/ 225152 h 204"/>
                  <a:gd name="T30" fmla="*/ 119469 w 182"/>
                  <a:gd name="T31" fmla="*/ 231774 h 204"/>
                  <a:gd name="T32" fmla="*/ 106195 w 182"/>
                  <a:gd name="T33" fmla="*/ 242810 h 204"/>
                  <a:gd name="T34" fmla="*/ 88496 w 182"/>
                  <a:gd name="T35" fmla="*/ 236188 h 204"/>
                  <a:gd name="T36" fmla="*/ 70797 w 182"/>
                  <a:gd name="T37" fmla="*/ 236188 h 204"/>
                  <a:gd name="T38" fmla="*/ 61947 w 182"/>
                  <a:gd name="T39" fmla="*/ 218529 h 204"/>
                  <a:gd name="T40" fmla="*/ 48673 w 182"/>
                  <a:gd name="T41" fmla="*/ 205285 h 204"/>
                  <a:gd name="T42" fmla="*/ 57522 w 182"/>
                  <a:gd name="T43" fmla="*/ 187626 h 204"/>
                  <a:gd name="T44" fmla="*/ 57522 w 182"/>
                  <a:gd name="T45" fmla="*/ 167760 h 204"/>
                  <a:gd name="T46" fmla="*/ 75221 w 182"/>
                  <a:gd name="T47" fmla="*/ 161138 h 204"/>
                  <a:gd name="T48" fmla="*/ 88496 w 182"/>
                  <a:gd name="T49" fmla="*/ 150101 h 204"/>
                  <a:gd name="T50" fmla="*/ 106195 w 182"/>
                  <a:gd name="T51" fmla="*/ 156723 h 204"/>
                  <a:gd name="T52" fmla="*/ 126107 w 182"/>
                  <a:gd name="T53" fmla="*/ 156723 h 204"/>
                  <a:gd name="T54" fmla="*/ 132744 w 182"/>
                  <a:gd name="T55" fmla="*/ 174382 h 204"/>
                  <a:gd name="T56" fmla="*/ 146018 w 182"/>
                  <a:gd name="T57" fmla="*/ 187626 h 204"/>
                  <a:gd name="T58" fmla="*/ 300886 w 182"/>
                  <a:gd name="T59" fmla="*/ 169967 h 204"/>
                  <a:gd name="T60" fmla="*/ 278762 w 182"/>
                  <a:gd name="T61" fmla="*/ 192041 h 204"/>
                  <a:gd name="T62" fmla="*/ 267700 w 182"/>
                  <a:gd name="T63" fmla="*/ 220737 h 204"/>
                  <a:gd name="T64" fmla="*/ 236726 w 182"/>
                  <a:gd name="T65" fmla="*/ 220737 h 204"/>
                  <a:gd name="T66" fmla="*/ 207965 w 182"/>
                  <a:gd name="T67" fmla="*/ 231774 h 204"/>
                  <a:gd name="T68" fmla="*/ 183629 w 182"/>
                  <a:gd name="T69" fmla="*/ 211907 h 204"/>
                  <a:gd name="T70" fmla="*/ 154868 w 182"/>
                  <a:gd name="T71" fmla="*/ 200870 h 204"/>
                  <a:gd name="T72" fmla="*/ 154868 w 182"/>
                  <a:gd name="T73" fmla="*/ 169967 h 204"/>
                  <a:gd name="T74" fmla="*/ 141593 w 182"/>
                  <a:gd name="T75" fmla="*/ 141272 h 204"/>
                  <a:gd name="T76" fmla="*/ 163717 w 182"/>
                  <a:gd name="T77" fmla="*/ 116990 h 204"/>
                  <a:gd name="T78" fmla="*/ 174779 w 182"/>
                  <a:gd name="T79" fmla="*/ 88295 h 204"/>
                  <a:gd name="T80" fmla="*/ 207965 w 182"/>
                  <a:gd name="T81" fmla="*/ 88295 h 204"/>
                  <a:gd name="T82" fmla="*/ 236726 w 182"/>
                  <a:gd name="T83" fmla="*/ 77258 h 204"/>
                  <a:gd name="T84" fmla="*/ 258850 w 182"/>
                  <a:gd name="T85" fmla="*/ 97124 h 204"/>
                  <a:gd name="T86" fmla="*/ 287611 w 182"/>
                  <a:gd name="T87" fmla="*/ 108161 h 204"/>
                  <a:gd name="T88" fmla="*/ 287611 w 182"/>
                  <a:gd name="T89" fmla="*/ 141272 h 204"/>
                  <a:gd name="T90" fmla="*/ 300886 w 182"/>
                  <a:gd name="T91" fmla="*/ 169967 h 20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82"/>
                  <a:gd name="T139" fmla="*/ 0 h 204"/>
                  <a:gd name="T140" fmla="*/ 182 w 182"/>
                  <a:gd name="T141" fmla="*/ 204 h 204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82" h="204">
                    <a:moveTo>
                      <a:pt x="170" y="111"/>
                    </a:moveTo>
                    <a:cubicBezTo>
                      <a:pt x="166" y="107"/>
                      <a:pt x="160" y="102"/>
                      <a:pt x="157" y="96"/>
                    </a:cubicBezTo>
                    <a:cubicBezTo>
                      <a:pt x="153" y="87"/>
                      <a:pt x="158" y="79"/>
                      <a:pt x="157" y="70"/>
                    </a:cubicBezTo>
                    <a:cubicBezTo>
                      <a:pt x="157" y="63"/>
                      <a:pt x="155" y="54"/>
                      <a:pt x="153" y="48"/>
                    </a:cubicBezTo>
                    <a:cubicBezTo>
                      <a:pt x="149" y="37"/>
                      <a:pt x="142" y="28"/>
                      <a:pt x="133" y="21"/>
                    </a:cubicBezTo>
                    <a:cubicBezTo>
                      <a:pt x="119" y="8"/>
                      <a:pt x="100" y="0"/>
                      <a:pt x="78" y="0"/>
                    </a:cubicBezTo>
                    <a:cubicBezTo>
                      <a:pt x="35" y="0"/>
                      <a:pt x="0" y="32"/>
                      <a:pt x="0" y="71"/>
                    </a:cubicBezTo>
                    <a:cubicBezTo>
                      <a:pt x="0" y="74"/>
                      <a:pt x="0" y="77"/>
                      <a:pt x="1" y="79"/>
                    </a:cubicBezTo>
                    <a:cubicBezTo>
                      <a:pt x="1" y="96"/>
                      <a:pt x="6" y="117"/>
                      <a:pt x="22" y="139"/>
                    </a:cubicBezTo>
                    <a:cubicBezTo>
                      <a:pt x="22" y="139"/>
                      <a:pt x="43" y="182"/>
                      <a:pt x="0" y="204"/>
                    </a:cubicBezTo>
                    <a:cubicBezTo>
                      <a:pt x="95" y="204"/>
                      <a:pt x="95" y="204"/>
                      <a:pt x="95" y="204"/>
                    </a:cubicBezTo>
                    <a:cubicBezTo>
                      <a:pt x="95" y="204"/>
                      <a:pt x="102" y="176"/>
                      <a:pt x="113" y="176"/>
                    </a:cubicBezTo>
                    <a:cubicBezTo>
                      <a:pt x="123" y="176"/>
                      <a:pt x="133" y="177"/>
                      <a:pt x="142" y="176"/>
                    </a:cubicBezTo>
                    <a:cubicBezTo>
                      <a:pt x="144" y="177"/>
                      <a:pt x="146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54" y="173"/>
                      <a:pt x="149" y="157"/>
                      <a:pt x="149" y="157"/>
                    </a:cubicBezTo>
                    <a:cubicBezTo>
                      <a:pt x="153" y="155"/>
                      <a:pt x="156" y="153"/>
                      <a:pt x="156" y="151"/>
                    </a:cubicBezTo>
                    <a:cubicBezTo>
                      <a:pt x="156" y="150"/>
                      <a:pt x="156" y="150"/>
                      <a:pt x="156" y="150"/>
                    </a:cubicBezTo>
                    <a:cubicBezTo>
                      <a:pt x="156" y="148"/>
                      <a:pt x="152" y="146"/>
                      <a:pt x="146" y="145"/>
                    </a:cubicBezTo>
                    <a:cubicBezTo>
                      <a:pt x="149" y="145"/>
                      <a:pt x="149" y="145"/>
                      <a:pt x="149" y="145"/>
                    </a:cubicBezTo>
                    <a:cubicBezTo>
                      <a:pt x="153" y="145"/>
                      <a:pt x="156" y="143"/>
                      <a:pt x="156" y="140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56" y="139"/>
                      <a:pt x="156" y="138"/>
                      <a:pt x="155" y="138"/>
                    </a:cubicBezTo>
                    <a:cubicBezTo>
                      <a:pt x="156" y="135"/>
                      <a:pt x="159" y="121"/>
                      <a:pt x="160" y="121"/>
                    </a:cubicBezTo>
                    <a:cubicBezTo>
                      <a:pt x="182" y="119"/>
                      <a:pt x="170" y="111"/>
                      <a:pt x="170" y="111"/>
                    </a:cubicBezTo>
                    <a:close/>
                    <a:moveTo>
                      <a:pt x="66" y="93"/>
                    </a:move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5"/>
                      <a:pt x="61" y="97"/>
                      <a:pt x="60" y="99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2" y="106"/>
                      <a:pt x="50" y="107"/>
                      <a:pt x="48" y="107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38" y="107"/>
                      <a:pt x="36" y="106"/>
                      <a:pt x="34" y="105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97"/>
                      <a:pt x="26" y="95"/>
                      <a:pt x="26" y="93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26" y="83"/>
                      <a:pt x="27" y="81"/>
                      <a:pt x="28" y="79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6" y="72"/>
                      <a:pt x="38" y="71"/>
                      <a:pt x="40" y="71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50" y="71"/>
                      <a:pt x="52" y="72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81"/>
                      <a:pt x="62" y="83"/>
                      <a:pt x="63" y="85"/>
                    </a:cubicBezTo>
                    <a:cubicBezTo>
                      <a:pt x="66" y="85"/>
                      <a:pt x="66" y="85"/>
                      <a:pt x="66" y="85"/>
                    </a:cubicBezTo>
                    <a:lnTo>
                      <a:pt x="66" y="93"/>
                    </a:lnTo>
                    <a:close/>
                    <a:moveTo>
                      <a:pt x="136" y="77"/>
                    </a:moveTo>
                    <a:cubicBezTo>
                      <a:pt x="130" y="77"/>
                      <a:pt x="130" y="77"/>
                      <a:pt x="130" y="77"/>
                    </a:cubicBezTo>
                    <a:cubicBezTo>
                      <a:pt x="129" y="80"/>
                      <a:pt x="128" y="84"/>
                      <a:pt x="126" y="87"/>
                    </a:cubicBezTo>
                    <a:cubicBezTo>
                      <a:pt x="130" y="91"/>
                      <a:pt x="130" y="91"/>
                      <a:pt x="130" y="91"/>
                    </a:cubicBezTo>
                    <a:cubicBezTo>
                      <a:pt x="121" y="100"/>
                      <a:pt x="121" y="100"/>
                      <a:pt x="121" y="100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14" y="98"/>
                      <a:pt x="110" y="99"/>
                      <a:pt x="107" y="100"/>
                    </a:cubicBezTo>
                    <a:cubicBezTo>
                      <a:pt x="107" y="105"/>
                      <a:pt x="107" y="105"/>
                      <a:pt x="107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4" y="100"/>
                      <a:pt x="94" y="100"/>
                      <a:pt x="94" y="100"/>
                    </a:cubicBezTo>
                    <a:cubicBezTo>
                      <a:pt x="90" y="100"/>
                      <a:pt x="86" y="98"/>
                      <a:pt x="83" y="96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4" y="87"/>
                      <a:pt x="74" y="87"/>
                      <a:pt x="74" y="87"/>
                    </a:cubicBezTo>
                    <a:cubicBezTo>
                      <a:pt x="72" y="84"/>
                      <a:pt x="71" y="81"/>
                      <a:pt x="70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0"/>
                      <a:pt x="72" y="56"/>
                      <a:pt x="74" y="53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6" y="42"/>
                      <a:pt x="90" y="41"/>
                      <a:pt x="94" y="40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10" y="41"/>
                      <a:pt x="114" y="42"/>
                      <a:pt x="117" y="44"/>
                    </a:cubicBezTo>
                    <a:cubicBezTo>
                      <a:pt x="121" y="40"/>
                      <a:pt x="121" y="40"/>
                      <a:pt x="121" y="40"/>
                    </a:cubicBezTo>
                    <a:cubicBezTo>
                      <a:pt x="130" y="49"/>
                      <a:pt x="130" y="49"/>
                      <a:pt x="130" y="49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8" y="57"/>
                      <a:pt x="130" y="60"/>
                      <a:pt x="130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6" y="77"/>
                    </a:lnTo>
                    <a:close/>
                  </a:path>
                </a:pathLst>
              </a:custGeom>
              <a:solidFill>
                <a:srgbClr val="EB9B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6F02C3F4-F3CC-C243-7604-596355C572C8}"/>
              </a:ext>
            </a:extLst>
          </p:cNvPr>
          <p:cNvGrpSpPr/>
          <p:nvPr/>
        </p:nvGrpSpPr>
        <p:grpSpPr>
          <a:xfrm>
            <a:off x="459652" y="1205376"/>
            <a:ext cx="716681" cy="634181"/>
            <a:chOff x="1179357" y="1622322"/>
            <a:chExt cx="1533364" cy="1356852"/>
          </a:xfrm>
        </p:grpSpPr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E3D06961-1010-3E84-E308-6737F33782E2}"/>
                </a:ext>
              </a:extLst>
            </p:cNvPr>
            <p:cNvCxnSpPr/>
            <p:nvPr/>
          </p:nvCxnSpPr>
          <p:spPr>
            <a:xfrm>
              <a:off x="1238865" y="1622322"/>
              <a:ext cx="0" cy="1356852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23F36DDA-CBA3-6993-D677-D27690867427}"/>
                </a:ext>
              </a:extLst>
            </p:cNvPr>
            <p:cNvCxnSpPr/>
            <p:nvPr/>
          </p:nvCxnSpPr>
          <p:spPr>
            <a:xfrm>
              <a:off x="1179357" y="1622322"/>
              <a:ext cx="1533364" cy="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4B2105A0-34FC-182C-13CB-AF4132778C89}"/>
              </a:ext>
            </a:extLst>
          </p:cNvPr>
          <p:cNvSpPr/>
          <p:nvPr/>
        </p:nvSpPr>
        <p:spPr>
          <a:xfrm>
            <a:off x="673751" y="1279355"/>
            <a:ext cx="1826462" cy="99257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171450"/>
            <a:r>
              <a:rPr lang="en-US" altLang="zh-CN" sz="6000" dirty="0">
                <a:solidFill>
                  <a:srgbClr val="FF0000"/>
                </a:solidFill>
                <a:latin typeface="Aa润行体 (非商业使用)" panose="02010600010101010101" pitchFamily="2" charset="-122"/>
                <a:ea typeface="Aa润行体 (非商业使用)" panose="02010600010101010101" pitchFamily="2" charset="-122"/>
                <a:cs typeface="+mn-ea"/>
                <a:sym typeface="+mn-lt"/>
              </a:rPr>
              <a:t>2023</a:t>
            </a:r>
            <a:endParaRPr lang="de-DE" altLang="zh-CN" sz="6000" dirty="0">
              <a:solidFill>
                <a:srgbClr val="FF0000"/>
              </a:solidFill>
              <a:latin typeface="Aa润行体 (非商业使用)" panose="02010600010101010101" pitchFamily="2" charset="-122"/>
              <a:ea typeface="Aa润行体 (非商业使用)" panose="0201060001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4014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四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物联网的特点和功能</a:t>
            </a:r>
            <a:endParaRPr lang="zh-CN" altLang="zh-CN" sz="2400" dirty="0"/>
          </a:p>
        </p:txBody>
      </p:sp>
      <p:sp>
        <p:nvSpPr>
          <p:cNvPr id="28" name="矩形 27"/>
          <p:cNvSpPr/>
          <p:nvPr/>
        </p:nvSpPr>
        <p:spPr>
          <a:xfrm>
            <a:off x="867114" y="1419622"/>
            <a:ext cx="269383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+mn-ea"/>
              </a:rPr>
              <a:t>   物联网的特点：</a:t>
            </a:r>
            <a:endParaRPr lang="en-US" altLang="zh-CN" sz="20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+mn-ea"/>
              </a:rPr>
              <a:t>（</a:t>
            </a:r>
            <a:r>
              <a:rPr lang="en-US" altLang="zh-CN" sz="2000" dirty="0">
                <a:latin typeface="+mn-ea"/>
              </a:rPr>
              <a:t>1</a:t>
            </a:r>
            <a:r>
              <a:rPr lang="zh-CN" altLang="en-US" sz="2000" dirty="0">
                <a:latin typeface="+mn-ea"/>
              </a:rPr>
              <a:t>）整体感知</a:t>
            </a:r>
            <a:endParaRPr lang="en-US" altLang="zh-CN" sz="20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+mn-ea"/>
              </a:rPr>
              <a:t>（</a:t>
            </a:r>
            <a:r>
              <a:rPr lang="en-US" altLang="zh-CN" sz="2000" dirty="0">
                <a:latin typeface="+mn-ea"/>
              </a:rPr>
              <a:t>2</a:t>
            </a:r>
            <a:r>
              <a:rPr lang="zh-CN" altLang="en-US" sz="2000" dirty="0">
                <a:latin typeface="+mn-ea"/>
              </a:rPr>
              <a:t>）可靠传输</a:t>
            </a:r>
            <a:endParaRPr lang="en-US" altLang="zh-CN" sz="20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+mn-ea"/>
              </a:rPr>
              <a:t>（</a:t>
            </a:r>
            <a:r>
              <a:rPr lang="en-US" altLang="zh-CN" sz="2000" dirty="0">
                <a:latin typeface="+mn-ea"/>
              </a:rPr>
              <a:t>3</a:t>
            </a:r>
            <a:r>
              <a:rPr lang="zh-CN" altLang="en-US" sz="2000" dirty="0">
                <a:latin typeface="+mn-ea"/>
              </a:rPr>
              <a:t>）智能处理</a:t>
            </a:r>
            <a:endParaRPr lang="en-US" altLang="zh-CN" sz="2000" dirty="0">
              <a:latin typeface="+mn-ea"/>
            </a:endParaRPr>
          </a:p>
        </p:txBody>
      </p:sp>
      <p:sp>
        <p:nvSpPr>
          <p:cNvPr id="29" name="文本框 9">
            <a:extLst>
              <a:ext uri="{FF2B5EF4-FFF2-40B4-BE49-F238E27FC236}">
                <a16:creationId xmlns:a16="http://schemas.microsoft.com/office/drawing/2014/main" xmlns="" id="{FC3CD270-8174-4DA4-BF37-0A38B8068568}"/>
              </a:ext>
            </a:extLst>
          </p:cNvPr>
          <p:cNvSpPr txBox="1"/>
          <p:nvPr/>
        </p:nvSpPr>
        <p:spPr>
          <a:xfrm>
            <a:off x="4475380" y="1419622"/>
            <a:ext cx="4596384" cy="24006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+mn-ea"/>
              </a:rPr>
              <a:t>物联网的功能：</a:t>
            </a:r>
            <a:endParaRPr lang="en-US" altLang="zh-CN" sz="20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+mn-ea"/>
              </a:rPr>
              <a:t>(1)</a:t>
            </a:r>
            <a:r>
              <a:rPr lang="zh-CN" altLang="en-US" sz="2000" dirty="0">
                <a:latin typeface="+mn-ea"/>
              </a:rPr>
              <a:t>获取信息 </a:t>
            </a:r>
            <a:endParaRPr lang="en-US" altLang="zh-CN" sz="20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+mn-ea"/>
              </a:rPr>
              <a:t>(2)</a:t>
            </a:r>
            <a:r>
              <a:rPr lang="zh-CN" altLang="en-US" sz="2000" dirty="0">
                <a:latin typeface="+mn-ea"/>
              </a:rPr>
              <a:t>传送信息</a:t>
            </a:r>
            <a:endParaRPr lang="en-US" altLang="zh-CN" sz="2000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+mn-ea"/>
              </a:rPr>
              <a:t>(3)</a:t>
            </a:r>
            <a:r>
              <a:rPr lang="zh-CN" altLang="en-US" sz="2000" dirty="0">
                <a:latin typeface="+mn-ea"/>
              </a:rPr>
              <a:t>处理信息</a:t>
            </a: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+mn-ea"/>
              </a:rPr>
              <a:t>(4)</a:t>
            </a:r>
            <a:r>
              <a:rPr lang="zh-CN" altLang="en-US" sz="2000" dirty="0">
                <a:latin typeface="+mn-ea"/>
              </a:rPr>
              <a:t>施效信息</a:t>
            </a:r>
          </a:p>
        </p:txBody>
      </p:sp>
    </p:spTree>
    <p:extLst>
      <p:ext uri="{BB962C8B-B14F-4D97-AF65-F5344CB8AC3E}">
        <p14:creationId xmlns:p14="http://schemas.microsoft.com/office/powerpoint/2010/main" val="3230325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五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物联网的核心技术</a:t>
            </a:r>
            <a:endParaRPr lang="zh-CN" altLang="zh-CN" sz="2400" dirty="0"/>
          </a:p>
        </p:txBody>
      </p:sp>
      <p:graphicFrame>
        <p:nvGraphicFramePr>
          <p:cNvPr id="28" name="图示 27">
            <a:extLst>
              <a:ext uri="{FF2B5EF4-FFF2-40B4-BE49-F238E27FC236}">
                <a16:creationId xmlns:a16="http://schemas.microsoft.com/office/drawing/2014/main" xmlns="" id="{8A2E55DE-55D6-4199-AE22-0C5F9D818CB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39614123"/>
              </p:ext>
            </p:extLst>
          </p:nvPr>
        </p:nvGraphicFramePr>
        <p:xfrm>
          <a:off x="1384415" y="1419622"/>
          <a:ext cx="3444914" cy="27363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582700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8" grpId="0">
        <p:bldAsOne/>
      </p:bldGraphic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六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其他知识补充</a:t>
            </a:r>
            <a:endParaRPr lang="zh-CN" altLang="zh-CN" sz="2400" dirty="0"/>
          </a:p>
        </p:txBody>
      </p:sp>
      <p:sp>
        <p:nvSpPr>
          <p:cNvPr id="28" name="矩形 27"/>
          <p:cNvSpPr/>
          <p:nvPr/>
        </p:nvSpPr>
        <p:spPr>
          <a:xfrm>
            <a:off x="134034" y="1491630"/>
            <a:ext cx="8336066" cy="25355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 algn="just">
              <a:lnSpc>
                <a:spcPct val="150000"/>
              </a:lnSpc>
            </a:pP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）物联网的体系标准</a:t>
            </a:r>
          </a:p>
          <a:p>
            <a:pPr indent="266700" algn="just">
              <a:lnSpc>
                <a:spcPct val="150000"/>
              </a:lnSpc>
            </a:pP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（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  <a:r>
              <a:rPr lang="zh-CN" altLang="en-US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）</a:t>
            </a:r>
            <a:r>
              <a:rPr lang="zh-CN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物联网的应用</a:t>
            </a:r>
            <a:endParaRPr lang="en-US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  1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智能交通</a:t>
            </a:r>
            <a:endParaRPr lang="en-US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  2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智能家居</a:t>
            </a:r>
            <a:endParaRPr lang="en-US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  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3)</a:t>
            </a:r>
            <a:r>
              <a:rPr lang="zh-CN" altLang="en-US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公共安全</a:t>
            </a:r>
            <a:endParaRPr lang="en-US" altLang="zh-CN" kern="1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indent="266700" algn="just">
              <a:lnSpc>
                <a:spcPct val="150000"/>
              </a:lnSpc>
            </a:pP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  4</a:t>
            </a:r>
            <a:r>
              <a:rPr lang="en-US" altLang="zh-CN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)</a:t>
            </a:r>
            <a:r>
              <a:rPr lang="zh-CN" altLang="en-US" kern="100" dirty="0">
                <a:latin typeface="Times New Roman" panose="02020603050405020304" pitchFamily="18" charset="0"/>
                <a:ea typeface="宋体" panose="02010600030101010101" pitchFamily="2" charset="-122"/>
              </a:rPr>
              <a:t>智能物流</a:t>
            </a:r>
            <a:endParaRPr lang="zh-CN" altLang="zh-CN" sz="1800" kern="100" dirty="0">
              <a:effectLst/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1374EC34-4A27-4AE9-B8F3-9A0EBF84105E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863940"/>
            <a:ext cx="5122236" cy="344364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82628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12" r="870" b="-282"/>
          <a:stretch/>
        </p:blipFill>
        <p:spPr>
          <a:xfrm>
            <a:off x="0" y="0"/>
            <a:ext cx="9144000" cy="5169503"/>
          </a:xfrm>
          <a:prstGeom prst="rect">
            <a:avLst/>
          </a:prstGeom>
        </p:spPr>
      </p:pic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26B09B90-CEE2-D126-9DCD-52241C57E297}"/>
              </a:ext>
            </a:extLst>
          </p:cNvPr>
          <p:cNvSpPr/>
          <p:nvPr/>
        </p:nvSpPr>
        <p:spPr>
          <a:xfrm>
            <a:off x="0" y="26003"/>
            <a:ext cx="9144000" cy="51435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2000">
                <a:srgbClr val="FFFFFF">
                  <a:alpha val="69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D2EEA33C-85BC-650F-8D4D-0F53FD26F4B3}"/>
              </a:ext>
            </a:extLst>
          </p:cNvPr>
          <p:cNvGrpSpPr/>
          <p:nvPr/>
        </p:nvGrpSpPr>
        <p:grpSpPr>
          <a:xfrm>
            <a:off x="612869" y="1607168"/>
            <a:ext cx="955574" cy="845574"/>
            <a:chOff x="1179357" y="1622322"/>
            <a:chExt cx="1533364" cy="1356852"/>
          </a:xfrm>
        </p:grpSpPr>
        <p:cxnSp>
          <p:nvCxnSpPr>
            <p:cNvPr id="26" name="直接连接符 25">
              <a:extLst>
                <a:ext uri="{FF2B5EF4-FFF2-40B4-BE49-F238E27FC236}">
                  <a16:creationId xmlns="" xmlns:a16="http://schemas.microsoft.com/office/drawing/2014/main" id="{C804AE08-E86C-6066-E471-F76BAEB517B8}"/>
                </a:ext>
              </a:extLst>
            </p:cNvPr>
            <p:cNvCxnSpPr/>
            <p:nvPr/>
          </p:nvCxnSpPr>
          <p:spPr>
            <a:xfrm>
              <a:off x="1238865" y="1622322"/>
              <a:ext cx="0" cy="1356852"/>
            </a:xfrm>
            <a:prstGeom prst="line">
              <a:avLst/>
            </a:prstGeom>
            <a:ln w="114300">
              <a:solidFill>
                <a:srgbClr val="FEDA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="" xmlns:a16="http://schemas.microsoft.com/office/drawing/2014/main" id="{1CF884CB-7D47-A320-7B51-9151B6B0BF0B}"/>
                </a:ext>
              </a:extLst>
            </p:cNvPr>
            <p:cNvCxnSpPr/>
            <p:nvPr/>
          </p:nvCxnSpPr>
          <p:spPr>
            <a:xfrm>
              <a:off x="1179357" y="1622322"/>
              <a:ext cx="1533364" cy="0"/>
            </a:xfrm>
            <a:prstGeom prst="line">
              <a:avLst/>
            </a:prstGeom>
            <a:ln w="114300">
              <a:solidFill>
                <a:srgbClr val="FEDA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B089F974-2E8F-768C-B7CB-246E0E24C81A}"/>
              </a:ext>
            </a:extLst>
          </p:cNvPr>
          <p:cNvSpPr/>
          <p:nvPr/>
        </p:nvSpPr>
        <p:spPr>
          <a:xfrm>
            <a:off x="898335" y="1705806"/>
            <a:ext cx="243528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28600"/>
            <a:r>
              <a:rPr lang="en-US" altLang="zh-CN" sz="8000" dirty="0" smtClean="0">
                <a:solidFill>
                  <a:srgbClr val="EB9B17"/>
                </a:solidFill>
                <a:latin typeface="Aa润行体 (非商业使用)" panose="02010600010101010101" pitchFamily="2" charset="-122"/>
                <a:ea typeface="Aa润行体 (非商业使用)" panose="02010600010101010101" pitchFamily="2" charset="-122"/>
                <a:cs typeface="+mn-ea"/>
                <a:sym typeface="+mn-lt"/>
              </a:rPr>
              <a:t>2023</a:t>
            </a:r>
            <a:endParaRPr lang="de-DE" altLang="zh-CN" sz="8000" dirty="0">
              <a:solidFill>
                <a:srgbClr val="EB9B17"/>
              </a:solidFill>
              <a:latin typeface="Aa润行体 (非商业使用)" panose="02010600010101010101" pitchFamily="2" charset="-122"/>
              <a:ea typeface="Aa润行体 (非商业使用)" panose="02010600010101010101" pitchFamily="2" charset="-122"/>
              <a:cs typeface="+mn-ea"/>
              <a:sym typeface="+mn-lt"/>
            </a:endParaRPr>
          </a:p>
        </p:txBody>
      </p:sp>
      <p:sp>
        <p:nvSpPr>
          <p:cNvPr id="29" name="标题 1">
            <a:extLst>
              <a:ext uri="{FF2B5EF4-FFF2-40B4-BE49-F238E27FC236}">
                <a16:creationId xmlns="" xmlns:a16="http://schemas.microsoft.com/office/drawing/2014/main" id="{3307E31D-3E63-A257-2E88-FCCB19C5A49C}"/>
              </a:ext>
            </a:extLst>
          </p:cNvPr>
          <p:cNvSpPr txBox="1">
            <a:spLocks/>
          </p:cNvSpPr>
          <p:nvPr/>
        </p:nvSpPr>
        <p:spPr>
          <a:xfrm>
            <a:off x="-437727" y="2937196"/>
            <a:ext cx="7491392" cy="1183323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7200" dirty="0">
                <a:solidFill>
                  <a:srgbClr val="EB9B1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感谢您的观看</a:t>
            </a:r>
          </a:p>
        </p:txBody>
      </p:sp>
    </p:spTree>
    <p:extLst>
      <p:ext uri="{BB962C8B-B14F-4D97-AF65-F5344CB8AC3E}">
        <p14:creationId xmlns:p14="http://schemas.microsoft.com/office/powerpoint/2010/main" val="3446879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73" y="1073430"/>
            <a:ext cx="4515732" cy="3010488"/>
          </a:xfrm>
          <a:prstGeom prst="parallelogram">
            <a:avLst/>
          </a:prstGeom>
        </p:spPr>
      </p:pic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0C477168-DA1B-44EC-84B6-F6169427A9F4}"/>
              </a:ext>
            </a:extLst>
          </p:cNvPr>
          <p:cNvGrpSpPr/>
          <p:nvPr/>
        </p:nvGrpSpPr>
        <p:grpSpPr>
          <a:xfrm>
            <a:off x="-10552" y="-10551"/>
            <a:ext cx="1267852" cy="985361"/>
            <a:chOff x="-14069" y="-14068"/>
            <a:chExt cx="8860302" cy="6886134"/>
          </a:xfrm>
        </p:grpSpPr>
        <p:sp>
          <p:nvSpPr>
            <p:cNvPr id="48" name="直角三角形 47">
              <a:extLst>
                <a:ext uri="{FF2B5EF4-FFF2-40B4-BE49-F238E27FC236}">
                  <a16:creationId xmlns:a16="http://schemas.microsoft.com/office/drawing/2014/main" xmlns="" id="{35190B29-996E-4409-B7AF-D7B6D30D3E43}"/>
                </a:ext>
              </a:extLst>
            </p:cNvPr>
            <p:cNvSpPr/>
            <p:nvPr/>
          </p:nvSpPr>
          <p:spPr>
            <a:xfrm rot="5400000">
              <a:off x="-1740877" y="1740877"/>
              <a:ext cx="6858000" cy="3376246"/>
            </a:xfrm>
            <a:prstGeom prst="rtTriangl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9" name="任意多边形 17">
              <a:extLst>
                <a:ext uri="{FF2B5EF4-FFF2-40B4-BE49-F238E27FC236}">
                  <a16:creationId xmlns:a16="http://schemas.microsoft.com/office/drawing/2014/main" xmlns="" id="{328B9F66-A9B2-4000-A841-F8999AA44873}"/>
                </a:ext>
              </a:extLst>
            </p:cNvPr>
            <p:cNvSpPr/>
            <p:nvPr/>
          </p:nvSpPr>
          <p:spPr>
            <a:xfrm>
              <a:off x="-14069" y="-2"/>
              <a:ext cx="6133514" cy="6872068"/>
            </a:xfrm>
            <a:custGeom>
              <a:avLst/>
              <a:gdLst>
                <a:gd name="connsiteX0" fmla="*/ 4061393 w 6133514"/>
                <a:gd name="connsiteY0" fmla="*/ 0 h 6872068"/>
                <a:gd name="connsiteX1" fmla="*/ 6133514 w 6133514"/>
                <a:gd name="connsiteY1" fmla="*/ 0 h 6872068"/>
                <a:gd name="connsiteX2" fmla="*/ 2747370 w 6133514"/>
                <a:gd name="connsiteY2" fmla="*/ 6872067 h 6872068"/>
                <a:gd name="connsiteX3" fmla="*/ 2072122 w 6133514"/>
                <a:gd name="connsiteY3" fmla="*/ 6872067 h 6872068"/>
                <a:gd name="connsiteX4" fmla="*/ 2072121 w 6133514"/>
                <a:gd name="connsiteY4" fmla="*/ 6872068 h 6872068"/>
                <a:gd name="connsiteX5" fmla="*/ 0 w 6133514"/>
                <a:gd name="connsiteY5" fmla="*/ 6872068 h 6872068"/>
                <a:gd name="connsiteX6" fmla="*/ 3386144 w 6133514"/>
                <a:gd name="connsiteY6" fmla="*/ 1 h 6872068"/>
                <a:gd name="connsiteX7" fmla="*/ 4061393 w 6133514"/>
                <a:gd name="connsiteY7" fmla="*/ 1 h 6872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33514" h="6872068">
                  <a:moveTo>
                    <a:pt x="4061393" y="0"/>
                  </a:moveTo>
                  <a:lnTo>
                    <a:pt x="6133514" y="0"/>
                  </a:lnTo>
                  <a:lnTo>
                    <a:pt x="2747370" y="6872067"/>
                  </a:lnTo>
                  <a:lnTo>
                    <a:pt x="2072122" y="6872067"/>
                  </a:lnTo>
                  <a:lnTo>
                    <a:pt x="2072121" y="6872068"/>
                  </a:lnTo>
                  <a:lnTo>
                    <a:pt x="0" y="6872068"/>
                  </a:lnTo>
                  <a:lnTo>
                    <a:pt x="3386144" y="1"/>
                  </a:lnTo>
                  <a:lnTo>
                    <a:pt x="4061393" y="1"/>
                  </a:lnTo>
                  <a:close/>
                </a:path>
              </a:pathLst>
            </a:custGeom>
            <a:solidFill>
              <a:srgbClr val="FDB4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18">
              <a:extLst>
                <a:ext uri="{FF2B5EF4-FFF2-40B4-BE49-F238E27FC236}">
                  <a16:creationId xmlns:a16="http://schemas.microsoft.com/office/drawing/2014/main" xmlns="" id="{2115A9CF-ABBB-4DFB-A6CB-AEAA2BA7D57B}"/>
                </a:ext>
              </a:extLst>
            </p:cNvPr>
            <p:cNvSpPr/>
            <p:nvPr/>
          </p:nvSpPr>
          <p:spPr>
            <a:xfrm>
              <a:off x="2712719" y="-14068"/>
              <a:ext cx="6133514" cy="6872068"/>
            </a:xfrm>
            <a:custGeom>
              <a:avLst/>
              <a:gdLst>
                <a:gd name="connsiteX0" fmla="*/ 4061393 w 6133514"/>
                <a:gd name="connsiteY0" fmla="*/ 0 h 6872068"/>
                <a:gd name="connsiteX1" fmla="*/ 6133514 w 6133514"/>
                <a:gd name="connsiteY1" fmla="*/ 0 h 6872068"/>
                <a:gd name="connsiteX2" fmla="*/ 2747370 w 6133514"/>
                <a:gd name="connsiteY2" fmla="*/ 6872067 h 6872068"/>
                <a:gd name="connsiteX3" fmla="*/ 2072122 w 6133514"/>
                <a:gd name="connsiteY3" fmla="*/ 6872067 h 6872068"/>
                <a:gd name="connsiteX4" fmla="*/ 2072121 w 6133514"/>
                <a:gd name="connsiteY4" fmla="*/ 6872068 h 6872068"/>
                <a:gd name="connsiteX5" fmla="*/ 0 w 6133514"/>
                <a:gd name="connsiteY5" fmla="*/ 6872068 h 6872068"/>
                <a:gd name="connsiteX6" fmla="*/ 3386144 w 6133514"/>
                <a:gd name="connsiteY6" fmla="*/ 1 h 6872068"/>
                <a:gd name="connsiteX7" fmla="*/ 4061393 w 6133514"/>
                <a:gd name="connsiteY7" fmla="*/ 1 h 6872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33514" h="6872068">
                  <a:moveTo>
                    <a:pt x="4061393" y="0"/>
                  </a:moveTo>
                  <a:lnTo>
                    <a:pt x="6133514" y="0"/>
                  </a:lnTo>
                  <a:lnTo>
                    <a:pt x="2747370" y="6872067"/>
                  </a:lnTo>
                  <a:lnTo>
                    <a:pt x="2072122" y="6872067"/>
                  </a:lnTo>
                  <a:lnTo>
                    <a:pt x="2072121" y="6872068"/>
                  </a:lnTo>
                  <a:lnTo>
                    <a:pt x="0" y="6872068"/>
                  </a:lnTo>
                  <a:lnTo>
                    <a:pt x="3386144" y="1"/>
                  </a:lnTo>
                  <a:lnTo>
                    <a:pt x="4061393" y="1"/>
                  </a:lnTo>
                  <a:close/>
                </a:path>
              </a:pathLst>
            </a:custGeom>
            <a:solidFill>
              <a:srgbClr val="E635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7680DF65-53A9-47BE-8CBC-07C2373EA165}"/>
              </a:ext>
            </a:extLst>
          </p:cNvPr>
          <p:cNvGrpSpPr/>
          <p:nvPr/>
        </p:nvGrpSpPr>
        <p:grpSpPr>
          <a:xfrm rot="16200000" flipV="1">
            <a:off x="8030517" y="4030365"/>
            <a:ext cx="1267852" cy="985361"/>
            <a:chOff x="-14069" y="-14068"/>
            <a:chExt cx="8860302" cy="6886134"/>
          </a:xfrm>
        </p:grpSpPr>
        <p:sp>
          <p:nvSpPr>
            <p:cNvPr id="52" name="直角三角形 51">
              <a:extLst>
                <a:ext uri="{FF2B5EF4-FFF2-40B4-BE49-F238E27FC236}">
                  <a16:creationId xmlns:a16="http://schemas.microsoft.com/office/drawing/2014/main" xmlns="" id="{03A140FB-B98D-4D35-B11D-802F8948B655}"/>
                </a:ext>
              </a:extLst>
            </p:cNvPr>
            <p:cNvSpPr/>
            <p:nvPr/>
          </p:nvSpPr>
          <p:spPr>
            <a:xfrm rot="5400000">
              <a:off x="-1740877" y="1740877"/>
              <a:ext cx="6858000" cy="3376246"/>
            </a:xfrm>
            <a:prstGeom prst="rtTriangl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3" name="任意多边形 17">
              <a:extLst>
                <a:ext uri="{FF2B5EF4-FFF2-40B4-BE49-F238E27FC236}">
                  <a16:creationId xmlns:a16="http://schemas.microsoft.com/office/drawing/2014/main" xmlns="" id="{6B6FB0CC-9F09-46D1-8619-F805CF42125F}"/>
                </a:ext>
              </a:extLst>
            </p:cNvPr>
            <p:cNvSpPr/>
            <p:nvPr/>
          </p:nvSpPr>
          <p:spPr>
            <a:xfrm>
              <a:off x="-14069" y="-2"/>
              <a:ext cx="6133514" cy="6872068"/>
            </a:xfrm>
            <a:custGeom>
              <a:avLst/>
              <a:gdLst>
                <a:gd name="connsiteX0" fmla="*/ 4061393 w 6133514"/>
                <a:gd name="connsiteY0" fmla="*/ 0 h 6872068"/>
                <a:gd name="connsiteX1" fmla="*/ 6133514 w 6133514"/>
                <a:gd name="connsiteY1" fmla="*/ 0 h 6872068"/>
                <a:gd name="connsiteX2" fmla="*/ 2747370 w 6133514"/>
                <a:gd name="connsiteY2" fmla="*/ 6872067 h 6872068"/>
                <a:gd name="connsiteX3" fmla="*/ 2072122 w 6133514"/>
                <a:gd name="connsiteY3" fmla="*/ 6872067 h 6872068"/>
                <a:gd name="connsiteX4" fmla="*/ 2072121 w 6133514"/>
                <a:gd name="connsiteY4" fmla="*/ 6872068 h 6872068"/>
                <a:gd name="connsiteX5" fmla="*/ 0 w 6133514"/>
                <a:gd name="connsiteY5" fmla="*/ 6872068 h 6872068"/>
                <a:gd name="connsiteX6" fmla="*/ 3386144 w 6133514"/>
                <a:gd name="connsiteY6" fmla="*/ 1 h 6872068"/>
                <a:gd name="connsiteX7" fmla="*/ 4061393 w 6133514"/>
                <a:gd name="connsiteY7" fmla="*/ 1 h 6872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33514" h="6872068">
                  <a:moveTo>
                    <a:pt x="4061393" y="0"/>
                  </a:moveTo>
                  <a:lnTo>
                    <a:pt x="6133514" y="0"/>
                  </a:lnTo>
                  <a:lnTo>
                    <a:pt x="2747370" y="6872067"/>
                  </a:lnTo>
                  <a:lnTo>
                    <a:pt x="2072122" y="6872067"/>
                  </a:lnTo>
                  <a:lnTo>
                    <a:pt x="2072121" y="6872068"/>
                  </a:lnTo>
                  <a:lnTo>
                    <a:pt x="0" y="6872068"/>
                  </a:lnTo>
                  <a:lnTo>
                    <a:pt x="3386144" y="1"/>
                  </a:lnTo>
                  <a:lnTo>
                    <a:pt x="4061393" y="1"/>
                  </a:lnTo>
                  <a:close/>
                </a:path>
              </a:pathLst>
            </a:custGeom>
            <a:solidFill>
              <a:srgbClr val="FDB4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 18">
              <a:extLst>
                <a:ext uri="{FF2B5EF4-FFF2-40B4-BE49-F238E27FC236}">
                  <a16:creationId xmlns:a16="http://schemas.microsoft.com/office/drawing/2014/main" xmlns="" id="{EF8A4F01-CC10-427F-A73C-26ED6BF64258}"/>
                </a:ext>
              </a:extLst>
            </p:cNvPr>
            <p:cNvSpPr/>
            <p:nvPr/>
          </p:nvSpPr>
          <p:spPr>
            <a:xfrm>
              <a:off x="2712719" y="-14068"/>
              <a:ext cx="6133514" cy="6872068"/>
            </a:xfrm>
            <a:custGeom>
              <a:avLst/>
              <a:gdLst>
                <a:gd name="connsiteX0" fmla="*/ 4061393 w 6133514"/>
                <a:gd name="connsiteY0" fmla="*/ 0 h 6872068"/>
                <a:gd name="connsiteX1" fmla="*/ 6133514 w 6133514"/>
                <a:gd name="connsiteY1" fmla="*/ 0 h 6872068"/>
                <a:gd name="connsiteX2" fmla="*/ 2747370 w 6133514"/>
                <a:gd name="connsiteY2" fmla="*/ 6872067 h 6872068"/>
                <a:gd name="connsiteX3" fmla="*/ 2072122 w 6133514"/>
                <a:gd name="connsiteY3" fmla="*/ 6872067 h 6872068"/>
                <a:gd name="connsiteX4" fmla="*/ 2072121 w 6133514"/>
                <a:gd name="connsiteY4" fmla="*/ 6872068 h 6872068"/>
                <a:gd name="connsiteX5" fmla="*/ 0 w 6133514"/>
                <a:gd name="connsiteY5" fmla="*/ 6872068 h 6872068"/>
                <a:gd name="connsiteX6" fmla="*/ 3386144 w 6133514"/>
                <a:gd name="connsiteY6" fmla="*/ 1 h 6872068"/>
                <a:gd name="connsiteX7" fmla="*/ 4061393 w 6133514"/>
                <a:gd name="connsiteY7" fmla="*/ 1 h 6872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33514" h="6872068">
                  <a:moveTo>
                    <a:pt x="4061393" y="0"/>
                  </a:moveTo>
                  <a:lnTo>
                    <a:pt x="6133514" y="0"/>
                  </a:lnTo>
                  <a:lnTo>
                    <a:pt x="2747370" y="6872067"/>
                  </a:lnTo>
                  <a:lnTo>
                    <a:pt x="2072122" y="6872067"/>
                  </a:lnTo>
                  <a:lnTo>
                    <a:pt x="2072121" y="6872068"/>
                  </a:lnTo>
                  <a:lnTo>
                    <a:pt x="0" y="6872068"/>
                  </a:lnTo>
                  <a:lnTo>
                    <a:pt x="3386144" y="1"/>
                  </a:lnTo>
                  <a:lnTo>
                    <a:pt x="4061393" y="1"/>
                  </a:lnTo>
                  <a:close/>
                </a:path>
              </a:pathLst>
            </a:custGeom>
            <a:solidFill>
              <a:srgbClr val="E635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矩形 54">
            <a:extLst>
              <a:ext uri="{FF2B5EF4-FFF2-40B4-BE49-F238E27FC236}">
                <a16:creationId xmlns="" xmlns:a16="http://schemas.microsoft.com/office/drawing/2014/main" id="{26B09B90-CEE2-D126-9DCD-52241C57E297}"/>
              </a:ext>
            </a:extLst>
          </p:cNvPr>
          <p:cNvSpPr/>
          <p:nvPr/>
        </p:nvSpPr>
        <p:spPr>
          <a:xfrm>
            <a:off x="1535" y="1001422"/>
            <a:ext cx="4630755" cy="3082496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2000">
                <a:srgbClr val="FFFFFF">
                  <a:alpha val="69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9" name="矩形 38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SpPr/>
          <p:nvPr/>
        </p:nvSpPr>
        <p:spPr>
          <a:xfrm>
            <a:off x="741247" y="2646630"/>
            <a:ext cx="3110510" cy="438581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E6353F"/>
                </a:solidFill>
                <a:latin typeface="Franklin Gothic Demi" panose="020B0703020102020204" pitchFamily="34" charset="0"/>
                <a:ea typeface="微软雅黑" panose="020B0503020204020204" pitchFamily="34" charset="-122"/>
                <a:cs typeface="BrowalliaUPC" panose="020B0604020202020204" pitchFamily="34" charset="-34"/>
              </a:rPr>
              <a:t>CONTENTS</a:t>
            </a:r>
          </a:p>
        </p:txBody>
      </p:sp>
      <p:sp>
        <p:nvSpPr>
          <p:cNvPr id="40" name="文本框 39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SpPr txBox="1"/>
          <p:nvPr/>
        </p:nvSpPr>
        <p:spPr>
          <a:xfrm>
            <a:off x="1650171" y="1980340"/>
            <a:ext cx="1292662" cy="761747"/>
          </a:xfrm>
          <a:prstGeom prst="rect">
            <a:avLst/>
          </a:prstGeom>
          <a:noFill/>
          <a:effectLst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4500" b="1" dirty="0">
                <a:ln>
                  <a:solidFill>
                    <a:schemeClr val="bg1"/>
                  </a:solidFill>
                </a:ln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Kartika" panose="02020503030404060203" pitchFamily="18" charset="0"/>
              </a:rPr>
              <a:t>目录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788024" y="1387128"/>
            <a:ext cx="3960440" cy="2790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000" dirty="0">
                <a:latin typeface="黑体" pitchFamily="49" charset="-122"/>
                <a:ea typeface="黑体" pitchFamily="49" charset="-122"/>
              </a:rPr>
              <a:t>物联网技术的起源</a:t>
            </a:r>
            <a:endParaRPr lang="en-US" altLang="zh-CN" sz="2000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000" dirty="0">
                <a:latin typeface="黑体" pitchFamily="49" charset="-122"/>
                <a:ea typeface="黑体" pitchFamily="49" charset="-122"/>
              </a:rPr>
              <a:t>物联网的定义</a:t>
            </a:r>
            <a:endParaRPr lang="en-US" altLang="zh-CN" sz="2000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2000" dirty="0">
                <a:latin typeface="黑体" pitchFamily="49" charset="-122"/>
                <a:ea typeface="黑体" pitchFamily="49" charset="-122"/>
              </a:rPr>
              <a:t>物联网的体系结构</a:t>
            </a:r>
            <a:endParaRPr lang="en-US" altLang="zh-CN" sz="2000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itchFamily="49" charset="-122"/>
                <a:ea typeface="黑体" pitchFamily="49" charset="-122"/>
              </a:rPr>
              <a:t>4.</a:t>
            </a:r>
            <a:r>
              <a:rPr lang="zh-CN" altLang="en-US" sz="2000" dirty="0">
                <a:latin typeface="黑体" pitchFamily="49" charset="-122"/>
                <a:ea typeface="黑体" pitchFamily="49" charset="-122"/>
              </a:rPr>
              <a:t>物联网的特点和功能</a:t>
            </a:r>
            <a:endParaRPr lang="en-US" altLang="zh-CN" sz="2000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itchFamily="49" charset="-122"/>
                <a:ea typeface="黑体" pitchFamily="49" charset="-122"/>
              </a:rPr>
              <a:t>5.</a:t>
            </a:r>
            <a:r>
              <a:rPr lang="zh-CN" altLang="en-US" sz="2000" dirty="0">
                <a:latin typeface="黑体" pitchFamily="49" charset="-122"/>
                <a:ea typeface="黑体" pitchFamily="49" charset="-122"/>
              </a:rPr>
              <a:t>物联网的核心技术</a:t>
            </a:r>
            <a:endParaRPr lang="en-US" altLang="zh-CN" sz="2000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itchFamily="49" charset="-122"/>
                <a:ea typeface="黑体" pitchFamily="49" charset="-122"/>
              </a:rPr>
              <a:t>6.</a:t>
            </a:r>
            <a:r>
              <a:rPr lang="zh-CN" altLang="en-US" sz="2000" dirty="0">
                <a:latin typeface="黑体" pitchFamily="49" charset="-122"/>
                <a:ea typeface="黑体" pitchFamily="49" charset="-122"/>
              </a:rPr>
              <a:t>其他知识补充</a:t>
            </a:r>
            <a:endParaRPr lang="en-US" altLang="zh-CN" sz="20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1331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/>
              <a:t>一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物联网技术的起源</a:t>
            </a:r>
            <a:endParaRPr lang="zh-CN" altLang="zh-CN" sz="2400" dirty="0"/>
          </a:p>
        </p:txBody>
      </p:sp>
      <p:sp>
        <p:nvSpPr>
          <p:cNvPr id="28" name="矩形 27"/>
          <p:cNvSpPr/>
          <p:nvPr/>
        </p:nvSpPr>
        <p:spPr>
          <a:xfrm>
            <a:off x="118410" y="1081457"/>
            <a:ext cx="4968552" cy="37668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+mn-ea"/>
              </a:rPr>
              <a:t>    物联网的概念最早是出现在比尔盖茨</a:t>
            </a:r>
            <a:r>
              <a:rPr lang="en-US" altLang="zh-CN" dirty="0">
                <a:latin typeface="+mn-ea"/>
              </a:rPr>
              <a:t>1995</a:t>
            </a:r>
            <a:r>
              <a:rPr lang="zh-CN" altLang="en-US" dirty="0">
                <a:latin typeface="+mn-ea"/>
              </a:rPr>
              <a:t>年</a:t>
            </a:r>
            <a:r>
              <a:rPr lang="en-US" altLang="zh-CN" dirty="0">
                <a:latin typeface="+mn-ea"/>
              </a:rPr>
              <a:t>《</a:t>
            </a:r>
            <a:r>
              <a:rPr lang="zh-CN" altLang="en-US" dirty="0">
                <a:latin typeface="+mn-ea"/>
              </a:rPr>
              <a:t>未来之路</a:t>
            </a:r>
            <a:r>
              <a:rPr lang="en-US" altLang="zh-CN" dirty="0">
                <a:latin typeface="+mn-ea"/>
              </a:rPr>
              <a:t>》</a:t>
            </a:r>
            <a:r>
              <a:rPr lang="zh-CN" altLang="en-US" dirty="0">
                <a:latin typeface="+mn-ea"/>
              </a:rPr>
              <a:t>一书，在</a:t>
            </a:r>
            <a:r>
              <a:rPr lang="en-US" altLang="zh-CN" dirty="0">
                <a:latin typeface="+mn-ea"/>
              </a:rPr>
              <a:t>《</a:t>
            </a:r>
            <a:r>
              <a:rPr lang="zh-CN" altLang="en-US" dirty="0">
                <a:latin typeface="+mn-ea"/>
              </a:rPr>
              <a:t>未来之路</a:t>
            </a:r>
            <a:r>
              <a:rPr lang="en-US" altLang="zh-CN" dirty="0">
                <a:latin typeface="+mn-ea"/>
              </a:rPr>
              <a:t>》</a:t>
            </a:r>
            <a:r>
              <a:rPr lang="zh-CN" altLang="en-US" dirty="0">
                <a:latin typeface="+mn-ea"/>
              </a:rPr>
              <a:t>中，比尔盖茨提到了物联网概念，但当时因受限于无线网络、硬件及传感设备的发展，并未引起重视。</a:t>
            </a:r>
            <a:endParaRPr lang="en-US" altLang="zh-CN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sz="1800" kern="100" dirty="0">
                <a:effectLst/>
                <a:latin typeface="宋体" panose="02010600030101010101" pitchFamily="2" charset="-122"/>
                <a:cs typeface="Times New Roman" panose="02020603050405020304" pitchFamily="18" charset="0"/>
              </a:rPr>
              <a:t>    2005</a:t>
            </a:r>
            <a:r>
              <a:rPr lang="zh-CN" altLang="zh-CN" sz="1800" kern="1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altLang="zh-CN" sz="1800" kern="1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11</a:t>
            </a:r>
            <a:r>
              <a:rPr lang="zh-CN" altLang="zh-CN" sz="1800" kern="1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月</a:t>
            </a:r>
            <a:r>
              <a:rPr lang="en-US" altLang="zh-CN" sz="1800" kern="1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zh-CN" altLang="zh-CN" sz="1800" kern="1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日，在突尼斯举行的信息社会世界峰会上，国际电信联盟发布了《</a:t>
            </a:r>
            <a:r>
              <a:rPr lang="en-US" altLang="zh-CN" sz="1800" kern="1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ITU</a:t>
            </a:r>
            <a:r>
              <a:rPr lang="zh-CN" altLang="zh-CN" sz="1800" kern="1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互联网报告</a:t>
            </a:r>
            <a:r>
              <a:rPr lang="en-US" altLang="zh-CN" sz="1800" kern="1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2005</a:t>
            </a:r>
            <a:r>
              <a:rPr lang="zh-CN" altLang="zh-CN" sz="1800" kern="1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：物联网》，正式提出了“物联网”的概念。</a:t>
            </a:r>
            <a:endParaRPr lang="zh-CN" altLang="en-US" dirty="0">
              <a:latin typeface="+mn-ea"/>
            </a:endParaRPr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6192" y="1347614"/>
            <a:ext cx="3698296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29723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二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物联网的定义</a:t>
            </a:r>
            <a:endParaRPr lang="zh-CN" altLang="zh-CN" sz="2400" dirty="0"/>
          </a:p>
        </p:txBody>
      </p:sp>
      <p:sp>
        <p:nvSpPr>
          <p:cNvPr id="28" name="矩形 27"/>
          <p:cNvSpPr/>
          <p:nvPr/>
        </p:nvSpPr>
        <p:spPr>
          <a:xfrm>
            <a:off x="150018" y="1279677"/>
            <a:ext cx="4963775" cy="3351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+mn-ea"/>
              </a:rPr>
              <a:t>    物联网是指通过各种信息传感器、射频识别技术、全球定位系统、红外感应器、激光扫描器等各种装置与技术，实时采集任何需要监控、 连接、互动的物体或过程，采集其声、光、热、电、力学、化学、生物、位置等各种需要的信息，通过各类可能的网络接入，实现物与物、物与人的泛在连接，实现对物品和过程的智能化感知、识别和管理。</a:t>
            </a: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49F473B6-2624-446E-8BFE-4D04264DA7FE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1419622"/>
            <a:ext cx="3477156" cy="273630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33651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三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物联网的体系结构</a:t>
            </a:r>
            <a:endParaRPr lang="zh-CN" altLang="zh-CN" sz="2400" dirty="0"/>
          </a:p>
        </p:txBody>
      </p:sp>
      <p:sp>
        <p:nvSpPr>
          <p:cNvPr id="28" name="矩形 27"/>
          <p:cNvSpPr/>
          <p:nvPr/>
        </p:nvSpPr>
        <p:spPr>
          <a:xfrm>
            <a:off x="652015" y="1059582"/>
            <a:ext cx="7740352" cy="442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+mn-ea"/>
              </a:rPr>
              <a:t>    物联网的体系框架</a:t>
            </a:r>
            <a:r>
              <a:rPr lang="en-US" altLang="zh-CN" dirty="0">
                <a:latin typeface="+mn-ea"/>
              </a:rPr>
              <a:t>,</a:t>
            </a:r>
            <a:r>
              <a:rPr lang="zh-CN" altLang="en-US" dirty="0">
                <a:latin typeface="+mn-ea"/>
              </a:rPr>
              <a:t>它包括感知层、网络层、处理层和应用层。</a:t>
            </a:r>
            <a:endParaRPr lang="en-US" altLang="zh-CN" dirty="0">
              <a:latin typeface="+mn-ea"/>
            </a:endParaRP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AE0BEDDC-EC65-43FD-8808-0A9DC93ABBE0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6070" y="1606342"/>
            <a:ext cx="4830122" cy="34034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90166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三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物联网的体系结构</a:t>
            </a:r>
            <a:endParaRPr lang="zh-CN" altLang="zh-CN" sz="2400" dirty="0"/>
          </a:p>
        </p:txBody>
      </p:sp>
      <p:sp>
        <p:nvSpPr>
          <p:cNvPr id="30" name="矩形 29"/>
          <p:cNvSpPr/>
          <p:nvPr/>
        </p:nvSpPr>
        <p:spPr>
          <a:xfrm>
            <a:off x="292301" y="1523007"/>
            <a:ext cx="4963774" cy="3351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数据采集和感知主要用于采集物理世界中发生的物理事件和数据，其中包括各种物理量、标识、音频、视频数据等。物联网的数据采集包括传感器、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RFID</a:t>
            </a:r>
            <a:r>
              <a:rPr lang="zh-CN" altLang="en-US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、多媒体信息采集、二维码和实时定位等技术。传感器网络组网和协同信息处理技术，实现了传感器、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RFID</a:t>
            </a:r>
            <a:r>
              <a:rPr lang="zh-CN" altLang="en-US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等数据采集技术所获取数据的短距离传输、自组织组网和多个传感器对数据的协同信息处理过程。</a:t>
            </a:r>
            <a:endParaRPr lang="en-US" altLang="zh-CN" dirty="0">
              <a:latin typeface="+mn-ea"/>
            </a:endParaRPr>
          </a:p>
        </p:txBody>
      </p:sp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8892" y="1546030"/>
            <a:ext cx="3698296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2365F6C1-BCEA-4AA5-BAE7-B5EE8509FED4}"/>
              </a:ext>
            </a:extLst>
          </p:cNvPr>
          <p:cNvSpPr/>
          <p:nvPr/>
        </p:nvSpPr>
        <p:spPr>
          <a:xfrm>
            <a:off x="10319" y="1080129"/>
            <a:ext cx="5034808" cy="442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+mn-ea"/>
              </a:rPr>
              <a:t>    （</a:t>
            </a:r>
            <a:r>
              <a:rPr lang="en-US" altLang="zh-CN" dirty="0">
                <a:latin typeface="+mn-ea"/>
              </a:rPr>
              <a:t>1</a:t>
            </a:r>
            <a:r>
              <a:rPr lang="zh-CN" altLang="en-US" dirty="0">
                <a:latin typeface="+mn-ea"/>
              </a:rPr>
              <a:t>）感知层</a:t>
            </a:r>
            <a:endParaRPr lang="en-US" altLang="zh-CN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7604327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三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物联网的体系结构</a:t>
            </a:r>
            <a:endParaRPr lang="zh-CN" altLang="zh-CN" sz="2400" dirty="0"/>
          </a:p>
        </p:txBody>
      </p:sp>
      <p:sp>
        <p:nvSpPr>
          <p:cNvPr id="28" name="矩形 27"/>
          <p:cNvSpPr/>
          <p:nvPr/>
        </p:nvSpPr>
        <p:spPr>
          <a:xfrm>
            <a:off x="279601" y="1552876"/>
            <a:ext cx="4963774" cy="2520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为了实现更广泛的互联功能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无障碍、高可靠性、高安全性地传送感知到的信息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需要传感器网络与移动通信技术和互联网技术相融合。经过十多年的快速发展，移动通信和互联网等技术都比较成熟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,</a:t>
            </a:r>
            <a:r>
              <a:rPr lang="zh-CN" altLang="en-US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基本能够满足物联网数据传输的需要。</a:t>
            </a:r>
            <a:endParaRPr lang="en-US" altLang="zh-CN" dirty="0">
              <a:latin typeface="+mn-ea"/>
            </a:endParaRPr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6192" y="1575899"/>
            <a:ext cx="3698296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2365F6C1-BCEA-4AA5-BAE7-B5EE8509FED4}"/>
              </a:ext>
            </a:extLst>
          </p:cNvPr>
          <p:cNvSpPr/>
          <p:nvPr/>
        </p:nvSpPr>
        <p:spPr>
          <a:xfrm>
            <a:off x="-2381" y="1109998"/>
            <a:ext cx="5034808" cy="442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+mn-ea"/>
              </a:rPr>
              <a:t>    （</a:t>
            </a:r>
            <a:r>
              <a:rPr lang="en-US" altLang="zh-CN" dirty="0">
                <a:latin typeface="+mn-ea"/>
              </a:rPr>
              <a:t>2</a:t>
            </a:r>
            <a:r>
              <a:rPr lang="zh-CN" altLang="en-US" dirty="0">
                <a:latin typeface="+mn-ea"/>
              </a:rPr>
              <a:t>）网络层</a:t>
            </a:r>
            <a:endParaRPr lang="en-US" altLang="zh-CN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336483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三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物联网的体系结构</a:t>
            </a:r>
            <a:endParaRPr lang="zh-CN" altLang="zh-CN" sz="2400" dirty="0"/>
          </a:p>
        </p:txBody>
      </p:sp>
      <p:sp>
        <p:nvSpPr>
          <p:cNvPr id="30" name="矩形 29"/>
          <p:cNvSpPr/>
          <p:nvPr/>
        </p:nvSpPr>
        <p:spPr>
          <a:xfrm>
            <a:off x="263925" y="2478975"/>
            <a:ext cx="4963774" cy="8583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/>
              <a:t>应用支撑平台子层用于支撑跨行业、跨应用、跨系统之间的信息协同、共享、互通的功能。</a:t>
            </a:r>
            <a:endParaRPr lang="en-US" altLang="zh-CN" dirty="0">
              <a:latin typeface="+mn-ea"/>
            </a:endParaRPr>
          </a:p>
        </p:txBody>
      </p:sp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615" y="1830903"/>
            <a:ext cx="3698296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2365F6C1-BCEA-4AA5-BAE7-B5EE8509FED4}"/>
              </a:ext>
            </a:extLst>
          </p:cNvPr>
          <p:cNvSpPr/>
          <p:nvPr/>
        </p:nvSpPr>
        <p:spPr>
          <a:xfrm>
            <a:off x="46042" y="1365002"/>
            <a:ext cx="5034808" cy="442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+mn-ea"/>
              </a:rPr>
              <a:t>    （</a:t>
            </a:r>
            <a:r>
              <a:rPr lang="en-US" altLang="zh-CN" dirty="0">
                <a:latin typeface="+mn-ea"/>
              </a:rPr>
              <a:t>3</a:t>
            </a:r>
            <a:r>
              <a:rPr lang="zh-CN" altLang="en-US" dirty="0">
                <a:latin typeface="+mn-ea"/>
              </a:rPr>
              <a:t>）处理层</a:t>
            </a:r>
            <a:endParaRPr lang="en-US" altLang="zh-CN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846410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三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物联网的体系结构</a:t>
            </a:r>
            <a:endParaRPr lang="zh-CN" altLang="zh-CN" sz="2400" dirty="0"/>
          </a:p>
        </p:txBody>
      </p:sp>
      <p:sp>
        <p:nvSpPr>
          <p:cNvPr id="28" name="矩形 27"/>
          <p:cNvSpPr/>
          <p:nvPr/>
        </p:nvSpPr>
        <p:spPr>
          <a:xfrm>
            <a:off x="307746" y="1767498"/>
            <a:ext cx="4963774" cy="2520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</a:rPr>
              <a:t>        应用层主要包括应用支撑平台子层和应用服务子层。应用支撑平台子层用于支撑跨行业、跨应用、跨系统之间的信息协同、共享、互通的功能；应用服务子层包括智能交通、智能医疗、智能家居、智能物流、智能电力等行业应用。</a:t>
            </a:r>
            <a:endParaRPr lang="en-US" altLang="zh-CN" dirty="0">
              <a:latin typeface="+mn-ea"/>
            </a:endParaRPr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4337" y="1790521"/>
            <a:ext cx="3698296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2365F6C1-BCEA-4AA5-BAE7-B5EE8509FED4}"/>
              </a:ext>
            </a:extLst>
          </p:cNvPr>
          <p:cNvSpPr/>
          <p:nvPr/>
        </p:nvSpPr>
        <p:spPr>
          <a:xfrm>
            <a:off x="25764" y="1324620"/>
            <a:ext cx="5034808" cy="442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+mn-ea"/>
              </a:rPr>
              <a:t>    （</a:t>
            </a:r>
            <a:r>
              <a:rPr lang="en-US" altLang="zh-CN" dirty="0">
                <a:latin typeface="+mn-ea"/>
              </a:rPr>
              <a:t>4</a:t>
            </a:r>
            <a:r>
              <a:rPr lang="zh-CN" altLang="en-US" dirty="0">
                <a:latin typeface="+mn-ea"/>
              </a:rPr>
              <a:t>）应用层</a:t>
            </a:r>
            <a:endParaRPr lang="en-US" altLang="zh-CN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035933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726</Words>
  <Application>Microsoft Office PowerPoint</Application>
  <PresentationFormat>全屏显示(16:9)</PresentationFormat>
  <Paragraphs>95</Paragraphs>
  <Slides>13</Slides>
  <Notes>11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智能物流技术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Waimen-Cheung</dc:creator>
  <cp:lastModifiedBy>Administrator</cp:lastModifiedBy>
  <cp:revision>50</cp:revision>
  <dcterms:created xsi:type="dcterms:W3CDTF">2021-03-07T05:42:09Z</dcterms:created>
  <dcterms:modified xsi:type="dcterms:W3CDTF">2023-05-01T04:28:01Z</dcterms:modified>
</cp:coreProperties>
</file>