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91" r:id="rId2"/>
    <p:sldId id="296" r:id="rId3"/>
    <p:sldId id="295" r:id="rId4"/>
    <p:sldId id="298" r:id="rId5"/>
    <p:sldId id="299" r:id="rId6"/>
    <p:sldId id="305" r:id="rId7"/>
    <p:sldId id="306" r:id="rId8"/>
    <p:sldId id="307" r:id="rId9"/>
    <p:sldId id="308" r:id="rId10"/>
    <p:sldId id="309" r:id="rId11"/>
    <p:sldId id="300" r:id="rId12"/>
    <p:sldId id="310" r:id="rId13"/>
    <p:sldId id="301" r:id="rId14"/>
    <p:sldId id="297" r:id="rId1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187B5D2F-9335-4F7B-948D-0F1267B05FF4}" type="doc">
      <dgm:prSet loTypeId="urn:microsoft.com/office/officeart/2005/8/layout/chevron2" loCatId="process" qsTypeId="urn:microsoft.com/office/officeart/2005/8/quickstyle/simple1" qsCatId="simple" csTypeId="urn:microsoft.com/office/officeart/2005/8/colors/accent1_2" csCatId="accent1" phldr="1"/>
      <dgm:spPr/>
      <dgm:t>
        <a:bodyPr/>
        <a:lstStyle/>
        <a:p>
          <a:endParaRPr lang="zh-CN" altLang="en-US"/>
        </a:p>
      </dgm:t>
    </dgm:pt>
    <dgm:pt modelId="{FA16BD15-8621-4060-BB88-931C49447BDE}">
      <dgm:prSet phldrT="[文本]" custT="1"/>
      <dgm:spPr/>
      <dgm:t>
        <a:bodyPr/>
        <a:lstStyle/>
        <a:p>
          <a:r>
            <a:rPr lang="en-US" altLang="zh-CN" sz="1200" dirty="0"/>
            <a:t>2012</a:t>
          </a:r>
          <a:r>
            <a:rPr lang="zh-CN" altLang="en-US" sz="1200" dirty="0"/>
            <a:t>年</a:t>
          </a:r>
          <a:r>
            <a:rPr lang="en-US" altLang="zh-CN" sz="1200" dirty="0"/>
            <a:t>11</a:t>
          </a:r>
          <a:r>
            <a:rPr lang="zh-CN" altLang="en-US" sz="1200" dirty="0"/>
            <a:t>月</a:t>
          </a:r>
        </a:p>
      </dgm:t>
    </dgm:pt>
    <dgm:pt modelId="{4EB8A312-53FE-4FF9-B0C8-C147A12923D5}" type="parTrans" cxnId="{AD8675EC-13B4-4E44-9087-A482547FE48B}">
      <dgm:prSet/>
      <dgm:spPr/>
      <dgm:t>
        <a:bodyPr/>
        <a:lstStyle/>
        <a:p>
          <a:endParaRPr lang="zh-CN" altLang="en-US"/>
        </a:p>
      </dgm:t>
    </dgm:pt>
    <dgm:pt modelId="{91A5F0BF-2E13-423F-9E32-1FE716F53F61}" type="sibTrans" cxnId="{AD8675EC-13B4-4E44-9087-A482547FE48B}">
      <dgm:prSet/>
      <dgm:spPr/>
      <dgm:t>
        <a:bodyPr/>
        <a:lstStyle/>
        <a:p>
          <a:endParaRPr lang="zh-CN" altLang="en-US"/>
        </a:p>
      </dgm:t>
    </dgm:pt>
    <dgm:pt modelId="{5981B0EB-D584-4524-8A34-6FA41FA0BFA0}">
      <dgm:prSet phldrT="[文本]"/>
      <dgm:spPr/>
      <dgm:t>
        <a:bodyPr/>
        <a:lstStyle/>
        <a:p>
          <a:r>
            <a:rPr lang="zh-CN" dirty="0"/>
            <a:t>易观国际董事长于扬</a:t>
          </a:r>
          <a:r>
            <a:rPr lang="zh-CN" altLang="en-US" dirty="0"/>
            <a:t>在第五届移动互联网博览会上</a:t>
          </a:r>
          <a:r>
            <a:rPr lang="zh-CN" dirty="0"/>
            <a:t>第一次提出了“互联网</a:t>
          </a:r>
          <a:r>
            <a:rPr lang="en-US" dirty="0"/>
            <a:t>+</a:t>
          </a:r>
          <a:r>
            <a:rPr lang="zh-CN" dirty="0"/>
            <a:t>”的理念</a:t>
          </a:r>
          <a:r>
            <a:rPr lang="zh-CN" altLang="en-US" dirty="0"/>
            <a:t>。</a:t>
          </a:r>
        </a:p>
      </dgm:t>
    </dgm:pt>
    <dgm:pt modelId="{6ECB9976-B29D-4AE8-896A-6CE2F8056B13}" type="parTrans" cxnId="{1648D763-1E8F-4431-9DA1-D9CB5A69D6E3}">
      <dgm:prSet/>
      <dgm:spPr/>
      <dgm:t>
        <a:bodyPr/>
        <a:lstStyle/>
        <a:p>
          <a:endParaRPr lang="zh-CN" altLang="en-US"/>
        </a:p>
      </dgm:t>
    </dgm:pt>
    <dgm:pt modelId="{6C23DE9E-F7D4-4590-9E8D-B4C2C2057D26}" type="sibTrans" cxnId="{1648D763-1E8F-4431-9DA1-D9CB5A69D6E3}">
      <dgm:prSet/>
      <dgm:spPr/>
      <dgm:t>
        <a:bodyPr/>
        <a:lstStyle/>
        <a:p>
          <a:endParaRPr lang="zh-CN" altLang="en-US"/>
        </a:p>
      </dgm:t>
    </dgm:pt>
    <dgm:pt modelId="{A5C42628-6E6E-4089-BBE5-EC906F4785F1}">
      <dgm:prSet phldrT="[文本]" custT="1"/>
      <dgm:spPr/>
      <dgm:t>
        <a:bodyPr/>
        <a:lstStyle/>
        <a:p>
          <a:r>
            <a:rPr lang="en-US" altLang="zh-CN" sz="1200" dirty="0"/>
            <a:t>2014</a:t>
          </a:r>
          <a:r>
            <a:rPr lang="zh-CN" altLang="en-US" sz="1200" dirty="0"/>
            <a:t>年</a:t>
          </a:r>
          <a:r>
            <a:rPr lang="en-US" altLang="zh-CN" sz="1200" dirty="0"/>
            <a:t>11</a:t>
          </a:r>
          <a:r>
            <a:rPr lang="zh-CN" altLang="en-US" sz="1200" dirty="0"/>
            <a:t>月</a:t>
          </a:r>
        </a:p>
      </dgm:t>
    </dgm:pt>
    <dgm:pt modelId="{319C3B66-B0C7-402E-AE0F-1429CD164B01}" type="parTrans" cxnId="{80670447-8A89-4E9F-A6EC-97361588E5C3}">
      <dgm:prSet/>
      <dgm:spPr/>
      <dgm:t>
        <a:bodyPr/>
        <a:lstStyle/>
        <a:p>
          <a:endParaRPr lang="zh-CN" altLang="en-US"/>
        </a:p>
      </dgm:t>
    </dgm:pt>
    <dgm:pt modelId="{E38C502D-0C6D-4EF5-81BA-9052AA8D5650}" type="sibTrans" cxnId="{80670447-8A89-4E9F-A6EC-97361588E5C3}">
      <dgm:prSet/>
      <dgm:spPr/>
      <dgm:t>
        <a:bodyPr/>
        <a:lstStyle/>
        <a:p>
          <a:endParaRPr lang="zh-CN" altLang="en-US"/>
        </a:p>
      </dgm:t>
    </dgm:pt>
    <dgm:pt modelId="{E8DD6C8F-B89B-4F6A-AF10-C64C9BBBC4A8}">
      <dgm:prSet phldrT="[文本]"/>
      <dgm:spPr/>
      <dgm:t>
        <a:bodyPr/>
        <a:lstStyle/>
        <a:p>
          <a:r>
            <a:rPr lang="zh-CN" dirty="0"/>
            <a:t>李克强总理出席首届世界互联网大会时指出，互联网是大众创业、万众创新的新工具。</a:t>
          </a:r>
          <a:endParaRPr lang="zh-CN" altLang="en-US" dirty="0"/>
        </a:p>
      </dgm:t>
    </dgm:pt>
    <dgm:pt modelId="{6B545755-18F5-4104-94BD-8ADE1157ADF5}" type="parTrans" cxnId="{140EB09D-DBD3-4C0E-8769-86EDEFAFEBA9}">
      <dgm:prSet/>
      <dgm:spPr/>
      <dgm:t>
        <a:bodyPr/>
        <a:lstStyle/>
        <a:p>
          <a:endParaRPr lang="zh-CN" altLang="en-US"/>
        </a:p>
      </dgm:t>
    </dgm:pt>
    <dgm:pt modelId="{DF5F6FEC-0FB2-44A4-9190-8B80B1918978}" type="sibTrans" cxnId="{140EB09D-DBD3-4C0E-8769-86EDEFAFEBA9}">
      <dgm:prSet/>
      <dgm:spPr/>
      <dgm:t>
        <a:bodyPr/>
        <a:lstStyle/>
        <a:p>
          <a:endParaRPr lang="zh-CN" altLang="en-US"/>
        </a:p>
      </dgm:t>
    </dgm:pt>
    <dgm:pt modelId="{4C8D6CE0-BB5A-4ED6-9E0D-0DAF0654B4C3}">
      <dgm:prSet phldrT="[文本]" custT="1"/>
      <dgm:spPr/>
      <dgm:t>
        <a:bodyPr/>
        <a:lstStyle/>
        <a:p>
          <a:r>
            <a:rPr lang="en-US" altLang="zh-CN" sz="1200" dirty="0"/>
            <a:t>2015</a:t>
          </a:r>
          <a:r>
            <a:rPr lang="zh-CN" altLang="en-US" sz="1200" dirty="0"/>
            <a:t>年</a:t>
          </a:r>
          <a:r>
            <a:rPr lang="en-US" altLang="zh-CN" sz="1200" dirty="0"/>
            <a:t>3</a:t>
          </a:r>
          <a:r>
            <a:rPr lang="zh-CN" altLang="en-US" sz="1200" dirty="0"/>
            <a:t>月</a:t>
          </a:r>
        </a:p>
      </dgm:t>
    </dgm:pt>
    <dgm:pt modelId="{3386B2C9-7663-4919-918E-B5D22EB4B3D0}" type="parTrans" cxnId="{5D6616F4-C773-4B9A-A930-F7740992278B}">
      <dgm:prSet/>
      <dgm:spPr/>
      <dgm:t>
        <a:bodyPr/>
        <a:lstStyle/>
        <a:p>
          <a:endParaRPr lang="zh-CN" altLang="en-US"/>
        </a:p>
      </dgm:t>
    </dgm:pt>
    <dgm:pt modelId="{25203FD3-9392-4E86-96AF-6EA76A6AE9E0}" type="sibTrans" cxnId="{5D6616F4-C773-4B9A-A930-F7740992278B}">
      <dgm:prSet/>
      <dgm:spPr/>
      <dgm:t>
        <a:bodyPr/>
        <a:lstStyle/>
        <a:p>
          <a:endParaRPr lang="zh-CN" altLang="en-US"/>
        </a:p>
      </dgm:t>
    </dgm:pt>
    <dgm:pt modelId="{E2D12B3B-171B-4519-ABFF-B2972520CC36}">
      <dgm:prSet phldrT="[文本]"/>
      <dgm:spPr/>
      <dgm:t>
        <a:bodyPr/>
        <a:lstStyle/>
        <a:p>
          <a:r>
            <a:rPr lang="zh-CN" altLang="en-US" dirty="0"/>
            <a:t>在</a:t>
          </a:r>
          <a:r>
            <a:rPr lang="zh-CN" dirty="0"/>
            <a:t>十二届全国人大三次会议上，李克强总理在政府工作报告中首次提出“互联网</a:t>
          </a:r>
          <a:r>
            <a:rPr lang="en-US" dirty="0"/>
            <a:t>+</a:t>
          </a:r>
          <a:r>
            <a:rPr lang="zh-CN" dirty="0"/>
            <a:t>”行动计划。</a:t>
          </a:r>
          <a:endParaRPr lang="zh-CN" altLang="en-US" dirty="0"/>
        </a:p>
      </dgm:t>
    </dgm:pt>
    <dgm:pt modelId="{91F662A0-90F1-4D40-9698-CD18345B83F2}" type="parTrans" cxnId="{170CA83C-491B-4CC6-B895-3DAC3886895E}">
      <dgm:prSet/>
      <dgm:spPr/>
      <dgm:t>
        <a:bodyPr/>
        <a:lstStyle/>
        <a:p>
          <a:endParaRPr lang="zh-CN" altLang="en-US"/>
        </a:p>
      </dgm:t>
    </dgm:pt>
    <dgm:pt modelId="{1327BDAC-9F24-426B-B90A-BCE70C826611}" type="sibTrans" cxnId="{170CA83C-491B-4CC6-B895-3DAC3886895E}">
      <dgm:prSet/>
      <dgm:spPr/>
      <dgm:t>
        <a:bodyPr/>
        <a:lstStyle/>
        <a:p>
          <a:endParaRPr lang="zh-CN" altLang="en-US"/>
        </a:p>
      </dgm:t>
    </dgm:pt>
    <dgm:pt modelId="{8618F7D1-9692-4E9E-BB6A-BED3022018FA}">
      <dgm:prSet phldrT="[文本]" custT="1"/>
      <dgm:spPr/>
      <dgm:t>
        <a:bodyPr/>
        <a:lstStyle/>
        <a:p>
          <a:r>
            <a:rPr lang="en-US" altLang="zh-CN" sz="1200" dirty="0"/>
            <a:t>2015</a:t>
          </a:r>
          <a:r>
            <a:rPr lang="zh-CN" altLang="en-US" sz="1200" dirty="0"/>
            <a:t>年</a:t>
          </a:r>
          <a:r>
            <a:rPr lang="en-US" altLang="zh-CN" sz="1200" dirty="0"/>
            <a:t>7</a:t>
          </a:r>
          <a:r>
            <a:rPr lang="zh-CN" altLang="en-US" sz="1200" dirty="0"/>
            <a:t>月</a:t>
          </a:r>
        </a:p>
      </dgm:t>
    </dgm:pt>
    <dgm:pt modelId="{A8CC1B95-4E7F-4E6E-8173-31011D47B877}" type="parTrans" cxnId="{E5FDDA75-E8C6-42AB-9FD1-90CB8BB411AF}">
      <dgm:prSet/>
      <dgm:spPr/>
      <dgm:t>
        <a:bodyPr/>
        <a:lstStyle/>
        <a:p>
          <a:endParaRPr lang="zh-CN" altLang="en-US"/>
        </a:p>
      </dgm:t>
    </dgm:pt>
    <dgm:pt modelId="{AC2AB487-9137-4F7D-B843-B2C0F9C67D3E}" type="sibTrans" cxnId="{E5FDDA75-E8C6-42AB-9FD1-90CB8BB411AF}">
      <dgm:prSet/>
      <dgm:spPr/>
      <dgm:t>
        <a:bodyPr/>
        <a:lstStyle/>
        <a:p>
          <a:endParaRPr lang="zh-CN" altLang="en-US"/>
        </a:p>
      </dgm:t>
    </dgm:pt>
    <dgm:pt modelId="{01E1768A-07FD-4BAF-8C59-1D4229943B07}">
      <dgm:prSet phldrT="[文本]"/>
      <dgm:spPr/>
      <dgm:t>
        <a:bodyPr/>
        <a:lstStyle/>
        <a:p>
          <a:r>
            <a:rPr lang="zh-CN" dirty="0"/>
            <a:t>国务院印发《关于积极推进“互联网</a:t>
          </a:r>
          <a:r>
            <a:rPr lang="en-US" dirty="0"/>
            <a:t>+</a:t>
          </a:r>
          <a:r>
            <a:rPr lang="zh-CN" dirty="0"/>
            <a:t>”行动的指导意见》</a:t>
          </a:r>
          <a:r>
            <a:rPr lang="zh-CN" altLang="en-US" dirty="0"/>
            <a:t>。</a:t>
          </a:r>
        </a:p>
      </dgm:t>
    </dgm:pt>
    <dgm:pt modelId="{4A54C484-641A-487B-A65E-424BE1C05803}" type="parTrans" cxnId="{26DD491D-91A7-422C-8496-E59CAFFF423F}">
      <dgm:prSet/>
      <dgm:spPr/>
      <dgm:t>
        <a:bodyPr/>
        <a:lstStyle/>
        <a:p>
          <a:endParaRPr lang="zh-CN" altLang="en-US"/>
        </a:p>
      </dgm:t>
    </dgm:pt>
    <dgm:pt modelId="{87059000-7FFF-4AAF-AA2B-C691733D7762}" type="sibTrans" cxnId="{26DD491D-91A7-422C-8496-E59CAFFF423F}">
      <dgm:prSet/>
      <dgm:spPr/>
      <dgm:t>
        <a:bodyPr/>
        <a:lstStyle/>
        <a:p>
          <a:endParaRPr lang="zh-CN" altLang="en-US"/>
        </a:p>
      </dgm:t>
    </dgm:pt>
    <dgm:pt modelId="{5143BE5A-B1AA-4CA1-AFCF-AE0BA2595B47}">
      <dgm:prSet phldrT="[文本]" custT="1"/>
      <dgm:spPr/>
      <dgm:t>
        <a:bodyPr/>
        <a:lstStyle/>
        <a:p>
          <a:r>
            <a:rPr lang="en-US" altLang="zh-CN" sz="1200" dirty="0"/>
            <a:t>2020</a:t>
          </a:r>
          <a:r>
            <a:rPr lang="zh-CN" altLang="en-US" sz="1200" dirty="0"/>
            <a:t>年</a:t>
          </a:r>
          <a:r>
            <a:rPr lang="en-US" altLang="zh-CN" sz="1200" dirty="0"/>
            <a:t>5</a:t>
          </a:r>
          <a:r>
            <a:rPr lang="zh-CN" altLang="en-US" sz="1200" dirty="0"/>
            <a:t>月</a:t>
          </a:r>
        </a:p>
      </dgm:t>
    </dgm:pt>
    <dgm:pt modelId="{28C799A1-6FD1-49DE-A036-BFDA1212ABC6}" type="parTrans" cxnId="{A4B58671-EFDF-453B-9F4F-DEF3CDBEFEC8}">
      <dgm:prSet/>
      <dgm:spPr/>
      <dgm:t>
        <a:bodyPr/>
        <a:lstStyle/>
        <a:p>
          <a:endParaRPr lang="zh-CN" altLang="en-US"/>
        </a:p>
      </dgm:t>
    </dgm:pt>
    <dgm:pt modelId="{AFE5255B-A097-42FD-A90B-A3AF2CD332BD}" type="sibTrans" cxnId="{A4B58671-EFDF-453B-9F4F-DEF3CDBEFEC8}">
      <dgm:prSet/>
      <dgm:spPr/>
      <dgm:t>
        <a:bodyPr/>
        <a:lstStyle/>
        <a:p>
          <a:endParaRPr lang="zh-CN" altLang="en-US"/>
        </a:p>
      </dgm:t>
    </dgm:pt>
    <dgm:pt modelId="{AD2AE55B-9B2D-44A4-B92F-9E94CC445E23}">
      <dgm:prSet phldrT="[文本]"/>
      <dgm:spPr/>
      <dgm:t>
        <a:bodyPr/>
        <a:lstStyle/>
        <a:p>
          <a:r>
            <a:rPr lang="zh-CN" altLang="en-US" dirty="0"/>
            <a:t>李克强总理在</a:t>
          </a:r>
          <a:r>
            <a:rPr lang="en-US" altLang="zh-CN" dirty="0"/>
            <a:t>2020</a:t>
          </a:r>
          <a:r>
            <a:rPr lang="zh-CN" altLang="en-US" dirty="0"/>
            <a:t>年国务院政府工作报告中提出，全面推进“互联网</a:t>
          </a:r>
          <a:r>
            <a:rPr lang="en-US" altLang="en-US" dirty="0"/>
            <a:t>+”</a:t>
          </a:r>
          <a:r>
            <a:rPr lang="zh-CN" altLang="en-US" dirty="0"/>
            <a:t>，打造数字经济新优势。</a:t>
          </a:r>
        </a:p>
      </dgm:t>
    </dgm:pt>
    <dgm:pt modelId="{55825433-50B3-430B-9AA9-60D369C28442}" type="parTrans" cxnId="{FFD84C01-7E58-4615-871F-CC08163F5183}">
      <dgm:prSet/>
      <dgm:spPr/>
      <dgm:t>
        <a:bodyPr/>
        <a:lstStyle/>
        <a:p>
          <a:endParaRPr lang="zh-CN" altLang="en-US"/>
        </a:p>
      </dgm:t>
    </dgm:pt>
    <dgm:pt modelId="{EACECF9C-F262-4FF8-9D64-93093AA8FCF9}" type="sibTrans" cxnId="{FFD84C01-7E58-4615-871F-CC08163F5183}">
      <dgm:prSet/>
      <dgm:spPr/>
      <dgm:t>
        <a:bodyPr/>
        <a:lstStyle/>
        <a:p>
          <a:endParaRPr lang="zh-CN" altLang="en-US"/>
        </a:p>
      </dgm:t>
    </dgm:pt>
    <dgm:pt modelId="{DB947035-5458-4E8D-B157-AA5EABC979E4}">
      <dgm:prSet phldrT="[文本]" custT="1"/>
      <dgm:spPr/>
      <dgm:t>
        <a:bodyPr/>
        <a:lstStyle/>
        <a:p>
          <a:r>
            <a:rPr lang="en-US" altLang="zh-CN" sz="1200" dirty="0"/>
            <a:t>2021</a:t>
          </a:r>
          <a:r>
            <a:rPr lang="zh-CN" altLang="zh-CN" sz="1200" dirty="0"/>
            <a:t>年</a:t>
          </a:r>
          <a:r>
            <a:rPr lang="en-US" altLang="zh-CN" sz="1200" dirty="0"/>
            <a:t>3</a:t>
          </a:r>
          <a:r>
            <a:rPr lang="zh-CN" altLang="zh-CN" sz="1200" dirty="0"/>
            <a:t>月</a:t>
          </a:r>
          <a:endParaRPr lang="zh-CN" altLang="en-US" sz="1200" dirty="0"/>
        </a:p>
      </dgm:t>
    </dgm:pt>
    <dgm:pt modelId="{F06FE33B-ED19-4EFA-AF76-CA2A19B24FCB}" type="parTrans" cxnId="{16004F30-AC49-4AFD-BF80-648D2279819D}">
      <dgm:prSet/>
      <dgm:spPr/>
      <dgm:t>
        <a:bodyPr/>
        <a:lstStyle/>
        <a:p>
          <a:endParaRPr lang="zh-CN" altLang="en-US"/>
        </a:p>
      </dgm:t>
    </dgm:pt>
    <dgm:pt modelId="{F14DC45D-BC6C-47DE-9367-B806B9C5EC0F}" type="sibTrans" cxnId="{16004F30-AC49-4AFD-BF80-648D2279819D}">
      <dgm:prSet/>
      <dgm:spPr/>
      <dgm:t>
        <a:bodyPr/>
        <a:lstStyle/>
        <a:p>
          <a:endParaRPr lang="zh-CN" altLang="en-US"/>
        </a:p>
      </dgm:t>
    </dgm:pt>
    <dgm:pt modelId="{A19C50DD-18F1-4575-BAC5-CA16837EEBAA}">
      <dgm:prSet phldrT="[文本]"/>
      <dgm:spPr/>
      <dgm:t>
        <a:bodyPr/>
        <a:lstStyle/>
        <a:p>
          <a:r>
            <a:rPr lang="zh-CN" altLang="en-US" dirty="0"/>
            <a:t>李克强总理在政府工作报告中提出，要优化和稳定产业链供应链。发展工业互联网，搭建更多共性技术研发平台，提升中小微企业创新能力和专业化水平。</a:t>
          </a:r>
        </a:p>
      </dgm:t>
    </dgm:pt>
    <dgm:pt modelId="{AFA87C7E-C2FF-4A98-A083-1F55F999A516}" type="parTrans" cxnId="{46BE6545-41C3-4144-B49A-9169D15D0E3F}">
      <dgm:prSet/>
      <dgm:spPr/>
      <dgm:t>
        <a:bodyPr/>
        <a:lstStyle/>
        <a:p>
          <a:endParaRPr lang="zh-CN" altLang="en-US"/>
        </a:p>
      </dgm:t>
    </dgm:pt>
    <dgm:pt modelId="{A84A10BF-3500-4965-9F66-EFA48CA6B79D}" type="sibTrans" cxnId="{46BE6545-41C3-4144-B49A-9169D15D0E3F}">
      <dgm:prSet/>
      <dgm:spPr/>
      <dgm:t>
        <a:bodyPr/>
        <a:lstStyle/>
        <a:p>
          <a:endParaRPr lang="zh-CN" altLang="en-US"/>
        </a:p>
      </dgm:t>
    </dgm:pt>
    <dgm:pt modelId="{7CBC0C0C-AA4E-4673-AE0E-23740101D541}" type="pres">
      <dgm:prSet presAssocID="{187B5D2F-9335-4F7B-948D-0F1267B05FF4}" presName="linearFlow" presStyleCnt="0">
        <dgm:presLayoutVars>
          <dgm:dir/>
          <dgm:animLvl val="lvl"/>
          <dgm:resizeHandles val="exact"/>
        </dgm:presLayoutVars>
      </dgm:prSet>
      <dgm:spPr/>
      <dgm:t>
        <a:bodyPr/>
        <a:lstStyle/>
        <a:p>
          <a:endParaRPr lang="zh-CN" altLang="en-US"/>
        </a:p>
      </dgm:t>
    </dgm:pt>
    <dgm:pt modelId="{842DAB64-C789-4D61-B36F-A4287009CEFB}" type="pres">
      <dgm:prSet presAssocID="{FA16BD15-8621-4060-BB88-931C49447BDE}" presName="composite" presStyleCnt="0"/>
      <dgm:spPr/>
    </dgm:pt>
    <dgm:pt modelId="{6D13AEE6-5BAD-4C67-A8A9-227B86D03557}" type="pres">
      <dgm:prSet presAssocID="{FA16BD15-8621-4060-BB88-931C49447BDE}" presName="parentText" presStyleLbl="alignNode1" presStyleIdx="0" presStyleCnt="6">
        <dgm:presLayoutVars>
          <dgm:chMax val="1"/>
          <dgm:bulletEnabled val="1"/>
        </dgm:presLayoutVars>
      </dgm:prSet>
      <dgm:spPr/>
      <dgm:t>
        <a:bodyPr/>
        <a:lstStyle/>
        <a:p>
          <a:endParaRPr lang="zh-CN" altLang="en-US"/>
        </a:p>
      </dgm:t>
    </dgm:pt>
    <dgm:pt modelId="{D99975D3-A19E-4127-86B8-99F8112D188A}" type="pres">
      <dgm:prSet presAssocID="{FA16BD15-8621-4060-BB88-931C49447BDE}" presName="descendantText" presStyleLbl="alignAcc1" presStyleIdx="0" presStyleCnt="6">
        <dgm:presLayoutVars>
          <dgm:bulletEnabled val="1"/>
        </dgm:presLayoutVars>
      </dgm:prSet>
      <dgm:spPr/>
      <dgm:t>
        <a:bodyPr/>
        <a:lstStyle/>
        <a:p>
          <a:endParaRPr lang="zh-CN" altLang="en-US"/>
        </a:p>
      </dgm:t>
    </dgm:pt>
    <dgm:pt modelId="{03DABE78-1A04-4BF0-914F-911FE67C0172}" type="pres">
      <dgm:prSet presAssocID="{91A5F0BF-2E13-423F-9E32-1FE716F53F61}" presName="sp" presStyleCnt="0"/>
      <dgm:spPr/>
    </dgm:pt>
    <dgm:pt modelId="{47093DDE-3227-4EAD-810A-A1AE54F2601D}" type="pres">
      <dgm:prSet presAssocID="{A5C42628-6E6E-4089-BBE5-EC906F4785F1}" presName="composite" presStyleCnt="0"/>
      <dgm:spPr/>
    </dgm:pt>
    <dgm:pt modelId="{0A68AC33-9D12-449E-8AAC-1C702259D78B}" type="pres">
      <dgm:prSet presAssocID="{A5C42628-6E6E-4089-BBE5-EC906F4785F1}" presName="parentText" presStyleLbl="alignNode1" presStyleIdx="1" presStyleCnt="6">
        <dgm:presLayoutVars>
          <dgm:chMax val="1"/>
          <dgm:bulletEnabled val="1"/>
        </dgm:presLayoutVars>
      </dgm:prSet>
      <dgm:spPr/>
      <dgm:t>
        <a:bodyPr/>
        <a:lstStyle/>
        <a:p>
          <a:endParaRPr lang="zh-CN" altLang="en-US"/>
        </a:p>
      </dgm:t>
    </dgm:pt>
    <dgm:pt modelId="{F22EB17F-10AB-40FF-B9DF-0A3208FB045B}" type="pres">
      <dgm:prSet presAssocID="{A5C42628-6E6E-4089-BBE5-EC906F4785F1}" presName="descendantText" presStyleLbl="alignAcc1" presStyleIdx="1" presStyleCnt="6">
        <dgm:presLayoutVars>
          <dgm:bulletEnabled val="1"/>
        </dgm:presLayoutVars>
      </dgm:prSet>
      <dgm:spPr/>
      <dgm:t>
        <a:bodyPr/>
        <a:lstStyle/>
        <a:p>
          <a:endParaRPr lang="zh-CN" altLang="en-US"/>
        </a:p>
      </dgm:t>
    </dgm:pt>
    <dgm:pt modelId="{EF98FAD8-4EE0-4B8A-9FAC-534255DC79AE}" type="pres">
      <dgm:prSet presAssocID="{E38C502D-0C6D-4EF5-81BA-9052AA8D5650}" presName="sp" presStyleCnt="0"/>
      <dgm:spPr/>
    </dgm:pt>
    <dgm:pt modelId="{3401293C-2BE2-4BDF-9BD0-F012785B6E96}" type="pres">
      <dgm:prSet presAssocID="{4C8D6CE0-BB5A-4ED6-9E0D-0DAF0654B4C3}" presName="composite" presStyleCnt="0"/>
      <dgm:spPr/>
    </dgm:pt>
    <dgm:pt modelId="{7698ECFD-2EAC-49F6-A862-32EE5B65D2AD}" type="pres">
      <dgm:prSet presAssocID="{4C8D6CE0-BB5A-4ED6-9E0D-0DAF0654B4C3}" presName="parentText" presStyleLbl="alignNode1" presStyleIdx="2" presStyleCnt="6">
        <dgm:presLayoutVars>
          <dgm:chMax val="1"/>
          <dgm:bulletEnabled val="1"/>
        </dgm:presLayoutVars>
      </dgm:prSet>
      <dgm:spPr/>
      <dgm:t>
        <a:bodyPr/>
        <a:lstStyle/>
        <a:p>
          <a:endParaRPr lang="zh-CN" altLang="en-US"/>
        </a:p>
      </dgm:t>
    </dgm:pt>
    <dgm:pt modelId="{FE044454-FF49-4D74-BD2D-EFAD3C3DCEE7}" type="pres">
      <dgm:prSet presAssocID="{4C8D6CE0-BB5A-4ED6-9E0D-0DAF0654B4C3}" presName="descendantText" presStyleLbl="alignAcc1" presStyleIdx="2" presStyleCnt="6">
        <dgm:presLayoutVars>
          <dgm:bulletEnabled val="1"/>
        </dgm:presLayoutVars>
      </dgm:prSet>
      <dgm:spPr/>
      <dgm:t>
        <a:bodyPr/>
        <a:lstStyle/>
        <a:p>
          <a:endParaRPr lang="zh-CN" altLang="en-US"/>
        </a:p>
      </dgm:t>
    </dgm:pt>
    <dgm:pt modelId="{378F89C9-A21D-4626-86D7-F7D171072425}" type="pres">
      <dgm:prSet presAssocID="{25203FD3-9392-4E86-96AF-6EA76A6AE9E0}" presName="sp" presStyleCnt="0"/>
      <dgm:spPr/>
    </dgm:pt>
    <dgm:pt modelId="{E630990F-B2CE-4F6F-9EC3-2CCD2517C7D9}" type="pres">
      <dgm:prSet presAssocID="{8618F7D1-9692-4E9E-BB6A-BED3022018FA}" presName="composite" presStyleCnt="0"/>
      <dgm:spPr/>
    </dgm:pt>
    <dgm:pt modelId="{375CB398-9780-437F-9C26-9EBA36A00FA7}" type="pres">
      <dgm:prSet presAssocID="{8618F7D1-9692-4E9E-BB6A-BED3022018FA}" presName="parentText" presStyleLbl="alignNode1" presStyleIdx="3" presStyleCnt="6">
        <dgm:presLayoutVars>
          <dgm:chMax val="1"/>
          <dgm:bulletEnabled val="1"/>
        </dgm:presLayoutVars>
      </dgm:prSet>
      <dgm:spPr/>
      <dgm:t>
        <a:bodyPr/>
        <a:lstStyle/>
        <a:p>
          <a:endParaRPr lang="zh-CN" altLang="en-US"/>
        </a:p>
      </dgm:t>
    </dgm:pt>
    <dgm:pt modelId="{3200C7DC-0D89-48FE-8704-874C66134B73}" type="pres">
      <dgm:prSet presAssocID="{8618F7D1-9692-4E9E-BB6A-BED3022018FA}" presName="descendantText" presStyleLbl="alignAcc1" presStyleIdx="3" presStyleCnt="6">
        <dgm:presLayoutVars>
          <dgm:bulletEnabled val="1"/>
        </dgm:presLayoutVars>
      </dgm:prSet>
      <dgm:spPr/>
      <dgm:t>
        <a:bodyPr/>
        <a:lstStyle/>
        <a:p>
          <a:endParaRPr lang="zh-CN" altLang="en-US"/>
        </a:p>
      </dgm:t>
    </dgm:pt>
    <dgm:pt modelId="{CCC2FB39-4B7B-4F06-819A-1D006730801D}" type="pres">
      <dgm:prSet presAssocID="{AC2AB487-9137-4F7D-B843-B2C0F9C67D3E}" presName="sp" presStyleCnt="0"/>
      <dgm:spPr/>
    </dgm:pt>
    <dgm:pt modelId="{67EEB225-ED7F-4798-8084-1C53D8D2EAF6}" type="pres">
      <dgm:prSet presAssocID="{5143BE5A-B1AA-4CA1-AFCF-AE0BA2595B47}" presName="composite" presStyleCnt="0"/>
      <dgm:spPr/>
    </dgm:pt>
    <dgm:pt modelId="{E0277EB1-84CB-45CF-BEAB-4C7EF9CAA0AC}" type="pres">
      <dgm:prSet presAssocID="{5143BE5A-B1AA-4CA1-AFCF-AE0BA2595B47}" presName="parentText" presStyleLbl="alignNode1" presStyleIdx="4" presStyleCnt="6">
        <dgm:presLayoutVars>
          <dgm:chMax val="1"/>
          <dgm:bulletEnabled val="1"/>
        </dgm:presLayoutVars>
      </dgm:prSet>
      <dgm:spPr/>
      <dgm:t>
        <a:bodyPr/>
        <a:lstStyle/>
        <a:p>
          <a:endParaRPr lang="zh-CN" altLang="en-US"/>
        </a:p>
      </dgm:t>
    </dgm:pt>
    <dgm:pt modelId="{0CE8B2F3-5241-47D9-9203-B8976E2EFE8E}" type="pres">
      <dgm:prSet presAssocID="{5143BE5A-B1AA-4CA1-AFCF-AE0BA2595B47}" presName="descendantText" presStyleLbl="alignAcc1" presStyleIdx="4" presStyleCnt="6">
        <dgm:presLayoutVars>
          <dgm:bulletEnabled val="1"/>
        </dgm:presLayoutVars>
      </dgm:prSet>
      <dgm:spPr/>
      <dgm:t>
        <a:bodyPr/>
        <a:lstStyle/>
        <a:p>
          <a:endParaRPr lang="zh-CN" altLang="en-US"/>
        </a:p>
      </dgm:t>
    </dgm:pt>
    <dgm:pt modelId="{7C2B7F68-5D14-4592-9375-D2DFAF9F1F1F}" type="pres">
      <dgm:prSet presAssocID="{AFE5255B-A097-42FD-A90B-A3AF2CD332BD}" presName="sp" presStyleCnt="0"/>
      <dgm:spPr/>
    </dgm:pt>
    <dgm:pt modelId="{974E3CEC-88E0-45B5-A621-7A8B23D6CA8C}" type="pres">
      <dgm:prSet presAssocID="{DB947035-5458-4E8D-B157-AA5EABC979E4}" presName="composite" presStyleCnt="0"/>
      <dgm:spPr/>
    </dgm:pt>
    <dgm:pt modelId="{1414E180-56E1-4E4B-B2A6-AF7B6CA6514E}" type="pres">
      <dgm:prSet presAssocID="{DB947035-5458-4E8D-B157-AA5EABC979E4}" presName="parentText" presStyleLbl="alignNode1" presStyleIdx="5" presStyleCnt="6">
        <dgm:presLayoutVars>
          <dgm:chMax val="1"/>
          <dgm:bulletEnabled val="1"/>
        </dgm:presLayoutVars>
      </dgm:prSet>
      <dgm:spPr/>
      <dgm:t>
        <a:bodyPr/>
        <a:lstStyle/>
        <a:p>
          <a:endParaRPr lang="zh-CN" altLang="en-US"/>
        </a:p>
      </dgm:t>
    </dgm:pt>
    <dgm:pt modelId="{8C7E78D4-1C94-496F-9331-A152C6CDAA5A}" type="pres">
      <dgm:prSet presAssocID="{DB947035-5458-4E8D-B157-AA5EABC979E4}" presName="descendantText" presStyleLbl="alignAcc1" presStyleIdx="5" presStyleCnt="6">
        <dgm:presLayoutVars>
          <dgm:bulletEnabled val="1"/>
        </dgm:presLayoutVars>
      </dgm:prSet>
      <dgm:spPr/>
      <dgm:t>
        <a:bodyPr/>
        <a:lstStyle/>
        <a:p>
          <a:endParaRPr lang="zh-CN" altLang="en-US"/>
        </a:p>
      </dgm:t>
    </dgm:pt>
  </dgm:ptLst>
  <dgm:cxnLst>
    <dgm:cxn modelId="{1656ED3D-A84D-4DAE-9D0F-B9287BE89011}" type="presOf" srcId="{5981B0EB-D584-4524-8A34-6FA41FA0BFA0}" destId="{D99975D3-A19E-4127-86B8-99F8112D188A}" srcOrd="0" destOrd="0" presId="urn:microsoft.com/office/officeart/2005/8/layout/chevron2"/>
    <dgm:cxn modelId="{26DD491D-91A7-422C-8496-E59CAFFF423F}" srcId="{8618F7D1-9692-4E9E-BB6A-BED3022018FA}" destId="{01E1768A-07FD-4BAF-8C59-1D4229943B07}" srcOrd="0" destOrd="0" parTransId="{4A54C484-641A-487B-A65E-424BE1C05803}" sibTransId="{87059000-7FFF-4AAF-AA2B-C691733D7762}"/>
    <dgm:cxn modelId="{5D6616F4-C773-4B9A-A930-F7740992278B}" srcId="{187B5D2F-9335-4F7B-948D-0F1267B05FF4}" destId="{4C8D6CE0-BB5A-4ED6-9E0D-0DAF0654B4C3}" srcOrd="2" destOrd="0" parTransId="{3386B2C9-7663-4919-918E-B5D22EB4B3D0}" sibTransId="{25203FD3-9392-4E86-96AF-6EA76A6AE9E0}"/>
    <dgm:cxn modelId="{38E278DC-1B15-4AF2-9C66-25DE0B6A9F56}" type="presOf" srcId="{DB947035-5458-4E8D-B157-AA5EABC979E4}" destId="{1414E180-56E1-4E4B-B2A6-AF7B6CA6514E}" srcOrd="0" destOrd="0" presId="urn:microsoft.com/office/officeart/2005/8/layout/chevron2"/>
    <dgm:cxn modelId="{C9144295-7F45-4BED-B7C5-41E526CC2FC5}" type="presOf" srcId="{A5C42628-6E6E-4089-BBE5-EC906F4785F1}" destId="{0A68AC33-9D12-449E-8AAC-1C702259D78B}" srcOrd="0" destOrd="0" presId="urn:microsoft.com/office/officeart/2005/8/layout/chevron2"/>
    <dgm:cxn modelId="{B6ABA3FA-B5E3-4D30-9872-F9353ED3849B}" type="presOf" srcId="{8618F7D1-9692-4E9E-BB6A-BED3022018FA}" destId="{375CB398-9780-437F-9C26-9EBA36A00FA7}" srcOrd="0" destOrd="0" presId="urn:microsoft.com/office/officeart/2005/8/layout/chevron2"/>
    <dgm:cxn modelId="{AD8675EC-13B4-4E44-9087-A482547FE48B}" srcId="{187B5D2F-9335-4F7B-948D-0F1267B05FF4}" destId="{FA16BD15-8621-4060-BB88-931C49447BDE}" srcOrd="0" destOrd="0" parTransId="{4EB8A312-53FE-4FF9-B0C8-C147A12923D5}" sibTransId="{91A5F0BF-2E13-423F-9E32-1FE716F53F61}"/>
    <dgm:cxn modelId="{B11994D5-47E6-47B8-A933-8F1E18937259}" type="presOf" srcId="{01E1768A-07FD-4BAF-8C59-1D4229943B07}" destId="{3200C7DC-0D89-48FE-8704-874C66134B73}" srcOrd="0" destOrd="0" presId="urn:microsoft.com/office/officeart/2005/8/layout/chevron2"/>
    <dgm:cxn modelId="{80670447-8A89-4E9F-A6EC-97361588E5C3}" srcId="{187B5D2F-9335-4F7B-948D-0F1267B05FF4}" destId="{A5C42628-6E6E-4089-BBE5-EC906F4785F1}" srcOrd="1" destOrd="0" parTransId="{319C3B66-B0C7-402E-AE0F-1429CD164B01}" sibTransId="{E38C502D-0C6D-4EF5-81BA-9052AA8D5650}"/>
    <dgm:cxn modelId="{DA207475-A82B-40B5-AD71-CFE9995F754D}" type="presOf" srcId="{AD2AE55B-9B2D-44A4-B92F-9E94CC445E23}" destId="{0CE8B2F3-5241-47D9-9203-B8976E2EFE8E}" srcOrd="0" destOrd="0" presId="urn:microsoft.com/office/officeart/2005/8/layout/chevron2"/>
    <dgm:cxn modelId="{46BE6545-41C3-4144-B49A-9169D15D0E3F}" srcId="{DB947035-5458-4E8D-B157-AA5EABC979E4}" destId="{A19C50DD-18F1-4575-BAC5-CA16837EEBAA}" srcOrd="0" destOrd="0" parTransId="{AFA87C7E-C2FF-4A98-A083-1F55F999A516}" sibTransId="{A84A10BF-3500-4965-9F66-EFA48CA6B79D}"/>
    <dgm:cxn modelId="{A4B58671-EFDF-453B-9F4F-DEF3CDBEFEC8}" srcId="{187B5D2F-9335-4F7B-948D-0F1267B05FF4}" destId="{5143BE5A-B1AA-4CA1-AFCF-AE0BA2595B47}" srcOrd="4" destOrd="0" parTransId="{28C799A1-6FD1-49DE-A036-BFDA1212ABC6}" sibTransId="{AFE5255B-A097-42FD-A90B-A3AF2CD332BD}"/>
    <dgm:cxn modelId="{E5FDDA75-E8C6-42AB-9FD1-90CB8BB411AF}" srcId="{187B5D2F-9335-4F7B-948D-0F1267B05FF4}" destId="{8618F7D1-9692-4E9E-BB6A-BED3022018FA}" srcOrd="3" destOrd="0" parTransId="{A8CC1B95-4E7F-4E6E-8173-31011D47B877}" sibTransId="{AC2AB487-9137-4F7D-B843-B2C0F9C67D3E}"/>
    <dgm:cxn modelId="{B670F221-B743-4813-80E1-25DC8B87B455}" type="presOf" srcId="{187B5D2F-9335-4F7B-948D-0F1267B05FF4}" destId="{7CBC0C0C-AA4E-4673-AE0E-23740101D541}" srcOrd="0" destOrd="0" presId="urn:microsoft.com/office/officeart/2005/8/layout/chevron2"/>
    <dgm:cxn modelId="{FFD84C01-7E58-4615-871F-CC08163F5183}" srcId="{5143BE5A-B1AA-4CA1-AFCF-AE0BA2595B47}" destId="{AD2AE55B-9B2D-44A4-B92F-9E94CC445E23}" srcOrd="0" destOrd="0" parTransId="{55825433-50B3-430B-9AA9-60D369C28442}" sibTransId="{EACECF9C-F262-4FF8-9D64-93093AA8FCF9}"/>
    <dgm:cxn modelId="{7B445BD7-4F04-4829-B989-618AC9D6854C}" type="presOf" srcId="{5143BE5A-B1AA-4CA1-AFCF-AE0BA2595B47}" destId="{E0277EB1-84CB-45CF-BEAB-4C7EF9CAA0AC}" srcOrd="0" destOrd="0" presId="urn:microsoft.com/office/officeart/2005/8/layout/chevron2"/>
    <dgm:cxn modelId="{16004F30-AC49-4AFD-BF80-648D2279819D}" srcId="{187B5D2F-9335-4F7B-948D-0F1267B05FF4}" destId="{DB947035-5458-4E8D-B157-AA5EABC979E4}" srcOrd="5" destOrd="0" parTransId="{F06FE33B-ED19-4EFA-AF76-CA2A19B24FCB}" sibTransId="{F14DC45D-BC6C-47DE-9367-B806B9C5EC0F}"/>
    <dgm:cxn modelId="{430AEBDA-2385-4013-8186-F9462E69BD6E}" type="presOf" srcId="{E8DD6C8F-B89B-4F6A-AF10-C64C9BBBC4A8}" destId="{F22EB17F-10AB-40FF-B9DF-0A3208FB045B}" srcOrd="0" destOrd="0" presId="urn:microsoft.com/office/officeart/2005/8/layout/chevron2"/>
    <dgm:cxn modelId="{1648D763-1E8F-4431-9DA1-D9CB5A69D6E3}" srcId="{FA16BD15-8621-4060-BB88-931C49447BDE}" destId="{5981B0EB-D584-4524-8A34-6FA41FA0BFA0}" srcOrd="0" destOrd="0" parTransId="{6ECB9976-B29D-4AE8-896A-6CE2F8056B13}" sibTransId="{6C23DE9E-F7D4-4590-9E8D-B4C2C2057D26}"/>
    <dgm:cxn modelId="{140EB09D-DBD3-4C0E-8769-86EDEFAFEBA9}" srcId="{A5C42628-6E6E-4089-BBE5-EC906F4785F1}" destId="{E8DD6C8F-B89B-4F6A-AF10-C64C9BBBC4A8}" srcOrd="0" destOrd="0" parTransId="{6B545755-18F5-4104-94BD-8ADE1157ADF5}" sibTransId="{DF5F6FEC-0FB2-44A4-9190-8B80B1918978}"/>
    <dgm:cxn modelId="{0F9B0C76-7AE9-485E-98ED-A347381163C5}" type="presOf" srcId="{A19C50DD-18F1-4575-BAC5-CA16837EEBAA}" destId="{8C7E78D4-1C94-496F-9331-A152C6CDAA5A}" srcOrd="0" destOrd="0" presId="urn:microsoft.com/office/officeart/2005/8/layout/chevron2"/>
    <dgm:cxn modelId="{81CA7BA5-A756-4992-95BA-DA98EB045C22}" type="presOf" srcId="{FA16BD15-8621-4060-BB88-931C49447BDE}" destId="{6D13AEE6-5BAD-4C67-A8A9-227B86D03557}" srcOrd="0" destOrd="0" presId="urn:microsoft.com/office/officeart/2005/8/layout/chevron2"/>
    <dgm:cxn modelId="{170CA83C-491B-4CC6-B895-3DAC3886895E}" srcId="{4C8D6CE0-BB5A-4ED6-9E0D-0DAF0654B4C3}" destId="{E2D12B3B-171B-4519-ABFF-B2972520CC36}" srcOrd="0" destOrd="0" parTransId="{91F662A0-90F1-4D40-9698-CD18345B83F2}" sibTransId="{1327BDAC-9F24-426B-B90A-BCE70C826611}"/>
    <dgm:cxn modelId="{1E47E345-F268-4891-B06D-C33BD5B3AFDE}" type="presOf" srcId="{E2D12B3B-171B-4519-ABFF-B2972520CC36}" destId="{FE044454-FF49-4D74-BD2D-EFAD3C3DCEE7}" srcOrd="0" destOrd="0" presId="urn:microsoft.com/office/officeart/2005/8/layout/chevron2"/>
    <dgm:cxn modelId="{7B9CC9E2-04D8-49B0-A824-66CC101891D5}" type="presOf" srcId="{4C8D6CE0-BB5A-4ED6-9E0D-0DAF0654B4C3}" destId="{7698ECFD-2EAC-49F6-A862-32EE5B65D2AD}" srcOrd="0" destOrd="0" presId="urn:microsoft.com/office/officeart/2005/8/layout/chevron2"/>
    <dgm:cxn modelId="{AC48AD88-DD0D-4A5C-9674-DB5CA805B521}" type="presParOf" srcId="{7CBC0C0C-AA4E-4673-AE0E-23740101D541}" destId="{842DAB64-C789-4D61-B36F-A4287009CEFB}" srcOrd="0" destOrd="0" presId="urn:microsoft.com/office/officeart/2005/8/layout/chevron2"/>
    <dgm:cxn modelId="{9CAC7C6A-ED60-48F7-BEC0-9B5EE2D5CE49}" type="presParOf" srcId="{842DAB64-C789-4D61-B36F-A4287009CEFB}" destId="{6D13AEE6-5BAD-4C67-A8A9-227B86D03557}" srcOrd="0" destOrd="0" presId="urn:microsoft.com/office/officeart/2005/8/layout/chevron2"/>
    <dgm:cxn modelId="{ADE5B0D5-4A73-4B3C-BA3B-FACC33EA5CE1}" type="presParOf" srcId="{842DAB64-C789-4D61-B36F-A4287009CEFB}" destId="{D99975D3-A19E-4127-86B8-99F8112D188A}" srcOrd="1" destOrd="0" presId="urn:microsoft.com/office/officeart/2005/8/layout/chevron2"/>
    <dgm:cxn modelId="{1002CEB1-577C-4C21-B712-4CD6CF6DBC4D}" type="presParOf" srcId="{7CBC0C0C-AA4E-4673-AE0E-23740101D541}" destId="{03DABE78-1A04-4BF0-914F-911FE67C0172}" srcOrd="1" destOrd="0" presId="urn:microsoft.com/office/officeart/2005/8/layout/chevron2"/>
    <dgm:cxn modelId="{B171BF5D-83C9-485F-9C61-62FDEA576111}" type="presParOf" srcId="{7CBC0C0C-AA4E-4673-AE0E-23740101D541}" destId="{47093DDE-3227-4EAD-810A-A1AE54F2601D}" srcOrd="2" destOrd="0" presId="urn:microsoft.com/office/officeart/2005/8/layout/chevron2"/>
    <dgm:cxn modelId="{E4756EBB-864F-4F0A-830D-CEB542B96341}" type="presParOf" srcId="{47093DDE-3227-4EAD-810A-A1AE54F2601D}" destId="{0A68AC33-9D12-449E-8AAC-1C702259D78B}" srcOrd="0" destOrd="0" presId="urn:microsoft.com/office/officeart/2005/8/layout/chevron2"/>
    <dgm:cxn modelId="{2566F471-9972-4E05-8FAA-D2E5C7247A9F}" type="presParOf" srcId="{47093DDE-3227-4EAD-810A-A1AE54F2601D}" destId="{F22EB17F-10AB-40FF-B9DF-0A3208FB045B}" srcOrd="1" destOrd="0" presId="urn:microsoft.com/office/officeart/2005/8/layout/chevron2"/>
    <dgm:cxn modelId="{758F7042-28F5-48D3-8BD6-C45155C7C7B5}" type="presParOf" srcId="{7CBC0C0C-AA4E-4673-AE0E-23740101D541}" destId="{EF98FAD8-4EE0-4B8A-9FAC-534255DC79AE}" srcOrd="3" destOrd="0" presId="urn:microsoft.com/office/officeart/2005/8/layout/chevron2"/>
    <dgm:cxn modelId="{BF4028D7-AB82-43EA-B944-468763E4F16D}" type="presParOf" srcId="{7CBC0C0C-AA4E-4673-AE0E-23740101D541}" destId="{3401293C-2BE2-4BDF-9BD0-F012785B6E96}" srcOrd="4" destOrd="0" presId="urn:microsoft.com/office/officeart/2005/8/layout/chevron2"/>
    <dgm:cxn modelId="{739994C8-B79A-4A09-9B6D-6B397A9AB33C}" type="presParOf" srcId="{3401293C-2BE2-4BDF-9BD0-F012785B6E96}" destId="{7698ECFD-2EAC-49F6-A862-32EE5B65D2AD}" srcOrd="0" destOrd="0" presId="urn:microsoft.com/office/officeart/2005/8/layout/chevron2"/>
    <dgm:cxn modelId="{1420FB35-5B59-48CC-BBD3-D7D2AC4CF86D}" type="presParOf" srcId="{3401293C-2BE2-4BDF-9BD0-F012785B6E96}" destId="{FE044454-FF49-4D74-BD2D-EFAD3C3DCEE7}" srcOrd="1" destOrd="0" presId="urn:microsoft.com/office/officeart/2005/8/layout/chevron2"/>
    <dgm:cxn modelId="{398EDE63-4FC3-4B0A-ADE6-460FF5E7BA95}" type="presParOf" srcId="{7CBC0C0C-AA4E-4673-AE0E-23740101D541}" destId="{378F89C9-A21D-4626-86D7-F7D171072425}" srcOrd="5" destOrd="0" presId="urn:microsoft.com/office/officeart/2005/8/layout/chevron2"/>
    <dgm:cxn modelId="{70DA1357-B5FD-44E5-9142-DBF5322E37D4}" type="presParOf" srcId="{7CBC0C0C-AA4E-4673-AE0E-23740101D541}" destId="{E630990F-B2CE-4F6F-9EC3-2CCD2517C7D9}" srcOrd="6" destOrd="0" presId="urn:microsoft.com/office/officeart/2005/8/layout/chevron2"/>
    <dgm:cxn modelId="{C698682F-9419-40B4-9A26-5B819A6C63A2}" type="presParOf" srcId="{E630990F-B2CE-4F6F-9EC3-2CCD2517C7D9}" destId="{375CB398-9780-437F-9C26-9EBA36A00FA7}" srcOrd="0" destOrd="0" presId="urn:microsoft.com/office/officeart/2005/8/layout/chevron2"/>
    <dgm:cxn modelId="{1197C6C5-A0DF-4610-A7C2-4EA7E2C06079}" type="presParOf" srcId="{E630990F-B2CE-4F6F-9EC3-2CCD2517C7D9}" destId="{3200C7DC-0D89-48FE-8704-874C66134B73}" srcOrd="1" destOrd="0" presId="urn:microsoft.com/office/officeart/2005/8/layout/chevron2"/>
    <dgm:cxn modelId="{9E360D78-6005-4A22-B084-2F50E0028AD3}" type="presParOf" srcId="{7CBC0C0C-AA4E-4673-AE0E-23740101D541}" destId="{CCC2FB39-4B7B-4F06-819A-1D006730801D}" srcOrd="7" destOrd="0" presId="urn:microsoft.com/office/officeart/2005/8/layout/chevron2"/>
    <dgm:cxn modelId="{DDFCA462-5EE4-444D-A8F7-A2426F3F173C}" type="presParOf" srcId="{7CBC0C0C-AA4E-4673-AE0E-23740101D541}" destId="{67EEB225-ED7F-4798-8084-1C53D8D2EAF6}" srcOrd="8" destOrd="0" presId="urn:microsoft.com/office/officeart/2005/8/layout/chevron2"/>
    <dgm:cxn modelId="{97A9F713-B899-43BB-9EA9-539F7364CF6A}" type="presParOf" srcId="{67EEB225-ED7F-4798-8084-1C53D8D2EAF6}" destId="{E0277EB1-84CB-45CF-BEAB-4C7EF9CAA0AC}" srcOrd="0" destOrd="0" presId="urn:microsoft.com/office/officeart/2005/8/layout/chevron2"/>
    <dgm:cxn modelId="{357F9BE4-42B8-4497-8CB3-0910BE8EB0D6}" type="presParOf" srcId="{67EEB225-ED7F-4798-8084-1C53D8D2EAF6}" destId="{0CE8B2F3-5241-47D9-9203-B8976E2EFE8E}" srcOrd="1" destOrd="0" presId="urn:microsoft.com/office/officeart/2005/8/layout/chevron2"/>
    <dgm:cxn modelId="{96C66D63-1369-493A-9510-BED2B7CCD4A5}" type="presParOf" srcId="{7CBC0C0C-AA4E-4673-AE0E-23740101D541}" destId="{7C2B7F68-5D14-4592-9375-D2DFAF9F1F1F}" srcOrd="9" destOrd="0" presId="urn:microsoft.com/office/officeart/2005/8/layout/chevron2"/>
    <dgm:cxn modelId="{141EAEBA-D283-413A-B69D-4F63C1E9BB36}" type="presParOf" srcId="{7CBC0C0C-AA4E-4673-AE0E-23740101D541}" destId="{974E3CEC-88E0-45B5-A621-7A8B23D6CA8C}" srcOrd="10" destOrd="0" presId="urn:microsoft.com/office/officeart/2005/8/layout/chevron2"/>
    <dgm:cxn modelId="{C8FB36D2-D107-4930-B0C6-A32BC1990E05}" type="presParOf" srcId="{974E3CEC-88E0-45B5-A621-7A8B23D6CA8C}" destId="{1414E180-56E1-4E4B-B2A6-AF7B6CA6514E}" srcOrd="0" destOrd="0" presId="urn:microsoft.com/office/officeart/2005/8/layout/chevron2"/>
    <dgm:cxn modelId="{63C6C02E-3A69-4825-AEAE-90D9D486A931}" type="presParOf" srcId="{974E3CEC-88E0-45B5-A621-7A8B23D6CA8C}" destId="{8C7E78D4-1C94-496F-9331-A152C6CDAA5A}" srcOrd="1" destOrd="0" presId="urn:microsoft.com/office/officeart/2005/8/layout/chevr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D13AEE6-5BAD-4C67-A8A9-227B86D03557}">
      <dsp:nvSpPr>
        <dsp:cNvPr id="0" name=""/>
        <dsp:cNvSpPr/>
      </dsp:nvSpPr>
      <dsp:spPr>
        <a:xfrm rot="5400000">
          <a:off x="-113891" y="118272"/>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2012</a:t>
          </a:r>
          <a:r>
            <a:rPr lang="zh-CN" altLang="en-US" sz="1200" kern="1200" dirty="0"/>
            <a:t>年</a:t>
          </a:r>
          <a:r>
            <a:rPr lang="en-US" altLang="zh-CN" sz="1200" kern="1200" dirty="0"/>
            <a:t>11</a:t>
          </a:r>
          <a:r>
            <a:rPr lang="zh-CN" altLang="en-US" sz="1200" kern="1200" dirty="0"/>
            <a:t>月</a:t>
          </a:r>
        </a:p>
      </dsp:txBody>
      <dsp:txXfrm rot="-5400000">
        <a:off x="1" y="270127"/>
        <a:ext cx="531491" cy="227782"/>
      </dsp:txXfrm>
    </dsp:sp>
    <dsp:sp modelId="{D99975D3-A19E-4127-86B8-99F8112D188A}">
      <dsp:nvSpPr>
        <dsp:cNvPr id="0" name=""/>
        <dsp:cNvSpPr/>
      </dsp:nvSpPr>
      <dsp:spPr>
        <a:xfrm rot="5400000">
          <a:off x="4123308" y="-3587435"/>
          <a:ext cx="49378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sz="1400" kern="1200" dirty="0"/>
            <a:t>易观国际董事长于扬</a:t>
          </a:r>
          <a:r>
            <a:rPr lang="zh-CN" altLang="en-US" sz="1400" kern="1200" dirty="0"/>
            <a:t>在第五届移动互联网博览会上</a:t>
          </a:r>
          <a:r>
            <a:rPr lang="zh-CN" sz="1400" kern="1200" dirty="0"/>
            <a:t>第一次提出了“互联网</a:t>
          </a:r>
          <a:r>
            <a:rPr lang="en-US" sz="1400" kern="1200" dirty="0"/>
            <a:t>+</a:t>
          </a:r>
          <a:r>
            <a:rPr lang="zh-CN" sz="1400" kern="1200" dirty="0"/>
            <a:t>”的理念</a:t>
          </a:r>
          <a:r>
            <a:rPr lang="zh-CN" altLang="en-US" sz="1400" kern="1200" dirty="0"/>
            <a:t>。</a:t>
          </a:r>
        </a:p>
      </dsp:txBody>
      <dsp:txXfrm rot="-5400000">
        <a:off x="531492" y="28486"/>
        <a:ext cx="7653315" cy="445577"/>
      </dsp:txXfrm>
    </dsp:sp>
    <dsp:sp modelId="{0A68AC33-9D12-449E-8AAC-1C702259D78B}">
      <dsp:nvSpPr>
        <dsp:cNvPr id="0" name=""/>
        <dsp:cNvSpPr/>
      </dsp:nvSpPr>
      <dsp:spPr>
        <a:xfrm rot="5400000">
          <a:off x="-113891" y="777465"/>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2014</a:t>
          </a:r>
          <a:r>
            <a:rPr lang="zh-CN" altLang="en-US" sz="1200" kern="1200" dirty="0"/>
            <a:t>年</a:t>
          </a:r>
          <a:r>
            <a:rPr lang="en-US" altLang="zh-CN" sz="1200" kern="1200" dirty="0"/>
            <a:t>11</a:t>
          </a:r>
          <a:r>
            <a:rPr lang="zh-CN" altLang="en-US" sz="1200" kern="1200" dirty="0"/>
            <a:t>月</a:t>
          </a:r>
        </a:p>
      </dsp:txBody>
      <dsp:txXfrm rot="-5400000">
        <a:off x="1" y="929320"/>
        <a:ext cx="531491" cy="227782"/>
      </dsp:txXfrm>
    </dsp:sp>
    <dsp:sp modelId="{F22EB17F-10AB-40FF-B9DF-0A3208FB045B}">
      <dsp:nvSpPr>
        <dsp:cNvPr id="0" name=""/>
        <dsp:cNvSpPr/>
      </dsp:nvSpPr>
      <dsp:spPr>
        <a:xfrm rot="5400000">
          <a:off x="4123437" y="-2928372"/>
          <a:ext cx="49352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sz="1400" kern="1200" dirty="0"/>
            <a:t>李克强总理出席首届世界互联网大会时指出，互联网是大众创业、万众创新的新工具。</a:t>
          </a:r>
          <a:endParaRPr lang="zh-CN" altLang="en-US" sz="1400" kern="1200" dirty="0"/>
        </a:p>
      </dsp:txBody>
      <dsp:txXfrm rot="-5400000">
        <a:off x="531491" y="687666"/>
        <a:ext cx="7653328" cy="445343"/>
      </dsp:txXfrm>
    </dsp:sp>
    <dsp:sp modelId="{7698ECFD-2EAC-49F6-A862-32EE5B65D2AD}">
      <dsp:nvSpPr>
        <dsp:cNvPr id="0" name=""/>
        <dsp:cNvSpPr/>
      </dsp:nvSpPr>
      <dsp:spPr>
        <a:xfrm rot="5400000">
          <a:off x="-113891" y="1436657"/>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2015</a:t>
          </a:r>
          <a:r>
            <a:rPr lang="zh-CN" altLang="en-US" sz="1200" kern="1200" dirty="0"/>
            <a:t>年</a:t>
          </a:r>
          <a:r>
            <a:rPr lang="en-US" altLang="zh-CN" sz="1200" kern="1200" dirty="0"/>
            <a:t>3</a:t>
          </a:r>
          <a:r>
            <a:rPr lang="zh-CN" altLang="en-US" sz="1200" kern="1200" dirty="0"/>
            <a:t>月</a:t>
          </a:r>
        </a:p>
      </dsp:txBody>
      <dsp:txXfrm rot="-5400000">
        <a:off x="1" y="1588512"/>
        <a:ext cx="531491" cy="227782"/>
      </dsp:txXfrm>
    </dsp:sp>
    <dsp:sp modelId="{FE044454-FF49-4D74-BD2D-EFAD3C3DCEE7}">
      <dsp:nvSpPr>
        <dsp:cNvPr id="0" name=""/>
        <dsp:cNvSpPr/>
      </dsp:nvSpPr>
      <dsp:spPr>
        <a:xfrm rot="5400000">
          <a:off x="4123437" y="-2269179"/>
          <a:ext cx="49352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a:t>在</a:t>
          </a:r>
          <a:r>
            <a:rPr lang="zh-CN" sz="1400" kern="1200" dirty="0"/>
            <a:t>十二届全国人大三次会议上，李克强总理在政府工作报告中首次提出“互联网</a:t>
          </a:r>
          <a:r>
            <a:rPr lang="en-US" sz="1400" kern="1200" dirty="0"/>
            <a:t>+</a:t>
          </a:r>
          <a:r>
            <a:rPr lang="zh-CN" sz="1400" kern="1200" dirty="0"/>
            <a:t>”行动计划。</a:t>
          </a:r>
          <a:endParaRPr lang="zh-CN" altLang="en-US" sz="1400" kern="1200" dirty="0"/>
        </a:p>
      </dsp:txBody>
      <dsp:txXfrm rot="-5400000">
        <a:off x="531491" y="1346859"/>
        <a:ext cx="7653328" cy="445343"/>
      </dsp:txXfrm>
    </dsp:sp>
    <dsp:sp modelId="{375CB398-9780-437F-9C26-9EBA36A00FA7}">
      <dsp:nvSpPr>
        <dsp:cNvPr id="0" name=""/>
        <dsp:cNvSpPr/>
      </dsp:nvSpPr>
      <dsp:spPr>
        <a:xfrm rot="5400000">
          <a:off x="-113891" y="2095850"/>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2015</a:t>
          </a:r>
          <a:r>
            <a:rPr lang="zh-CN" altLang="en-US" sz="1200" kern="1200" dirty="0"/>
            <a:t>年</a:t>
          </a:r>
          <a:r>
            <a:rPr lang="en-US" altLang="zh-CN" sz="1200" kern="1200" dirty="0"/>
            <a:t>7</a:t>
          </a:r>
          <a:r>
            <a:rPr lang="zh-CN" altLang="en-US" sz="1200" kern="1200" dirty="0"/>
            <a:t>月</a:t>
          </a:r>
        </a:p>
      </dsp:txBody>
      <dsp:txXfrm rot="-5400000">
        <a:off x="1" y="2247705"/>
        <a:ext cx="531491" cy="227782"/>
      </dsp:txXfrm>
    </dsp:sp>
    <dsp:sp modelId="{3200C7DC-0D89-48FE-8704-874C66134B73}">
      <dsp:nvSpPr>
        <dsp:cNvPr id="0" name=""/>
        <dsp:cNvSpPr/>
      </dsp:nvSpPr>
      <dsp:spPr>
        <a:xfrm rot="5400000">
          <a:off x="4123437" y="-1609986"/>
          <a:ext cx="49352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sz="1400" kern="1200" dirty="0"/>
            <a:t>国务院印发《关于积极推进“互联网</a:t>
          </a:r>
          <a:r>
            <a:rPr lang="en-US" sz="1400" kern="1200" dirty="0"/>
            <a:t>+</a:t>
          </a:r>
          <a:r>
            <a:rPr lang="zh-CN" sz="1400" kern="1200" dirty="0"/>
            <a:t>”行动的指导意见》</a:t>
          </a:r>
          <a:r>
            <a:rPr lang="zh-CN" altLang="en-US" sz="1400" kern="1200" dirty="0"/>
            <a:t>。</a:t>
          </a:r>
        </a:p>
      </dsp:txBody>
      <dsp:txXfrm rot="-5400000">
        <a:off x="531491" y="2006052"/>
        <a:ext cx="7653328" cy="445343"/>
      </dsp:txXfrm>
    </dsp:sp>
    <dsp:sp modelId="{E0277EB1-84CB-45CF-BEAB-4C7EF9CAA0AC}">
      <dsp:nvSpPr>
        <dsp:cNvPr id="0" name=""/>
        <dsp:cNvSpPr/>
      </dsp:nvSpPr>
      <dsp:spPr>
        <a:xfrm rot="5400000">
          <a:off x="-113891" y="2755043"/>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2020</a:t>
          </a:r>
          <a:r>
            <a:rPr lang="zh-CN" altLang="en-US" sz="1200" kern="1200" dirty="0"/>
            <a:t>年</a:t>
          </a:r>
          <a:r>
            <a:rPr lang="en-US" altLang="zh-CN" sz="1200" kern="1200" dirty="0"/>
            <a:t>5</a:t>
          </a:r>
          <a:r>
            <a:rPr lang="zh-CN" altLang="en-US" sz="1200" kern="1200" dirty="0"/>
            <a:t>月</a:t>
          </a:r>
        </a:p>
      </dsp:txBody>
      <dsp:txXfrm rot="-5400000">
        <a:off x="1" y="2906898"/>
        <a:ext cx="531491" cy="227782"/>
      </dsp:txXfrm>
    </dsp:sp>
    <dsp:sp modelId="{0CE8B2F3-5241-47D9-9203-B8976E2EFE8E}">
      <dsp:nvSpPr>
        <dsp:cNvPr id="0" name=""/>
        <dsp:cNvSpPr/>
      </dsp:nvSpPr>
      <dsp:spPr>
        <a:xfrm rot="5400000">
          <a:off x="4123437" y="-950793"/>
          <a:ext cx="49352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a:t>李克强总理在</a:t>
          </a:r>
          <a:r>
            <a:rPr lang="en-US" altLang="zh-CN" sz="1400" kern="1200" dirty="0"/>
            <a:t>2020</a:t>
          </a:r>
          <a:r>
            <a:rPr lang="zh-CN" altLang="en-US" sz="1400" kern="1200" dirty="0"/>
            <a:t>年国务院政府工作报告中提出，全面推进“互联网</a:t>
          </a:r>
          <a:r>
            <a:rPr lang="en-US" altLang="en-US" sz="1400" kern="1200" dirty="0"/>
            <a:t>+”</a:t>
          </a:r>
          <a:r>
            <a:rPr lang="zh-CN" altLang="en-US" sz="1400" kern="1200" dirty="0"/>
            <a:t>，打造数字经济新优势。</a:t>
          </a:r>
        </a:p>
      </dsp:txBody>
      <dsp:txXfrm rot="-5400000">
        <a:off x="531491" y="2665245"/>
        <a:ext cx="7653328" cy="445343"/>
      </dsp:txXfrm>
    </dsp:sp>
    <dsp:sp modelId="{1414E180-56E1-4E4B-B2A6-AF7B6CA6514E}">
      <dsp:nvSpPr>
        <dsp:cNvPr id="0" name=""/>
        <dsp:cNvSpPr/>
      </dsp:nvSpPr>
      <dsp:spPr>
        <a:xfrm rot="5400000">
          <a:off x="-113891" y="3414236"/>
          <a:ext cx="759273" cy="531491"/>
        </a:xfrm>
        <a:prstGeom prst="chevron">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620" tIns="7620" rIns="7620" bIns="7620" numCol="1" spcCol="1270" anchor="ctr" anchorCtr="0">
          <a:noAutofit/>
        </a:bodyPr>
        <a:lstStyle/>
        <a:p>
          <a:pPr lvl="0" algn="ctr" defTabSz="533400">
            <a:lnSpc>
              <a:spcPct val="90000"/>
            </a:lnSpc>
            <a:spcBef>
              <a:spcPct val="0"/>
            </a:spcBef>
            <a:spcAft>
              <a:spcPct val="35000"/>
            </a:spcAft>
          </a:pPr>
          <a:r>
            <a:rPr lang="en-US" altLang="zh-CN" sz="1200" kern="1200" dirty="0"/>
            <a:t>2021</a:t>
          </a:r>
          <a:r>
            <a:rPr lang="zh-CN" altLang="zh-CN" sz="1200" kern="1200" dirty="0"/>
            <a:t>年</a:t>
          </a:r>
          <a:r>
            <a:rPr lang="en-US" altLang="zh-CN" sz="1200" kern="1200" dirty="0"/>
            <a:t>3</a:t>
          </a:r>
          <a:r>
            <a:rPr lang="zh-CN" altLang="zh-CN" sz="1200" kern="1200" dirty="0"/>
            <a:t>月</a:t>
          </a:r>
          <a:endParaRPr lang="zh-CN" altLang="en-US" sz="1200" kern="1200" dirty="0"/>
        </a:p>
      </dsp:txBody>
      <dsp:txXfrm rot="-5400000">
        <a:off x="1" y="3566091"/>
        <a:ext cx="531491" cy="227782"/>
      </dsp:txXfrm>
    </dsp:sp>
    <dsp:sp modelId="{8C7E78D4-1C94-496F-9331-A152C6CDAA5A}">
      <dsp:nvSpPr>
        <dsp:cNvPr id="0" name=""/>
        <dsp:cNvSpPr/>
      </dsp:nvSpPr>
      <dsp:spPr>
        <a:xfrm rot="5400000">
          <a:off x="4123437" y="-291601"/>
          <a:ext cx="493527" cy="7677420"/>
        </a:xfrm>
        <a:prstGeom prst="round2SameRect">
          <a:avLst/>
        </a:prstGeom>
        <a:solidFill>
          <a:schemeClr val="lt1">
            <a:alpha val="90000"/>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9568" tIns="8890" rIns="8890" bIns="8890" numCol="1" spcCol="1270" anchor="ctr" anchorCtr="0">
          <a:noAutofit/>
        </a:bodyPr>
        <a:lstStyle/>
        <a:p>
          <a:pPr marL="114300" lvl="1" indent="-114300" algn="l" defTabSz="622300">
            <a:lnSpc>
              <a:spcPct val="90000"/>
            </a:lnSpc>
            <a:spcBef>
              <a:spcPct val="0"/>
            </a:spcBef>
            <a:spcAft>
              <a:spcPct val="15000"/>
            </a:spcAft>
            <a:buChar char="••"/>
          </a:pPr>
          <a:r>
            <a:rPr lang="zh-CN" altLang="en-US" sz="1400" kern="1200" dirty="0"/>
            <a:t>李克强总理在政府工作报告中提出，要优化和稳定产业链供应链。发展工业互联网，搭建更多共性技术研发平台，提升中小微企业创新能力和专业化水平。</a:t>
          </a:r>
        </a:p>
      </dsp:txBody>
      <dsp:txXfrm rot="-5400000">
        <a:off x="531491" y="3324437"/>
        <a:ext cx="7653328" cy="445343"/>
      </dsp:txXfrm>
    </dsp:sp>
  </dsp:spTree>
</dsp:drawing>
</file>

<file path=ppt/diagrams/layout1.xml><?xml version="1.0" encoding="utf-8"?>
<dgm:layoutDef xmlns:dgm="http://schemas.openxmlformats.org/drawingml/2006/diagram" xmlns:a="http://schemas.openxmlformats.org/drawingml/2006/main" uniqueId="urn:microsoft.com/office/officeart/2005/8/layout/chevron2">
  <dgm:title val=""/>
  <dgm:desc val=""/>
  <dgm:catLst>
    <dgm:cat type="process" pri="12000"/>
    <dgm:cat type="list" pri="16000"/>
    <dgm:cat type="convert" pri="11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Lst>
      <dgm:cxnLst>
        <dgm:cxn modelId="4" srcId="0" destId="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linearFlow">
    <dgm:varLst>
      <dgm:dir/>
      <dgm:animLvl val="lvl"/>
      <dgm:resizeHandles val="exact"/>
    </dgm:varLst>
    <dgm:alg type="lin">
      <dgm:param type="linDir" val="fromT"/>
      <dgm:param type="nodeHorzAlign" val="l"/>
    </dgm:alg>
    <dgm:shape xmlns:r="http://schemas.openxmlformats.org/officeDocument/2006/relationships" r:blip="">
      <dgm:adjLst/>
    </dgm:shape>
    <dgm:presOf/>
    <dgm:constrLst>
      <dgm:constr type="h" for="ch" forName="composite" refType="h"/>
      <dgm:constr type="w" for="ch" forName="composite" refType="w"/>
      <dgm:constr type="h" for="des" forName="parentText" op="equ"/>
      <dgm:constr type="h" for="ch" forName="sp" val="-14.88"/>
      <dgm:constr type="h" for="ch" forName="sp" refType="w" refFor="des" refForName="parentText" op="gte" fact="-0.3"/>
      <dgm:constr type="primFontSz" for="des" forName="parentText" op="equ" val="65"/>
      <dgm:constr type="primFontSz" for="des" forName="descendantText" op="equ" val="65"/>
    </dgm:constrLst>
    <dgm:ruleLst/>
    <dgm:forEach name="Name0" axis="ch" ptType="node">
      <dgm:layoutNode name="composite">
        <dgm:alg type="composite"/>
        <dgm:shape xmlns:r="http://schemas.openxmlformats.org/officeDocument/2006/relationships" r:blip="">
          <dgm:adjLst/>
        </dgm:shape>
        <dgm:presOf/>
        <dgm:choose name="Name1">
          <dgm:if name="Name2" func="var" arg="dir" op="equ" val="norm">
            <dgm:constrLst>
              <dgm:constr type="t" for="ch" forName="parentText"/>
              <dgm:constr type="l" for="ch" forName="parentText"/>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refType="w" refFor="ch" refForName="pare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if>
          <dgm:else name="Name3">
            <dgm:constrLst>
              <dgm:constr type="t" for="ch" forName="parentText"/>
              <dgm:constr type="r" for="ch" forName="parentText" refType="w"/>
              <dgm:constr type="w" for="ch" forName="parentText" refType="w" fact="0.4"/>
              <dgm:constr type="h" for="ch" forName="parentText" refType="h"/>
              <dgm:constr type="w" for="ch" forName="parentText" refType="w" op="lte" fact="0.5"/>
              <dgm:constr type="w" for="ch" forName="parentText" refType="h" refFor="ch" refForName="parentText" op="lte" fact="0.7"/>
              <dgm:constr type="h" for="ch" forName="parentText" refType="w" refFor="ch" refForName="parentText" op="lte" fact="3"/>
              <dgm:constr type="l" for="ch" forName="descendantText"/>
              <dgm:constr type="w" for="ch" forName="descendantText" refType="w"/>
              <dgm:constr type="wOff" for="ch" forName="descendantText" refType="w" refFor="ch" refForName="parentText" fact="-1"/>
              <dgm:constr type="t" for="ch" forName="descendantText"/>
              <dgm:constr type="b" for="ch" forName="descendantText" refType="h" refFor="ch" refForName="parentText"/>
              <dgm:constr type="bOff" for="ch" forName="descendantText" refType="w" refFor="ch" refForName="parentText" fact="-0.5"/>
            </dgm:constrLst>
          </dgm:else>
        </dgm:choose>
        <dgm:ruleLst/>
        <dgm:layoutNode name="parentText" styleLbl="alignNode1">
          <dgm:varLst>
            <dgm:chMax val="1"/>
            <dgm:bulletEnabled val="1"/>
          </dgm:varLst>
          <dgm:alg type="tx"/>
          <dgm:shape xmlns:r="http://schemas.openxmlformats.org/officeDocument/2006/relationships" rot="90" type="chevron" r:blip="">
            <dgm:adjLst/>
          </dgm:shape>
          <dgm:presOf axis="self" ptType="node"/>
          <dgm:constrLst>
            <dgm:constr type="lMarg" refType="primFontSz" fact="0.05"/>
            <dgm:constr type="rMarg" refType="primFontSz" fact="0.05"/>
            <dgm:constr type="tMarg" refType="primFontSz" fact="0.05"/>
            <dgm:constr type="bMarg" refType="primFontSz" fact="0.05"/>
          </dgm:constrLst>
          <dgm:ruleLst>
            <dgm:rule type="h" val="100" fact="NaN" max="NaN"/>
            <dgm:rule type="primFontSz" val="24" fact="NaN" max="NaN"/>
            <dgm:rule type="h" val="110" fact="NaN" max="NaN"/>
            <dgm:rule type="primFontSz" val="18" fact="NaN" max="NaN"/>
            <dgm:rule type="h" val="INF" fact="NaN" max="NaN"/>
            <dgm:rule type="primFontSz" val="5" fact="NaN" max="NaN"/>
          </dgm:ruleLst>
        </dgm:layoutNode>
        <dgm:layoutNode name="descendantText" styleLbl="alignAcc1">
          <dgm:varLst>
            <dgm:bulletEnabled val="1"/>
          </dgm:varLst>
          <dgm:choose name="Name4">
            <dgm:if name="Name5" func="var" arg="dir" op="equ" val="norm">
              <dgm:alg type="tx">
                <dgm:param type="stBulletLvl" val="1"/>
                <dgm:param type="txAnchorVertCh" val="mid"/>
              </dgm:alg>
              <dgm:shape xmlns:r="http://schemas.openxmlformats.org/officeDocument/2006/relationships" rot="90" type="round2SameRect" r:blip="">
                <dgm:adjLst/>
              </dgm:shape>
            </dgm:if>
            <dgm:else name="Name6">
              <dgm:alg type="tx">
                <dgm:param type="stBulletLvl" val="1"/>
                <dgm:param type="txAnchorVertCh" val="mid"/>
              </dgm:alg>
              <dgm:shape xmlns:r="http://schemas.openxmlformats.org/officeDocument/2006/relationships" rot="-90" type="round2SameRect" r:blip="">
                <dgm:adjLst/>
              </dgm:shape>
            </dgm:else>
          </dgm:choose>
          <dgm:presOf axis="des" ptType="node"/>
          <dgm:choose name="Name7">
            <dgm:if name="Name8" func="var" arg="dir" op="equ" val="norm">
              <dgm:constrLst>
                <dgm:constr type="secFontSz" refType="primFontSz"/>
                <dgm:constr type="tMarg" refType="primFontSz" fact="0.05"/>
                <dgm:constr type="bMarg" refType="primFontSz" fact="0.05"/>
                <dgm:constr type="rMarg" refType="primFontSz" fact="0.05"/>
              </dgm:constrLst>
            </dgm:if>
            <dgm:else name="Name9">
              <dgm:constrLst>
                <dgm:constr type="secFontSz" refType="primFontSz"/>
                <dgm:constr type="tMarg" refType="primFontSz" fact="0.05"/>
                <dgm:constr type="bMarg" refType="primFontSz" fact="0.05"/>
                <dgm:constr type="lMarg" refType="primFontSz" fact="0.05"/>
              </dgm:constrLst>
            </dgm:else>
          </dgm:choose>
          <dgm:ruleLst>
            <dgm:rule type="primFontSz" val="5" fact="NaN" max="NaN"/>
          </dgm:ruleLst>
        </dgm:layoutNode>
      </dgm:layoutNode>
      <dgm:forEach name="Name10" axis="followSib" ptType="sibTrans" cnt="1">
        <dgm:layoutNode name="sp">
          <dgm:alg type="sp"/>
          <dgm:shape xmlns:r="http://schemas.openxmlformats.org/officeDocument/2006/relationships" r:blip="">
            <dgm:adjLst/>
          </dgm:shape>
          <dgm:presOf axis="self"/>
          <dgm:constrLst>
            <dgm:constr type="w" val="1"/>
            <dgm:constr type="h" val="37.5"/>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233021" y="1275606"/>
            <a:ext cx="8382422" cy="2862322"/>
          </a:xfrm>
          <a:prstGeom prst="rect">
            <a:avLst/>
          </a:prstGeom>
        </p:spPr>
        <p:txBody>
          <a:bodyPr wrap="square">
            <a:spAutoFit/>
          </a:bodyPr>
          <a:lstStyle/>
          <a:p>
            <a:pPr>
              <a:lnSpc>
                <a:spcPct val="150000"/>
              </a:lnSpc>
            </a:pPr>
            <a:r>
              <a:rPr lang="zh-CN" altLang="en-US" sz="2000" dirty="0"/>
              <a:t>（</a:t>
            </a:r>
            <a:r>
              <a:rPr lang="en-US" altLang="zh-CN" sz="2000" dirty="0"/>
              <a:t>6</a:t>
            </a:r>
            <a:r>
              <a:rPr lang="zh-CN" altLang="en-US" sz="2000" dirty="0"/>
              <a:t>）</a:t>
            </a:r>
            <a:r>
              <a:rPr lang="zh-CN" altLang="zh-CN" sz="2000" dirty="0"/>
              <a:t>物流</a:t>
            </a:r>
          </a:p>
          <a:p>
            <a:pPr>
              <a:lnSpc>
                <a:spcPct val="150000"/>
              </a:lnSpc>
            </a:pPr>
            <a:r>
              <a:rPr lang="zh-CN" altLang="zh-CN" sz="2000" dirty="0"/>
              <a:t>“互联网</a:t>
            </a:r>
            <a:r>
              <a:rPr lang="en-US" altLang="zh-CN" sz="2000" dirty="0"/>
              <a:t>+</a:t>
            </a:r>
            <a:r>
              <a:rPr lang="zh-CN" altLang="zh-CN" sz="2000" dirty="0"/>
              <a:t>”技术在物流行业的应用有很多，互联网</a:t>
            </a:r>
            <a:r>
              <a:rPr lang="en-US" altLang="zh-CN" sz="2000" dirty="0"/>
              <a:t>+</a:t>
            </a:r>
            <a:r>
              <a:rPr lang="zh-CN" altLang="zh-CN" sz="2000" dirty="0"/>
              <a:t>时代不仅能对物流行业的资源进行整合，有助于改变我国物流行业整体“散、乱、小、差”，交易双方信息不对称，中间过程冗余，标准化程度不高等方面缺陷。而且，互联网与物流的结合，能够使金融、物联网、智能制造等元素也融入到物流行业的当中，提高物流行业的附加值。</a:t>
            </a:r>
          </a:p>
        </p:txBody>
      </p:sp>
    </p:spTree>
    <p:extLst>
      <p:ext uri="{BB962C8B-B14F-4D97-AF65-F5344CB8AC3E}">
        <p14:creationId xmlns:p14="http://schemas.microsoft.com/office/powerpoint/2010/main" val="31395625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955203"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“互联网</a:t>
            </a:r>
            <a:r>
              <a:rPr lang="en-US" altLang="zh-CN" sz="2400" dirty="0" smtClean="0"/>
              <a:t>+</a:t>
            </a:r>
            <a:r>
              <a:rPr lang="zh-CN" altLang="en-US" sz="2400" dirty="0" smtClean="0"/>
              <a:t>”技术在物流的应用</a:t>
            </a:r>
            <a:endParaRPr lang="zh-CN" altLang="zh-CN" sz="2400" dirty="0"/>
          </a:p>
        </p:txBody>
      </p:sp>
      <p:sp>
        <p:nvSpPr>
          <p:cNvPr id="28" name="矩形 27"/>
          <p:cNvSpPr/>
          <p:nvPr/>
        </p:nvSpPr>
        <p:spPr>
          <a:xfrm>
            <a:off x="298995" y="1650961"/>
            <a:ext cx="8546010" cy="2537874"/>
          </a:xfrm>
          <a:prstGeom prst="rect">
            <a:avLst/>
          </a:prstGeom>
        </p:spPr>
        <p:txBody>
          <a:bodyPr wrap="square">
            <a:spAutoFit/>
          </a:bodyPr>
          <a:lstStyle/>
          <a:p>
            <a:pPr>
              <a:lnSpc>
                <a:spcPct val="150000"/>
              </a:lnSpc>
            </a:pPr>
            <a:r>
              <a:rPr lang="zh-CN" altLang="en-US" dirty="0"/>
              <a:t>         现代物流业借助与“互联网</a:t>
            </a:r>
            <a:r>
              <a:rPr lang="en-US" altLang="zh-CN" dirty="0"/>
              <a:t>+”</a:t>
            </a:r>
            <a:r>
              <a:rPr lang="zh-CN" altLang="en-US" dirty="0"/>
              <a:t>技术的融合，发展更加迅猛，其发展过程中积累的数据日益增多也更加复杂，所以对数据传输的有效性与安全性提出了更高要求。      </a:t>
            </a:r>
            <a:endParaRPr lang="en-US" altLang="zh-CN" dirty="0"/>
          </a:p>
          <a:p>
            <a:pPr>
              <a:lnSpc>
                <a:spcPct val="150000"/>
              </a:lnSpc>
            </a:pPr>
            <a:r>
              <a:rPr lang="en-US" altLang="zh-CN" dirty="0"/>
              <a:t>         </a:t>
            </a:r>
            <a:r>
              <a:rPr lang="zh-CN" altLang="en-US" dirty="0"/>
              <a:t>在现代物流活动中，进出货、运输等各环节涉及大量数据信息，这些数据信息资源的整合则需要电子数据交换技术。</a:t>
            </a:r>
            <a:endParaRPr lang="en-US" altLang="zh-CN" dirty="0"/>
          </a:p>
          <a:p>
            <a:pPr>
              <a:lnSpc>
                <a:spcPct val="150000"/>
              </a:lnSpc>
            </a:pPr>
            <a:r>
              <a:rPr lang="en-US" altLang="zh-CN" dirty="0"/>
              <a:t>        </a:t>
            </a:r>
            <a:r>
              <a:rPr lang="zh-CN" altLang="en-US" dirty="0"/>
              <a:t>借助这项技术能够将各类数据信息经过处理加工后进行有效传输，提高了数据传输效率，保证了信息安全，降低了信息传输成本。</a:t>
            </a:r>
          </a:p>
        </p:txBody>
      </p:sp>
      <p:sp>
        <p:nvSpPr>
          <p:cNvPr id="29" name="矩形 28">
            <a:extLst>
              <a:ext uri="{FF2B5EF4-FFF2-40B4-BE49-F238E27FC236}">
                <a16:creationId xmlns:a16="http://schemas.microsoft.com/office/drawing/2014/main" xmlns="" id="{8B878299-EBBB-4419-A9B9-508BA87E838C}"/>
              </a:ext>
            </a:extLst>
          </p:cNvPr>
          <p:cNvSpPr/>
          <p:nvPr/>
        </p:nvSpPr>
        <p:spPr>
          <a:xfrm>
            <a:off x="150018" y="883970"/>
            <a:ext cx="7401207" cy="583108"/>
          </a:xfrm>
          <a:prstGeom prst="rect">
            <a:avLst/>
          </a:prstGeom>
        </p:spPr>
        <p:txBody>
          <a:bodyPr wrap="square">
            <a:spAutoFit/>
          </a:bodyPr>
          <a:lstStyle/>
          <a:p>
            <a:pPr>
              <a:lnSpc>
                <a:spcPct val="150000"/>
              </a:lnSpc>
            </a:pPr>
            <a:r>
              <a:rPr lang="zh-CN" altLang="en-US" sz="2400" dirty="0"/>
              <a:t>（</a:t>
            </a:r>
            <a:r>
              <a:rPr lang="en-US" altLang="zh-CN" sz="2400" dirty="0"/>
              <a:t>1</a:t>
            </a:r>
            <a:r>
              <a:rPr lang="zh-CN" altLang="en-US" sz="2400" dirty="0"/>
              <a:t>）电子数据交换技术的应用</a:t>
            </a:r>
          </a:p>
        </p:txBody>
      </p:sp>
    </p:spTree>
    <p:extLst>
      <p:ext uri="{BB962C8B-B14F-4D97-AF65-F5344CB8AC3E}">
        <p14:creationId xmlns:p14="http://schemas.microsoft.com/office/powerpoint/2010/main" val="309913337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955203"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“互联网</a:t>
            </a:r>
            <a:r>
              <a:rPr lang="en-US" altLang="zh-CN" sz="2400" dirty="0" smtClean="0"/>
              <a:t>+</a:t>
            </a:r>
            <a:r>
              <a:rPr lang="zh-CN" altLang="en-US" sz="2400" dirty="0" smtClean="0"/>
              <a:t>”技术在物流的应用</a:t>
            </a:r>
            <a:endParaRPr lang="zh-CN" altLang="zh-CN" sz="2400" dirty="0"/>
          </a:p>
        </p:txBody>
      </p:sp>
      <p:sp>
        <p:nvSpPr>
          <p:cNvPr id="28" name="矩形 27"/>
          <p:cNvSpPr/>
          <p:nvPr/>
        </p:nvSpPr>
        <p:spPr>
          <a:xfrm>
            <a:off x="298995" y="1650961"/>
            <a:ext cx="8546010" cy="2957861"/>
          </a:xfrm>
          <a:prstGeom prst="rect">
            <a:avLst/>
          </a:prstGeom>
        </p:spPr>
        <p:txBody>
          <a:bodyPr wrap="square">
            <a:spAutoFit/>
          </a:bodyPr>
          <a:lstStyle/>
          <a:p>
            <a:pPr>
              <a:lnSpc>
                <a:spcPct val="150000"/>
              </a:lnSpc>
            </a:pPr>
            <a:r>
              <a:rPr lang="zh-CN" altLang="en-US" dirty="0"/>
              <a:t>         无线射频识别技术是一种无需远程接触就能识别数据的现代信息技术，是“互联网</a:t>
            </a:r>
            <a:r>
              <a:rPr lang="en-US" altLang="zh-CN" dirty="0"/>
              <a:t>+”</a:t>
            </a:r>
            <a:r>
              <a:rPr lang="zh-CN" altLang="en-US" dirty="0"/>
              <a:t>技术的重要组成部分。目前，该技术广泛应用于现代物流的各个环节，有效地提高了物流运输效率，实现了现代物流管理的智能化。无线射频识别技术在现代物流中的应用主要体现在以下三个方面：</a:t>
            </a:r>
            <a:endParaRPr lang="en-US" altLang="zh-CN" dirty="0"/>
          </a:p>
          <a:p>
            <a:pPr>
              <a:lnSpc>
                <a:spcPct val="150000"/>
              </a:lnSpc>
            </a:pPr>
            <a:r>
              <a:rPr lang="en-US" altLang="zh-CN" sz="1800" kern="100" dirty="0">
                <a:effectLst/>
                <a:ea typeface="宋体" panose="02010600030101010101" pitchFamily="2" charset="-122"/>
                <a:cs typeface="Times New Roman" panose="02020603050405020304" pitchFamily="18" charset="0"/>
              </a:rPr>
              <a:t>1.</a:t>
            </a:r>
            <a:r>
              <a:rPr lang="zh-CN" altLang="zh-CN" sz="1800" kern="100" dirty="0">
                <a:effectLst/>
                <a:ea typeface="宋体" panose="02010600030101010101" pitchFamily="2" charset="-122"/>
                <a:cs typeface="Times New Roman" panose="02020603050405020304" pitchFamily="18" charset="0"/>
              </a:rPr>
              <a:t>入库工作管理。</a:t>
            </a:r>
            <a:endParaRPr lang="en-US" altLang="zh-CN" sz="1800" kern="100" dirty="0">
              <a:effectLst/>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2.</a:t>
            </a:r>
            <a:r>
              <a:rPr lang="zh-CN" altLang="zh-CN" sz="1800" kern="100" dirty="0">
                <a:effectLst/>
                <a:ea typeface="宋体" panose="02010600030101010101" pitchFamily="2" charset="-122"/>
                <a:cs typeface="Times New Roman" panose="02020603050405020304" pitchFamily="18" charset="0"/>
              </a:rPr>
              <a:t>在库工作管理。</a:t>
            </a:r>
            <a:endParaRPr lang="en-US" altLang="zh-CN" kern="100" dirty="0">
              <a:ea typeface="宋体" panose="02010600030101010101" pitchFamily="2" charset="-122"/>
              <a:cs typeface="Times New Roman" panose="02020603050405020304" pitchFamily="18" charset="0"/>
            </a:endParaRPr>
          </a:p>
          <a:p>
            <a:pPr>
              <a:lnSpc>
                <a:spcPct val="150000"/>
              </a:lnSpc>
            </a:pPr>
            <a:r>
              <a:rPr lang="en-US" altLang="zh-CN" sz="1800" kern="100" dirty="0">
                <a:effectLst/>
                <a:ea typeface="宋体" panose="02010600030101010101" pitchFamily="2" charset="-122"/>
                <a:cs typeface="Times New Roman" panose="02020603050405020304" pitchFamily="18" charset="0"/>
              </a:rPr>
              <a:t>3.</a:t>
            </a:r>
            <a:r>
              <a:rPr lang="zh-CN" altLang="zh-CN" sz="1800" kern="100" dirty="0">
                <a:effectLst/>
                <a:ea typeface="宋体" panose="02010600030101010101" pitchFamily="2" charset="-122"/>
                <a:cs typeface="Times New Roman" panose="02020603050405020304" pitchFamily="18" charset="0"/>
              </a:rPr>
              <a:t>出库工作管理。</a:t>
            </a:r>
            <a:endParaRPr lang="zh-CN" altLang="en-US" dirty="0"/>
          </a:p>
        </p:txBody>
      </p:sp>
      <p:sp>
        <p:nvSpPr>
          <p:cNvPr id="29" name="矩形 28">
            <a:extLst>
              <a:ext uri="{FF2B5EF4-FFF2-40B4-BE49-F238E27FC236}">
                <a16:creationId xmlns:a16="http://schemas.microsoft.com/office/drawing/2014/main" xmlns="" id="{8B878299-EBBB-4419-A9B9-508BA87E838C}"/>
              </a:ext>
            </a:extLst>
          </p:cNvPr>
          <p:cNvSpPr/>
          <p:nvPr/>
        </p:nvSpPr>
        <p:spPr>
          <a:xfrm>
            <a:off x="150018" y="883970"/>
            <a:ext cx="7401207" cy="583108"/>
          </a:xfrm>
          <a:prstGeom prst="rect">
            <a:avLst/>
          </a:prstGeom>
        </p:spPr>
        <p:txBody>
          <a:bodyPr wrap="square">
            <a:spAutoFit/>
          </a:bodyPr>
          <a:lstStyle/>
          <a:p>
            <a:pPr>
              <a:lnSpc>
                <a:spcPct val="150000"/>
              </a:lnSpc>
            </a:pPr>
            <a:r>
              <a:rPr lang="zh-CN" altLang="en-US" sz="2400" dirty="0"/>
              <a:t>（</a:t>
            </a:r>
            <a:r>
              <a:rPr lang="en-US" altLang="zh-CN" sz="2400" dirty="0"/>
              <a:t>2</a:t>
            </a:r>
            <a:r>
              <a:rPr lang="zh-CN" altLang="en-US" sz="2400" dirty="0"/>
              <a:t>）无线射频识别技术的应用</a:t>
            </a:r>
          </a:p>
        </p:txBody>
      </p:sp>
    </p:spTree>
    <p:extLst>
      <p:ext uri="{BB962C8B-B14F-4D97-AF65-F5344CB8AC3E}">
        <p14:creationId xmlns:p14="http://schemas.microsoft.com/office/powerpoint/2010/main" val="218349199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wipe(up)">
                                      <p:cBhvr>
                                        <p:cTn id="7" dur="500"/>
                                        <p:tgtEl>
                                          <p:spTgt spid="2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28"/>
                                        </p:tgtEl>
                                        <p:attrNameLst>
                                          <p:attrName>style.visibility</p:attrName>
                                        </p:attrNameLst>
                                      </p:cBhvr>
                                      <p:to>
                                        <p:strVal val="visible"/>
                                      </p:to>
                                    </p:set>
                                    <p:animEffect transition="in" filter="wipe(up)">
                                      <p:cBhvr>
                                        <p:cTn id="10"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955203" cy="461665"/>
          </a:xfrm>
          <a:prstGeom prst="rect">
            <a:avLst/>
          </a:prstGeom>
        </p:spPr>
        <p:txBody>
          <a:bodyPr wrap="none">
            <a:spAutoFit/>
          </a:bodyPr>
          <a:lstStyle/>
          <a:p>
            <a:r>
              <a:rPr lang="zh-CN" altLang="en-US" sz="2400" dirty="0" smtClean="0"/>
              <a:t>五</a:t>
            </a:r>
            <a:r>
              <a:rPr lang="zh-CN" altLang="zh-CN" sz="2400" dirty="0" smtClean="0"/>
              <a:t>、</a:t>
            </a:r>
            <a:r>
              <a:rPr lang="zh-CN" altLang="en-US" sz="2400" dirty="0" smtClean="0"/>
              <a:t>“互联网</a:t>
            </a:r>
            <a:r>
              <a:rPr lang="en-US" altLang="zh-CN" sz="2400" dirty="0" smtClean="0"/>
              <a:t>+</a:t>
            </a:r>
            <a:r>
              <a:rPr lang="zh-CN" altLang="en-US" sz="2400" dirty="0" smtClean="0"/>
              <a:t>”技术对物流的促进</a:t>
            </a:r>
            <a:endParaRPr lang="zh-CN" altLang="zh-CN" sz="2400" dirty="0"/>
          </a:p>
        </p:txBody>
      </p:sp>
      <p:sp>
        <p:nvSpPr>
          <p:cNvPr id="28" name="矩形 27"/>
          <p:cNvSpPr/>
          <p:nvPr/>
        </p:nvSpPr>
        <p:spPr>
          <a:xfrm>
            <a:off x="467544" y="1563638"/>
            <a:ext cx="7704856" cy="1477328"/>
          </a:xfrm>
          <a:prstGeom prst="rect">
            <a:avLst/>
          </a:prstGeom>
        </p:spPr>
        <p:txBody>
          <a:bodyPr wrap="square">
            <a:spAutoFit/>
          </a:bodyPr>
          <a:lstStyle/>
          <a:p>
            <a:pPr>
              <a:lnSpc>
                <a:spcPct val="150000"/>
              </a:lnSpc>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rPr>
              <a:t>1</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）有效降低物流成本，缩短物流时间</a:t>
            </a:r>
            <a:endParaRPr lang="en-US" altLang="zh-CN" sz="2000" kern="100" dirty="0">
              <a:effectLst/>
              <a:latin typeface="Times New Roman" panose="02020603050405020304" pitchFamily="18" charset="0"/>
              <a:ea typeface="宋体" panose="02010600030101010101" pitchFamily="2" charset="-122"/>
              <a:cs typeface="Times New Roman" panose="02020603050405020304" pitchFamily="18" charset="0"/>
            </a:endParaRPr>
          </a:p>
          <a:p>
            <a:pPr>
              <a:lnSpc>
                <a:spcPct val="150000"/>
              </a:lnSpc>
            </a:pPr>
            <a:r>
              <a:rPr lang="zh-CN" altLang="zh-CN" sz="2000" kern="100" dirty="0">
                <a:effectLst/>
                <a:latin typeface="Times New Roman" panose="02020603050405020304" pitchFamily="18" charset="0"/>
                <a:ea typeface="宋体" panose="02010600030101010101" pitchFamily="2" charset="-122"/>
              </a:rPr>
              <a:t>（</a:t>
            </a:r>
            <a:r>
              <a:rPr lang="en-US" altLang="zh-CN" sz="2000" kern="100" dirty="0">
                <a:effectLst/>
                <a:latin typeface="Times New Roman" panose="02020603050405020304" pitchFamily="18" charset="0"/>
                <a:ea typeface="宋体" panose="02010600030101010101" pitchFamily="2" charset="-122"/>
              </a:rPr>
              <a:t>2</a:t>
            </a:r>
            <a:r>
              <a:rPr lang="zh-CN" altLang="zh-CN" sz="2000" kern="100" dirty="0">
                <a:effectLst/>
                <a:latin typeface="Times New Roman" panose="02020603050405020304" pitchFamily="18" charset="0"/>
                <a:ea typeface="宋体" panose="02010600030101010101" pitchFamily="2" charset="-122"/>
              </a:rPr>
              <a:t>）满足用户需求，实现信息资源共享</a:t>
            </a:r>
          </a:p>
          <a:p>
            <a:pPr>
              <a:lnSpc>
                <a:spcPct val="150000"/>
              </a:lnSpc>
            </a:pP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a:t>
            </a:r>
            <a:r>
              <a:rPr lang="en-US" altLang="zh-CN" sz="2000" kern="100" dirty="0">
                <a:effectLst/>
                <a:latin typeface="Times New Roman" panose="02020603050405020304" pitchFamily="18" charset="0"/>
                <a:ea typeface="宋体" panose="02010600030101010101" pitchFamily="2" charset="-122"/>
              </a:rPr>
              <a:t>3</a:t>
            </a:r>
            <a:r>
              <a:rPr lang="zh-CN" altLang="zh-CN" sz="2000" kern="100" dirty="0">
                <a:effectLst/>
                <a:latin typeface="Times New Roman" panose="02020603050405020304" pitchFamily="18" charset="0"/>
                <a:ea typeface="宋体" panose="02010600030101010101" pitchFamily="2" charset="-122"/>
                <a:cs typeface="Times New Roman" panose="02020603050405020304" pitchFamily="18" charset="0"/>
              </a:rPr>
              <a:t>）让现代物流企业顺应时代发展</a:t>
            </a:r>
            <a:endParaRPr lang="zh-CN" altLang="en-US" sz="2000" dirty="0">
              <a:latin typeface="+mn-ea"/>
            </a:endParaRPr>
          </a:p>
        </p:txBody>
      </p:sp>
    </p:spTree>
    <p:extLst>
      <p:ext uri="{BB962C8B-B14F-4D97-AF65-F5344CB8AC3E}">
        <p14:creationId xmlns:p14="http://schemas.microsoft.com/office/powerpoint/2010/main" val="41747934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490141" y="1364556"/>
            <a:ext cx="4536504" cy="2400657"/>
          </a:xfrm>
          <a:prstGeom prst="rect">
            <a:avLst/>
          </a:prstGeom>
          <a:noFill/>
        </p:spPr>
        <p:txBody>
          <a:bodyPr wrap="square" rtlCol="0">
            <a:spAutoFit/>
          </a:bodyPr>
          <a:lstStyle/>
          <a:p>
            <a:pPr>
              <a:lnSpc>
                <a:spcPct val="150000"/>
              </a:lnSpc>
            </a:pPr>
            <a:r>
              <a:rPr lang="en-US" altLang="zh-CN" sz="2000" dirty="0">
                <a:latin typeface="黑体" pitchFamily="49" charset="-122"/>
                <a:ea typeface="黑体" pitchFamily="49" charset="-122"/>
              </a:rPr>
              <a:t>1.</a:t>
            </a:r>
            <a:r>
              <a:rPr lang="zh-CN" altLang="en-US" sz="2000" dirty="0">
                <a:latin typeface="黑体" pitchFamily="49" charset="-122"/>
                <a:ea typeface="黑体" pitchFamily="49" charset="-122"/>
              </a:rPr>
              <a:t>“互联网</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”技术的概念</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2.</a:t>
            </a:r>
            <a:r>
              <a:rPr lang="zh-CN" altLang="en-US" sz="2000" dirty="0">
                <a:latin typeface="黑体" pitchFamily="49" charset="-122"/>
                <a:ea typeface="黑体" pitchFamily="49" charset="-122"/>
              </a:rPr>
              <a:t>“互联网</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技术的发展历程</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3.</a:t>
            </a:r>
            <a:r>
              <a:rPr lang="zh-CN" altLang="en-US" sz="2000" dirty="0">
                <a:latin typeface="黑体" pitchFamily="49" charset="-122"/>
                <a:ea typeface="黑体" pitchFamily="49" charset="-122"/>
              </a:rPr>
              <a:t>“互联网</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技术在物流行业的应用</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4.</a:t>
            </a:r>
            <a:r>
              <a:rPr lang="zh-CN" altLang="en-US" sz="2000" dirty="0">
                <a:latin typeface="黑体" pitchFamily="49" charset="-122"/>
                <a:ea typeface="黑体" pitchFamily="49" charset="-122"/>
              </a:rPr>
              <a:t>“互联网</a:t>
            </a:r>
            <a:r>
              <a:rPr lang="en-US" altLang="zh-CN" sz="2000" dirty="0">
                <a:latin typeface="黑体" pitchFamily="49" charset="-122"/>
                <a:ea typeface="黑体" pitchFamily="49" charset="-122"/>
              </a:rPr>
              <a:t>+”</a:t>
            </a:r>
            <a:r>
              <a:rPr lang="zh-CN" altLang="en-US" sz="2000" dirty="0">
                <a:latin typeface="黑体" pitchFamily="49" charset="-122"/>
                <a:ea typeface="黑体" pitchFamily="49" charset="-122"/>
              </a:rPr>
              <a:t>技术对物流行业的促进作用</a:t>
            </a:r>
            <a:endParaRPr lang="en-US" altLang="zh-CN" sz="2000" dirty="0">
              <a:latin typeface="黑体" pitchFamily="49" charset="-122"/>
              <a:ea typeface="黑体" pitchFamily="49" charset="-122"/>
            </a:endParaRPr>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“互联网</a:t>
            </a:r>
            <a:r>
              <a:rPr lang="en-US" altLang="zh-CN" sz="2400" dirty="0" smtClean="0"/>
              <a:t>+</a:t>
            </a:r>
            <a:r>
              <a:rPr lang="zh-CN" altLang="en-US" sz="2400" dirty="0" smtClean="0"/>
              <a:t>”技术的概念</a:t>
            </a:r>
            <a:endParaRPr lang="zh-CN" altLang="zh-CN" sz="2400" dirty="0"/>
          </a:p>
        </p:txBody>
      </p:sp>
      <p:sp>
        <p:nvSpPr>
          <p:cNvPr id="28" name="矩形 27"/>
          <p:cNvSpPr/>
          <p:nvPr/>
        </p:nvSpPr>
        <p:spPr>
          <a:xfrm>
            <a:off x="179512" y="1281524"/>
            <a:ext cx="4392488" cy="2790187"/>
          </a:xfrm>
          <a:prstGeom prst="rect">
            <a:avLst/>
          </a:prstGeom>
        </p:spPr>
        <p:txBody>
          <a:bodyPr wrap="square">
            <a:spAutoFit/>
          </a:bodyPr>
          <a:lstStyle/>
          <a:p>
            <a:pPr>
              <a:lnSpc>
                <a:spcPct val="150000"/>
              </a:lnSpc>
            </a:pPr>
            <a:r>
              <a:rPr lang="en-US" altLang="zh-CN" sz="2000" dirty="0">
                <a:latin typeface="+mn-ea"/>
              </a:rPr>
              <a:t>    </a:t>
            </a:r>
            <a:r>
              <a:rPr lang="zh-CN" altLang="en-US" sz="2000" dirty="0">
                <a:latin typeface="+mn-ea"/>
              </a:rPr>
              <a:t>“互联网</a:t>
            </a:r>
            <a:r>
              <a:rPr lang="en-US" altLang="zh-CN" sz="2000" dirty="0">
                <a:latin typeface="+mn-ea"/>
              </a:rPr>
              <a:t>+”</a:t>
            </a:r>
            <a:r>
              <a:rPr lang="zh-CN" altLang="en-US" sz="2000" dirty="0">
                <a:latin typeface="+mn-ea"/>
              </a:rPr>
              <a:t>是指在创新</a:t>
            </a:r>
            <a:r>
              <a:rPr lang="en-US" altLang="zh-CN" sz="2000" dirty="0">
                <a:latin typeface="+mn-ea"/>
              </a:rPr>
              <a:t>2.0</a:t>
            </a:r>
            <a:r>
              <a:rPr lang="zh-CN" altLang="en-US" sz="2000" dirty="0">
                <a:latin typeface="+mn-ea"/>
              </a:rPr>
              <a:t>（信息时代、知识社会的创新形式）推动下由互联网发展起来的新业态，也是在知识社会创新</a:t>
            </a:r>
            <a:r>
              <a:rPr lang="en-US" altLang="zh-CN" sz="2000" dirty="0">
                <a:latin typeface="+mn-ea"/>
              </a:rPr>
              <a:t>2.0</a:t>
            </a:r>
            <a:r>
              <a:rPr lang="zh-CN" altLang="en-US" sz="2000" dirty="0">
                <a:latin typeface="+mn-ea"/>
              </a:rPr>
              <a:t>推动下由互联网形态演进、催生的经济社会发展的新业态。</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9345" y="1275606"/>
            <a:ext cx="4024616" cy="2664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647426"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“互联网</a:t>
            </a:r>
            <a:r>
              <a:rPr lang="en-US" altLang="zh-CN" sz="2400" dirty="0" smtClean="0"/>
              <a:t>+</a:t>
            </a:r>
            <a:r>
              <a:rPr lang="zh-CN" altLang="en-US" sz="2400" dirty="0" smtClean="0"/>
              <a:t>”技术的发展历程</a:t>
            </a:r>
            <a:endParaRPr lang="zh-CN" altLang="zh-CN" sz="2400" dirty="0"/>
          </a:p>
        </p:txBody>
      </p:sp>
      <p:graphicFrame>
        <p:nvGraphicFramePr>
          <p:cNvPr id="28" name="图示 27">
            <a:extLst>
              <a:ext uri="{FF2B5EF4-FFF2-40B4-BE49-F238E27FC236}">
                <a16:creationId xmlns:a16="http://schemas.microsoft.com/office/drawing/2014/main" xmlns="" id="{B1273B34-91EB-4BDE-A9BC-06618B22F21D}"/>
              </a:ext>
            </a:extLst>
          </p:cNvPr>
          <p:cNvGraphicFramePr/>
          <p:nvPr>
            <p:extLst>
              <p:ext uri="{D42A27DB-BD31-4B8C-83A1-F6EECF244321}">
                <p14:modId xmlns:p14="http://schemas.microsoft.com/office/powerpoint/2010/main" val="625363297"/>
              </p:ext>
            </p:extLst>
          </p:nvPr>
        </p:nvGraphicFramePr>
        <p:xfrm>
          <a:off x="539552" y="956022"/>
          <a:ext cx="8208912"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83272713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8" grpId="0">
        <p:bldAsOne/>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214714" y="1371707"/>
            <a:ext cx="4369546" cy="2400657"/>
          </a:xfrm>
          <a:prstGeom prst="rect">
            <a:avLst/>
          </a:prstGeom>
        </p:spPr>
        <p:txBody>
          <a:bodyPr wrap="square">
            <a:spAutoFit/>
          </a:bodyPr>
          <a:lstStyle/>
          <a:p>
            <a:pPr>
              <a:lnSpc>
                <a:spcPct val="150000"/>
              </a:lnSpc>
            </a:pPr>
            <a:r>
              <a:rPr lang="zh-CN" altLang="en-US" sz="2000" dirty="0"/>
              <a:t>（</a:t>
            </a:r>
            <a:r>
              <a:rPr lang="en-US" altLang="zh-CN" sz="2000" dirty="0"/>
              <a:t>1</a:t>
            </a:r>
            <a:r>
              <a:rPr lang="zh-CN" altLang="en-US" sz="2000" dirty="0"/>
              <a:t>）工业</a:t>
            </a:r>
            <a:endParaRPr lang="en-US" altLang="zh-CN" sz="2000" dirty="0"/>
          </a:p>
          <a:p>
            <a:pPr>
              <a:lnSpc>
                <a:spcPct val="150000"/>
              </a:lnSpc>
            </a:pPr>
            <a:r>
              <a:rPr lang="zh-CN" altLang="zh-CN" sz="2000" dirty="0"/>
              <a:t> “互联网</a:t>
            </a:r>
            <a:r>
              <a:rPr lang="en-US" altLang="zh-CN" sz="2000" dirty="0"/>
              <a:t>+</a:t>
            </a:r>
            <a:r>
              <a:rPr lang="zh-CN" altLang="zh-CN" sz="2000" dirty="0"/>
              <a:t>工业”即传统制造业企业采用移动互联网、云计算、大数据、物联网等信息通信技术，改造原有产品和研发生产方式。</a:t>
            </a:r>
            <a:endParaRPr lang="en-US" altLang="zh-CN" sz="2000" dirty="0"/>
          </a:p>
        </p:txBody>
      </p:sp>
      <p:pic>
        <p:nvPicPr>
          <p:cNvPr id="29" name="图片 28">
            <a:extLst>
              <a:ext uri="{FF2B5EF4-FFF2-40B4-BE49-F238E27FC236}">
                <a16:creationId xmlns:a16="http://schemas.microsoft.com/office/drawing/2014/main" xmlns="" id="{4948FAC1-FDA9-42D1-A59C-5B3568CF15B2}"/>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62830" y="1399017"/>
            <a:ext cx="4281170" cy="2854325"/>
          </a:xfrm>
          <a:prstGeom prst="rect">
            <a:avLst/>
          </a:prstGeom>
          <a:noFill/>
          <a:ln>
            <a:noFill/>
          </a:ln>
        </p:spPr>
      </p:pic>
    </p:spTree>
    <p:extLst>
      <p:ext uri="{BB962C8B-B14F-4D97-AF65-F5344CB8AC3E}">
        <p14:creationId xmlns:p14="http://schemas.microsoft.com/office/powerpoint/2010/main" val="33754945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346470" y="1444945"/>
            <a:ext cx="3865490" cy="2862322"/>
          </a:xfrm>
          <a:prstGeom prst="rect">
            <a:avLst/>
          </a:prstGeom>
        </p:spPr>
        <p:txBody>
          <a:bodyPr wrap="square">
            <a:spAutoFit/>
          </a:bodyPr>
          <a:lstStyle/>
          <a:p>
            <a:pPr>
              <a:lnSpc>
                <a:spcPct val="150000"/>
              </a:lnSpc>
            </a:pPr>
            <a:r>
              <a:rPr lang="zh-CN" altLang="en-US" sz="2000" dirty="0"/>
              <a:t>（</a:t>
            </a:r>
            <a:r>
              <a:rPr lang="en-US" altLang="zh-CN" sz="2000" dirty="0"/>
              <a:t>2</a:t>
            </a:r>
            <a:r>
              <a:rPr lang="zh-CN" altLang="en-US" sz="2000" dirty="0"/>
              <a:t>）商贸</a:t>
            </a:r>
            <a:endParaRPr lang="en-US" altLang="zh-CN" sz="2000" dirty="0"/>
          </a:p>
          <a:p>
            <a:pPr>
              <a:lnSpc>
                <a:spcPct val="150000"/>
              </a:lnSpc>
            </a:pPr>
            <a:r>
              <a:rPr lang="zh-CN" altLang="zh-CN" sz="2000" dirty="0"/>
              <a:t>在零售、电子商务等领域，近些年都能看到它们和互联网的结合，正如马化腾所言，“它是对传统行业的升级换代，不是颠覆掉传统行业”。</a:t>
            </a:r>
            <a:endParaRPr lang="zh-CN" altLang="en-US" sz="2000" dirty="0"/>
          </a:p>
        </p:txBody>
      </p:sp>
      <p:pic>
        <p:nvPicPr>
          <p:cNvPr id="29" name="图片 28">
            <a:extLst>
              <a:ext uri="{FF2B5EF4-FFF2-40B4-BE49-F238E27FC236}">
                <a16:creationId xmlns:a16="http://schemas.microsoft.com/office/drawing/2014/main" xmlns="" id="{AF265E0B-9ADC-49C3-8E02-2F8065A6C183}"/>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55976" y="1558181"/>
            <a:ext cx="4696460" cy="2009140"/>
          </a:xfrm>
          <a:prstGeom prst="rect">
            <a:avLst/>
          </a:prstGeom>
          <a:noFill/>
          <a:ln>
            <a:noFill/>
          </a:ln>
        </p:spPr>
      </p:pic>
    </p:spTree>
    <p:extLst>
      <p:ext uri="{BB962C8B-B14F-4D97-AF65-F5344CB8AC3E}">
        <p14:creationId xmlns:p14="http://schemas.microsoft.com/office/powerpoint/2010/main" val="338452888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379634" y="1184423"/>
            <a:ext cx="4048350" cy="3785652"/>
          </a:xfrm>
          <a:prstGeom prst="rect">
            <a:avLst/>
          </a:prstGeom>
        </p:spPr>
        <p:txBody>
          <a:bodyPr wrap="square">
            <a:spAutoFit/>
          </a:bodyPr>
          <a:lstStyle/>
          <a:p>
            <a:pPr>
              <a:lnSpc>
                <a:spcPct val="150000"/>
              </a:lnSpc>
            </a:pPr>
            <a:r>
              <a:rPr lang="zh-CN" altLang="en-US" sz="2000" dirty="0"/>
              <a:t>（</a:t>
            </a:r>
            <a:r>
              <a:rPr lang="en-US" altLang="zh-CN" sz="2000" dirty="0"/>
              <a:t>3</a:t>
            </a:r>
            <a:r>
              <a:rPr lang="zh-CN" altLang="en-US" sz="2000" dirty="0"/>
              <a:t>）</a:t>
            </a:r>
            <a:r>
              <a:rPr lang="zh-CN" altLang="zh-CN" sz="2000" dirty="0"/>
              <a:t>智慧城市</a:t>
            </a:r>
          </a:p>
          <a:p>
            <a:pPr>
              <a:lnSpc>
                <a:spcPct val="150000"/>
              </a:lnSpc>
            </a:pPr>
            <a:r>
              <a:rPr lang="zh-CN" altLang="zh-CN" sz="2000" dirty="0"/>
              <a:t>李克强总理在政府工作报告中首次提出“互联网</a:t>
            </a:r>
            <a:r>
              <a:rPr lang="en-US" altLang="zh-CN" sz="2000" dirty="0"/>
              <a:t>+</a:t>
            </a:r>
            <a:r>
              <a:rPr lang="zh-CN" altLang="zh-CN" sz="2000" dirty="0"/>
              <a:t>”行动计划，并强调要发展“智慧城市”，保护和传承历史、地域文化，加强城市供水供气供电、公交和防洪防涝设施等建设，坚决治理污染、拥堵等城市病，让出行更方便、环境更宜居。</a:t>
            </a:r>
          </a:p>
        </p:txBody>
      </p:sp>
      <p:pic>
        <p:nvPicPr>
          <p:cNvPr id="29" name="图片 28">
            <a:extLst>
              <a:ext uri="{FF2B5EF4-FFF2-40B4-BE49-F238E27FC236}">
                <a16:creationId xmlns:a16="http://schemas.microsoft.com/office/drawing/2014/main" xmlns="" id="{474C2F90-6DA7-4863-B79B-CAB25B5A99AD}"/>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57572" y="1491630"/>
            <a:ext cx="4091695" cy="2808312"/>
          </a:xfrm>
          <a:prstGeom prst="rect">
            <a:avLst/>
          </a:prstGeom>
          <a:noFill/>
          <a:ln>
            <a:noFill/>
          </a:ln>
        </p:spPr>
      </p:pic>
    </p:spTree>
    <p:extLst>
      <p:ext uri="{BB962C8B-B14F-4D97-AF65-F5344CB8AC3E}">
        <p14:creationId xmlns:p14="http://schemas.microsoft.com/office/powerpoint/2010/main" val="66046549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474581" y="1347614"/>
            <a:ext cx="3721474" cy="3323987"/>
          </a:xfrm>
          <a:prstGeom prst="rect">
            <a:avLst/>
          </a:prstGeom>
        </p:spPr>
        <p:txBody>
          <a:bodyPr wrap="square">
            <a:spAutoFit/>
          </a:bodyPr>
          <a:lstStyle/>
          <a:p>
            <a:pPr>
              <a:lnSpc>
                <a:spcPct val="150000"/>
              </a:lnSpc>
            </a:pPr>
            <a:r>
              <a:rPr lang="zh-CN" altLang="en-US" sz="2000" dirty="0"/>
              <a:t>（</a:t>
            </a:r>
            <a:r>
              <a:rPr lang="en-US" altLang="zh-CN" sz="2000" dirty="0"/>
              <a:t>4</a:t>
            </a:r>
            <a:r>
              <a:rPr lang="zh-CN" altLang="en-US" sz="2000" dirty="0"/>
              <a:t>）</a:t>
            </a:r>
            <a:r>
              <a:rPr lang="zh-CN" altLang="zh-CN" sz="2000" dirty="0"/>
              <a:t>医疗</a:t>
            </a:r>
          </a:p>
          <a:p>
            <a:pPr>
              <a:lnSpc>
                <a:spcPct val="150000"/>
              </a:lnSpc>
            </a:pPr>
            <a:r>
              <a:rPr lang="zh-CN" altLang="zh-CN" sz="2000" dirty="0"/>
              <a:t>现实中存在看病难、看病贵等问题，而移动医疗</a:t>
            </a:r>
            <a:r>
              <a:rPr lang="en-US" altLang="zh-CN" sz="2000" dirty="0"/>
              <a:t>+</a:t>
            </a:r>
            <a:r>
              <a:rPr lang="zh-CN" altLang="zh-CN" sz="2000" dirty="0"/>
              <a:t>互联网有望从根本上改善这一医疗生态。具体来讲，互联网将优化传统的诊疗模式，为患者提供一条龙的健康管理服务。</a:t>
            </a:r>
          </a:p>
        </p:txBody>
      </p:sp>
      <p:pic>
        <p:nvPicPr>
          <p:cNvPr id="29" name="图片 28">
            <a:extLst>
              <a:ext uri="{FF2B5EF4-FFF2-40B4-BE49-F238E27FC236}">
                <a16:creationId xmlns:a16="http://schemas.microsoft.com/office/drawing/2014/main" xmlns="" id="{ED6C8F13-FD0E-4F7D-B478-88D55B1F89FC}"/>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1707654"/>
            <a:ext cx="3797935" cy="2348230"/>
          </a:xfrm>
          <a:prstGeom prst="rect">
            <a:avLst/>
          </a:prstGeom>
          <a:noFill/>
          <a:ln>
            <a:noFill/>
          </a:ln>
        </p:spPr>
      </p:pic>
    </p:spTree>
    <p:extLst>
      <p:ext uri="{BB962C8B-B14F-4D97-AF65-F5344CB8AC3E}">
        <p14:creationId xmlns:p14="http://schemas.microsoft.com/office/powerpoint/2010/main" val="83897498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031873" cy="461665"/>
          </a:xfrm>
          <a:prstGeom prst="rect">
            <a:avLst/>
          </a:prstGeom>
        </p:spPr>
        <p:txBody>
          <a:bodyPr wrap="none">
            <a:spAutoFit/>
          </a:bodyPr>
          <a:lstStyle/>
          <a:p>
            <a:r>
              <a:rPr lang="zh-CN" altLang="en-US" sz="2400" dirty="0"/>
              <a:t>三</a:t>
            </a:r>
            <a:r>
              <a:rPr lang="zh-CN" altLang="zh-CN" sz="2400" dirty="0" smtClean="0"/>
              <a:t>、</a:t>
            </a:r>
            <a:r>
              <a:rPr lang="zh-CN" altLang="en-US" sz="2400" dirty="0" smtClean="0"/>
              <a:t>“互联网</a:t>
            </a:r>
            <a:r>
              <a:rPr lang="en-US" altLang="zh-CN" sz="2400" dirty="0" smtClean="0"/>
              <a:t>+</a:t>
            </a:r>
            <a:r>
              <a:rPr lang="zh-CN" altLang="en-US" sz="2400" dirty="0" smtClean="0"/>
              <a:t>”技术的应用</a:t>
            </a:r>
            <a:endParaRPr lang="zh-CN" altLang="zh-CN" sz="2400" dirty="0"/>
          </a:p>
        </p:txBody>
      </p:sp>
      <p:sp>
        <p:nvSpPr>
          <p:cNvPr id="28" name="矩形 27"/>
          <p:cNvSpPr/>
          <p:nvPr/>
        </p:nvSpPr>
        <p:spPr>
          <a:xfrm>
            <a:off x="321013" y="896183"/>
            <a:ext cx="4493990" cy="4247317"/>
          </a:xfrm>
          <a:prstGeom prst="rect">
            <a:avLst/>
          </a:prstGeom>
        </p:spPr>
        <p:txBody>
          <a:bodyPr wrap="square">
            <a:spAutoFit/>
          </a:bodyPr>
          <a:lstStyle/>
          <a:p>
            <a:pPr>
              <a:lnSpc>
                <a:spcPct val="150000"/>
              </a:lnSpc>
            </a:pPr>
            <a:r>
              <a:rPr lang="zh-CN" altLang="en-US" sz="2000" dirty="0"/>
              <a:t>（</a:t>
            </a:r>
            <a:r>
              <a:rPr lang="en-US" altLang="zh-CN" sz="2000" dirty="0"/>
              <a:t>5</a:t>
            </a:r>
            <a:r>
              <a:rPr lang="zh-CN" altLang="en-US" sz="2000" dirty="0"/>
              <a:t>）</a:t>
            </a:r>
            <a:r>
              <a:rPr lang="zh-CN" altLang="zh-CN" sz="2000" dirty="0"/>
              <a:t>教育</a:t>
            </a:r>
          </a:p>
          <a:p>
            <a:pPr>
              <a:lnSpc>
                <a:spcPct val="150000"/>
              </a:lnSpc>
            </a:pPr>
            <a:r>
              <a:rPr lang="zh-CN" altLang="zh-CN" sz="2000" dirty="0"/>
              <a:t>在教育领域，面向中小学、大学、职业教育、培训等多层次人群提供学籍注册入学开放</a:t>
            </a:r>
            <a:r>
              <a:rPr lang="zh-CN" altLang="zh-CN" sz="2000" dirty="0" smtClean="0"/>
              <a:t>课程。</a:t>
            </a:r>
            <a:r>
              <a:rPr lang="zh-CN" altLang="zh-CN" sz="2000" dirty="0"/>
              <a:t>互联网</a:t>
            </a:r>
            <a:r>
              <a:rPr lang="en-US" altLang="zh-CN" sz="2000" dirty="0"/>
              <a:t>+</a:t>
            </a:r>
            <a:r>
              <a:rPr lang="zh-CN" altLang="zh-CN" sz="2000" dirty="0"/>
              <a:t>教育的结果，将会使未来的一切教学活动都围绕互联网进行，老师在互联网上教，学生在互联网上学，信息在互联网上流动，知识在互联网上成型，线下的活动成为线上活动的补充与拓展。</a:t>
            </a:r>
          </a:p>
        </p:txBody>
      </p:sp>
      <p:pic>
        <p:nvPicPr>
          <p:cNvPr id="29" name="图片 28">
            <a:extLst>
              <a:ext uri="{FF2B5EF4-FFF2-40B4-BE49-F238E27FC236}">
                <a16:creationId xmlns:a16="http://schemas.microsoft.com/office/drawing/2014/main" xmlns="" id="{47C3CC73-203C-4211-86EE-112ADC109756}"/>
              </a:ext>
            </a:extLs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0023" y="1704886"/>
            <a:ext cx="3961765" cy="2639060"/>
          </a:xfrm>
          <a:prstGeom prst="rect">
            <a:avLst/>
          </a:prstGeom>
          <a:noFill/>
          <a:ln>
            <a:noFill/>
          </a:ln>
        </p:spPr>
      </p:pic>
    </p:spTree>
    <p:extLst>
      <p:ext uri="{BB962C8B-B14F-4D97-AF65-F5344CB8AC3E}">
        <p14:creationId xmlns:p14="http://schemas.microsoft.com/office/powerpoint/2010/main" val="229949015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up)">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9"/>
                                        </p:tgtEl>
                                        <p:attrNameLst>
                                          <p:attrName>style.visibility</p:attrName>
                                        </p:attrNameLst>
                                      </p:cBhvr>
                                      <p:to>
                                        <p:strVal val="visible"/>
                                      </p:to>
                                    </p:set>
                                    <p:anim calcmode="lin" valueType="num">
                                      <p:cBhvr additive="base">
                                        <p:cTn id="12" dur="500" fill="hold"/>
                                        <p:tgtEl>
                                          <p:spTgt spid="29"/>
                                        </p:tgtEl>
                                        <p:attrNameLst>
                                          <p:attrName>ppt_x</p:attrName>
                                        </p:attrNameLst>
                                      </p:cBhvr>
                                      <p:tavLst>
                                        <p:tav tm="0">
                                          <p:val>
                                            <p:strVal val="#ppt_x"/>
                                          </p:val>
                                        </p:tav>
                                        <p:tav tm="100000">
                                          <p:val>
                                            <p:strVal val="#ppt_x"/>
                                          </p:val>
                                        </p:tav>
                                      </p:tavLst>
                                    </p:anim>
                                    <p:anim calcmode="lin" valueType="num">
                                      <p:cBhvr additive="base">
                                        <p:cTn id="13"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223</TotalTime>
  <Words>1042</Words>
  <Application>Microsoft Office PowerPoint</Application>
  <PresentationFormat>全屏显示(16:9)</PresentationFormat>
  <Paragraphs>104</Paragraphs>
  <Slides>14</Slides>
  <Notes>12</Notes>
  <HiddenSlides>0</HiddenSlides>
  <MMClips>0</MMClips>
  <ScaleCrop>false</ScaleCrop>
  <HeadingPairs>
    <vt:vector size="4" baseType="variant">
      <vt:variant>
        <vt:lpstr>主题</vt:lpstr>
      </vt:variant>
      <vt:variant>
        <vt:i4>1</vt:i4>
      </vt:variant>
      <vt:variant>
        <vt:lpstr>幻灯片标题</vt:lpstr>
      </vt:variant>
      <vt:variant>
        <vt:i4>14</vt:i4>
      </vt:variant>
    </vt:vector>
  </HeadingPairs>
  <TitlesOfParts>
    <vt:vector size="15"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53</cp:revision>
  <dcterms:created xsi:type="dcterms:W3CDTF">2021-03-07T05:42:09Z</dcterms:created>
  <dcterms:modified xsi:type="dcterms:W3CDTF">2023-05-01T04:49:59Z</dcterms:modified>
</cp:coreProperties>
</file>