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91" r:id="rId2"/>
    <p:sldId id="296" r:id="rId3"/>
    <p:sldId id="295" r:id="rId4"/>
    <p:sldId id="298" r:id="rId5"/>
    <p:sldId id="311" r:id="rId6"/>
    <p:sldId id="312" r:id="rId7"/>
    <p:sldId id="299" r:id="rId8"/>
    <p:sldId id="297" r:id="rId9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8" y="-22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7AB3-BF30-4177-A1C2-7D1238AA7578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37B6A-8C0D-4907-B647-9B4416D30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8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AD3E8-DEE5-44EE-81B3-C1447FAEBEF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824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A815CA79-E5C5-4017-A859-A9785A0F2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427734"/>
            <a:ext cx="5309485" cy="887492"/>
          </a:xfrm>
          <a:noFill/>
        </p:spPr>
        <p:txBody>
          <a:bodyPr>
            <a:no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智能物流技术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D0049389-911C-E876-18DD-3F918CEF7B43}"/>
              </a:ext>
            </a:extLst>
          </p:cNvPr>
          <p:cNvSpPr txBox="1"/>
          <p:nvPr/>
        </p:nvSpPr>
        <p:spPr>
          <a:xfrm>
            <a:off x="1176333" y="3844825"/>
            <a:ext cx="224278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XXXX</a:t>
            </a:r>
            <a:endParaRPr lang="zh-CN" altLang="en-US" sz="2400" b="1" dirty="0">
              <a:solidFill>
                <a:srgbClr val="FF0000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AFCBC801-DD58-94DB-F519-1DDC655BAB4F}"/>
              </a:ext>
            </a:extLst>
          </p:cNvPr>
          <p:cNvGrpSpPr/>
          <p:nvPr/>
        </p:nvGrpSpPr>
        <p:grpSpPr>
          <a:xfrm>
            <a:off x="376951" y="3744961"/>
            <a:ext cx="607098" cy="591654"/>
            <a:chOff x="1097035" y="5247430"/>
            <a:chExt cx="750887" cy="749300"/>
          </a:xfrm>
        </p:grpSpPr>
        <p:sp>
          <p:nvSpPr>
            <p:cNvPr id="13" name="椭圆 31">
              <a:extLst>
                <a:ext uri="{FF2B5EF4-FFF2-40B4-BE49-F238E27FC236}">
                  <a16:creationId xmlns="" xmlns:a16="http://schemas.microsoft.com/office/drawing/2014/main" id="{EDD357DE-0DD4-FDF2-1ECC-7CF8FDEC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035" y="5247430"/>
              <a:ext cx="750887" cy="749300"/>
            </a:xfrm>
            <a:prstGeom prst="ellipse">
              <a:avLst/>
            </a:prstGeom>
            <a:solidFill>
              <a:srgbClr val="EB9B17">
                <a:alpha val="13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44">
              <a:extLst>
                <a:ext uri="{FF2B5EF4-FFF2-40B4-BE49-F238E27FC236}">
                  <a16:creationId xmlns="" xmlns:a16="http://schemas.microsoft.com/office/drawing/2014/main" id="{B93683CE-9607-816D-EF8A-40B5CC12A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8099" y="5465412"/>
              <a:ext cx="288925" cy="323850"/>
              <a:chOff x="0" y="0"/>
              <a:chExt cx="402656" cy="450303"/>
            </a:xfrm>
          </p:grpSpPr>
          <p:sp>
            <p:nvSpPr>
              <p:cNvPr id="15" name="Freeform 108">
                <a:extLst>
                  <a:ext uri="{FF2B5EF4-FFF2-40B4-BE49-F238E27FC236}">
                    <a16:creationId xmlns="" xmlns:a16="http://schemas.microsoft.com/office/drawing/2014/main" id="{FBB47B5E-5D20-B316-419D-9AAFD7F9C53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09">
                <a:extLst>
                  <a:ext uri="{FF2B5EF4-FFF2-40B4-BE49-F238E27FC236}">
                    <a16:creationId xmlns="" xmlns:a16="http://schemas.microsoft.com/office/drawing/2014/main" id="{7055D418-3532-0AFB-06C4-F115B348323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="" xmlns:a16="http://schemas.microsoft.com/office/drawing/2014/main" id="{5E69B1C1-DAC0-EE7C-7CBD-85B4F1B25C2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1">
                <a:extLst>
                  <a:ext uri="{FF2B5EF4-FFF2-40B4-BE49-F238E27FC236}">
                    <a16:creationId xmlns="" xmlns:a16="http://schemas.microsoft.com/office/drawing/2014/main" id="{EB0031E2-9DB6-710B-62A1-9A30484446F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2">
                <a:extLst>
                  <a:ext uri="{FF2B5EF4-FFF2-40B4-BE49-F238E27FC236}">
                    <a16:creationId xmlns="" xmlns:a16="http://schemas.microsoft.com/office/drawing/2014/main" id="{0FBC8C61-F803-4B09-A257-4C4D3979141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EB9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="" xmlns:a16="http://schemas.microsoft.com/office/drawing/2014/main" id="{6F02C3F4-F3CC-C243-7604-596355C572C8}"/>
              </a:ext>
            </a:extLst>
          </p:cNvPr>
          <p:cNvGrpSpPr/>
          <p:nvPr/>
        </p:nvGrpSpPr>
        <p:grpSpPr>
          <a:xfrm>
            <a:off x="459652" y="1205376"/>
            <a:ext cx="716681" cy="634181"/>
            <a:chOff x="1179357" y="1622322"/>
            <a:chExt cx="1533364" cy="1356852"/>
          </a:xfrm>
        </p:grpSpPr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E3D06961-1010-3E84-E308-6737F33782E2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="" xmlns:a16="http://schemas.microsoft.com/office/drawing/2014/main" id="{23F36DDA-CBA3-6993-D677-D27690867427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4B2105A0-34FC-182C-13CB-AF4132778C89}"/>
              </a:ext>
            </a:extLst>
          </p:cNvPr>
          <p:cNvSpPr/>
          <p:nvPr/>
        </p:nvSpPr>
        <p:spPr>
          <a:xfrm>
            <a:off x="673751" y="1279355"/>
            <a:ext cx="1826462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171450"/>
            <a:r>
              <a:rPr lang="en-US" altLang="zh-CN" sz="6000" dirty="0">
                <a:solidFill>
                  <a:srgbClr val="FF0000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6000" dirty="0">
              <a:solidFill>
                <a:srgbClr val="FF0000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0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" y="1073430"/>
            <a:ext cx="4515732" cy="3010488"/>
          </a:xfrm>
          <a:prstGeom prst="parallelogram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:a16="http://schemas.microsoft.com/office/drawing/2014/main" xmlns="" id="{0C477168-DA1B-44EC-84B6-F6169427A9F4}"/>
              </a:ext>
            </a:extLst>
          </p:cNvPr>
          <p:cNvGrpSpPr/>
          <p:nvPr/>
        </p:nvGrpSpPr>
        <p:grpSpPr>
          <a:xfrm>
            <a:off x="-10552" y="-10551"/>
            <a:ext cx="1267852" cy="985361"/>
            <a:chOff x="-14069" y="-14068"/>
            <a:chExt cx="8860302" cy="6886134"/>
          </a:xfrm>
        </p:grpSpPr>
        <p:sp>
          <p:nvSpPr>
            <p:cNvPr id="48" name="直角三角形 47">
              <a:extLst>
                <a:ext uri="{FF2B5EF4-FFF2-40B4-BE49-F238E27FC236}">
                  <a16:creationId xmlns:a16="http://schemas.microsoft.com/office/drawing/2014/main" xmlns="" id="{35190B29-996E-4409-B7AF-D7B6D30D3E43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 17">
              <a:extLst>
                <a:ext uri="{FF2B5EF4-FFF2-40B4-BE49-F238E27FC236}">
                  <a16:creationId xmlns:a16="http://schemas.microsoft.com/office/drawing/2014/main" xmlns="" id="{328B9F66-A9B2-4000-A841-F8999AA44873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18">
              <a:extLst>
                <a:ext uri="{FF2B5EF4-FFF2-40B4-BE49-F238E27FC236}">
                  <a16:creationId xmlns:a16="http://schemas.microsoft.com/office/drawing/2014/main" xmlns="" id="{2115A9CF-ABBB-4DFB-A6CB-AEAA2BA7D57B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xmlns="" id="{7680DF65-53A9-47BE-8CBC-07C2373EA165}"/>
              </a:ext>
            </a:extLst>
          </p:cNvPr>
          <p:cNvGrpSpPr/>
          <p:nvPr/>
        </p:nvGrpSpPr>
        <p:grpSpPr>
          <a:xfrm rot="16200000" flipV="1">
            <a:off x="8030517" y="4030365"/>
            <a:ext cx="1267852" cy="985361"/>
            <a:chOff x="-14069" y="-14068"/>
            <a:chExt cx="8860302" cy="6886134"/>
          </a:xfrm>
        </p:grpSpPr>
        <p:sp>
          <p:nvSpPr>
            <p:cNvPr id="52" name="直角三角形 51">
              <a:extLst>
                <a:ext uri="{FF2B5EF4-FFF2-40B4-BE49-F238E27FC236}">
                  <a16:creationId xmlns:a16="http://schemas.microsoft.com/office/drawing/2014/main" xmlns="" id="{03A140FB-B98D-4D35-B11D-802F8948B655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 17">
              <a:extLst>
                <a:ext uri="{FF2B5EF4-FFF2-40B4-BE49-F238E27FC236}">
                  <a16:creationId xmlns:a16="http://schemas.microsoft.com/office/drawing/2014/main" xmlns="" id="{6B6FB0CC-9F09-46D1-8619-F805CF42125F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18">
              <a:extLst>
                <a:ext uri="{FF2B5EF4-FFF2-40B4-BE49-F238E27FC236}">
                  <a16:creationId xmlns:a16="http://schemas.microsoft.com/office/drawing/2014/main" xmlns="" id="{EF8A4F01-CC10-427F-A73C-26ED6BF64258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1535" y="1001422"/>
            <a:ext cx="4630755" cy="308249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" name="矩形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/>
          <p:nvPr/>
        </p:nvSpPr>
        <p:spPr>
          <a:xfrm>
            <a:off x="741247" y="2646630"/>
            <a:ext cx="3110510" cy="43858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6353F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650171" y="1980340"/>
            <a:ext cx="1292662" cy="76174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5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目录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8024" y="1387128"/>
            <a:ext cx="3960440" cy="27901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一、物流信息概念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000" dirty="0">
                <a:latin typeface="黑体" panose="02010609060101010101" pitchFamily="49" charset="-122"/>
                <a:ea typeface="黑体" panose="02010609060101010101" pitchFamily="49" charset="-122"/>
              </a:rPr>
              <a:t>二、物流信息的分类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三、物流信息管理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四、物流信息特点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五、物流信息作用</a:t>
            </a:r>
            <a:endParaRPr lang="en-US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dirty="0">
                <a:latin typeface="黑体" panose="02010609060101010101" pitchFamily="49" charset="-122"/>
                <a:ea typeface="黑体" panose="02010609060101010101" pitchFamily="49" charset="-122"/>
              </a:rPr>
              <a:t>六、物流信息发展趋势和地位</a:t>
            </a:r>
            <a:endParaRPr lang="zh-CN" altLang="zh-CN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13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物流信息概念</a:t>
            </a:r>
            <a:endParaRPr lang="zh-CN" altLang="zh-CN" sz="2400" dirty="0"/>
          </a:p>
        </p:txBody>
      </p:sp>
      <p:sp>
        <p:nvSpPr>
          <p:cNvPr id="28" name="矩形 27"/>
          <p:cNvSpPr/>
          <p:nvPr/>
        </p:nvSpPr>
        <p:spPr>
          <a:xfrm>
            <a:off x="301053" y="1635646"/>
            <a:ext cx="4392488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dirty="0" smtClean="0">
                <a:latin typeface="+mn-ea"/>
              </a:rPr>
              <a:t>    </a:t>
            </a:r>
            <a:r>
              <a:rPr lang="zh-CN" altLang="zh-CN" dirty="0" smtClean="0">
                <a:latin typeface="+mn-ea"/>
              </a:rPr>
              <a:t>物流</a:t>
            </a:r>
            <a:r>
              <a:rPr lang="zh-CN" altLang="zh-CN" dirty="0">
                <a:latin typeface="+mn-ea"/>
              </a:rPr>
              <a:t>信息（</a:t>
            </a:r>
            <a:r>
              <a:rPr lang="en-US" altLang="zh-CN" dirty="0">
                <a:latin typeface="+mn-ea"/>
              </a:rPr>
              <a:t>Logistics Information</a:t>
            </a:r>
            <a:r>
              <a:rPr lang="zh-CN" altLang="zh-CN" dirty="0">
                <a:latin typeface="+mn-ea"/>
              </a:rPr>
              <a:t>）是反映物流各种活动内容的知识、资料、图像、数据、文件的</a:t>
            </a:r>
            <a:r>
              <a:rPr lang="zh-CN" altLang="zh-CN" dirty="0" smtClean="0">
                <a:latin typeface="+mn-ea"/>
              </a:rPr>
              <a:t>总称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  <p:pic>
        <p:nvPicPr>
          <p:cNvPr id="2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345" y="1275606"/>
            <a:ext cx="4024616" cy="26642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336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二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物流信息的分类</a:t>
            </a:r>
            <a:endParaRPr lang="zh-CN" altLang="zh-CN" sz="2400" dirty="0"/>
          </a:p>
        </p:txBody>
      </p:sp>
      <p:sp>
        <p:nvSpPr>
          <p:cNvPr id="29" name="矩形 28"/>
          <p:cNvSpPr/>
          <p:nvPr/>
        </p:nvSpPr>
        <p:spPr bwMode="auto">
          <a:xfrm>
            <a:off x="630393" y="1378119"/>
            <a:ext cx="7719682" cy="2730652"/>
          </a:xfrm>
          <a:prstGeom prst="rect">
            <a:avLst/>
          </a:prstGeom>
          <a:noFill/>
          <a:ln w="9525">
            <a:solidFill>
              <a:schemeClr val="bg1">
                <a:lumMod val="6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30" name="组合 13"/>
          <p:cNvGrpSpPr/>
          <p:nvPr/>
        </p:nvGrpSpPr>
        <p:grpSpPr bwMode="auto">
          <a:xfrm>
            <a:off x="4863234" y="3281207"/>
            <a:ext cx="1259504" cy="924733"/>
            <a:chOff x="4776480" y="3315980"/>
            <a:chExt cx="1350835" cy="991621"/>
          </a:xfrm>
        </p:grpSpPr>
        <p:sp>
          <p:nvSpPr>
            <p:cNvPr id="34" name="Freeform 13"/>
            <p:cNvSpPr/>
            <p:nvPr/>
          </p:nvSpPr>
          <p:spPr bwMode="auto">
            <a:xfrm>
              <a:off x="4776480" y="3315980"/>
              <a:ext cx="1350835" cy="960185"/>
            </a:xfrm>
            <a:custGeom>
              <a:avLst/>
              <a:gdLst>
                <a:gd name="T0" fmla="*/ 254 w 718"/>
                <a:gd name="T1" fmla="*/ 437 h 440"/>
                <a:gd name="T2" fmla="*/ 190 w 718"/>
                <a:gd name="T3" fmla="*/ 399 h 440"/>
                <a:gd name="T4" fmla="*/ 69 w 718"/>
                <a:gd name="T5" fmla="*/ 277 h 440"/>
                <a:gd name="T6" fmla="*/ 37 w 718"/>
                <a:gd name="T7" fmla="*/ 309 h 440"/>
                <a:gd name="T8" fmla="*/ 2 w 718"/>
                <a:gd name="T9" fmla="*/ 297 h 440"/>
                <a:gd name="T10" fmla="*/ 2 w 718"/>
                <a:gd name="T11" fmla="*/ 36 h 440"/>
                <a:gd name="T12" fmla="*/ 36 w 718"/>
                <a:gd name="T13" fmla="*/ 1 h 440"/>
                <a:gd name="T14" fmla="*/ 297 w 718"/>
                <a:gd name="T15" fmla="*/ 2 h 440"/>
                <a:gd name="T16" fmla="*/ 310 w 718"/>
                <a:gd name="T17" fmla="*/ 37 h 440"/>
                <a:gd name="T18" fmla="*/ 279 w 718"/>
                <a:gd name="T19" fmla="*/ 67 h 440"/>
                <a:gd name="T20" fmla="*/ 602 w 718"/>
                <a:gd name="T21" fmla="*/ 389 h 440"/>
                <a:gd name="T22" fmla="*/ 718 w 718"/>
                <a:gd name="T23" fmla="*/ 408 h 440"/>
                <a:gd name="T24" fmla="*/ 662 w 718"/>
                <a:gd name="T25" fmla="*/ 438 h 440"/>
                <a:gd name="T26" fmla="*/ 254 w 718"/>
                <a:gd name="T27" fmla="*/ 437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8" h="440">
                  <a:moveTo>
                    <a:pt x="254" y="437"/>
                  </a:moveTo>
                  <a:cubicBezTo>
                    <a:pt x="233" y="437"/>
                    <a:pt x="209" y="417"/>
                    <a:pt x="190" y="399"/>
                  </a:cubicBezTo>
                  <a:cubicBezTo>
                    <a:pt x="69" y="277"/>
                    <a:pt x="69" y="277"/>
                    <a:pt x="69" y="277"/>
                  </a:cubicBezTo>
                  <a:cubicBezTo>
                    <a:pt x="37" y="309"/>
                    <a:pt x="37" y="309"/>
                    <a:pt x="37" y="309"/>
                  </a:cubicBezTo>
                  <a:cubicBezTo>
                    <a:pt x="25" y="321"/>
                    <a:pt x="4" y="316"/>
                    <a:pt x="2" y="297"/>
                  </a:cubicBezTo>
                  <a:cubicBezTo>
                    <a:pt x="2" y="36"/>
                    <a:pt x="2" y="36"/>
                    <a:pt x="2" y="36"/>
                  </a:cubicBezTo>
                  <a:cubicBezTo>
                    <a:pt x="0" y="15"/>
                    <a:pt x="16" y="0"/>
                    <a:pt x="36" y="1"/>
                  </a:cubicBezTo>
                  <a:cubicBezTo>
                    <a:pt x="297" y="2"/>
                    <a:pt x="297" y="2"/>
                    <a:pt x="297" y="2"/>
                  </a:cubicBezTo>
                  <a:cubicBezTo>
                    <a:pt x="316" y="4"/>
                    <a:pt x="322" y="24"/>
                    <a:pt x="310" y="37"/>
                  </a:cubicBezTo>
                  <a:cubicBezTo>
                    <a:pt x="279" y="67"/>
                    <a:pt x="279" y="67"/>
                    <a:pt x="279" y="67"/>
                  </a:cubicBezTo>
                  <a:cubicBezTo>
                    <a:pt x="279" y="67"/>
                    <a:pt x="567" y="355"/>
                    <a:pt x="602" y="389"/>
                  </a:cubicBezTo>
                  <a:cubicBezTo>
                    <a:pt x="640" y="428"/>
                    <a:pt x="689" y="437"/>
                    <a:pt x="718" y="408"/>
                  </a:cubicBezTo>
                  <a:cubicBezTo>
                    <a:pt x="718" y="408"/>
                    <a:pt x="706" y="433"/>
                    <a:pt x="662" y="438"/>
                  </a:cubicBezTo>
                  <a:cubicBezTo>
                    <a:pt x="644" y="440"/>
                    <a:pt x="254" y="437"/>
                    <a:pt x="254" y="43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40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3000000">
              <a:off x="4757242" y="3653056"/>
              <a:ext cx="978995" cy="3300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endParaRPr lang="zh-CN" altLang="en-US" sz="14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38" name="组合 16"/>
          <p:cNvGrpSpPr/>
          <p:nvPr/>
        </p:nvGrpSpPr>
        <p:grpSpPr bwMode="auto">
          <a:xfrm>
            <a:off x="2922608" y="3160484"/>
            <a:ext cx="1265423" cy="1027139"/>
            <a:chOff x="3008171" y="3199415"/>
            <a:chExt cx="1357184" cy="1101436"/>
          </a:xfrm>
        </p:grpSpPr>
        <p:sp>
          <p:nvSpPr>
            <p:cNvPr id="39" name="Freeform 11"/>
            <p:cNvSpPr/>
            <p:nvPr/>
          </p:nvSpPr>
          <p:spPr bwMode="auto">
            <a:xfrm>
              <a:off x="3008171" y="3315980"/>
              <a:ext cx="1357184" cy="960185"/>
            </a:xfrm>
            <a:custGeom>
              <a:avLst/>
              <a:gdLst>
                <a:gd name="T0" fmla="*/ 468 w 722"/>
                <a:gd name="T1" fmla="*/ 437 h 440"/>
                <a:gd name="T2" fmla="*/ 531 w 722"/>
                <a:gd name="T3" fmla="*/ 399 h 440"/>
                <a:gd name="T4" fmla="*/ 653 w 722"/>
                <a:gd name="T5" fmla="*/ 277 h 440"/>
                <a:gd name="T6" fmla="*/ 685 w 722"/>
                <a:gd name="T7" fmla="*/ 309 h 440"/>
                <a:gd name="T8" fmla="*/ 719 w 722"/>
                <a:gd name="T9" fmla="*/ 297 h 440"/>
                <a:gd name="T10" fmla="*/ 720 w 722"/>
                <a:gd name="T11" fmla="*/ 36 h 440"/>
                <a:gd name="T12" fmla="*/ 685 w 722"/>
                <a:gd name="T13" fmla="*/ 1 h 440"/>
                <a:gd name="T14" fmla="*/ 424 w 722"/>
                <a:gd name="T15" fmla="*/ 2 h 440"/>
                <a:gd name="T16" fmla="*/ 412 w 722"/>
                <a:gd name="T17" fmla="*/ 37 h 440"/>
                <a:gd name="T18" fmla="*/ 442 w 722"/>
                <a:gd name="T19" fmla="*/ 67 h 440"/>
                <a:gd name="T20" fmla="*/ 120 w 722"/>
                <a:gd name="T21" fmla="*/ 389 h 440"/>
                <a:gd name="T22" fmla="*/ 0 w 722"/>
                <a:gd name="T23" fmla="*/ 410 h 440"/>
                <a:gd name="T24" fmla="*/ 59 w 722"/>
                <a:gd name="T25" fmla="*/ 438 h 440"/>
                <a:gd name="T26" fmla="*/ 468 w 722"/>
                <a:gd name="T27" fmla="*/ 437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22" h="440">
                  <a:moveTo>
                    <a:pt x="468" y="437"/>
                  </a:moveTo>
                  <a:cubicBezTo>
                    <a:pt x="489" y="437"/>
                    <a:pt x="513" y="417"/>
                    <a:pt x="531" y="399"/>
                  </a:cubicBezTo>
                  <a:cubicBezTo>
                    <a:pt x="653" y="277"/>
                    <a:pt x="653" y="277"/>
                    <a:pt x="653" y="277"/>
                  </a:cubicBezTo>
                  <a:cubicBezTo>
                    <a:pt x="685" y="309"/>
                    <a:pt x="685" y="309"/>
                    <a:pt x="685" y="309"/>
                  </a:cubicBezTo>
                  <a:cubicBezTo>
                    <a:pt x="696" y="321"/>
                    <a:pt x="718" y="316"/>
                    <a:pt x="719" y="297"/>
                  </a:cubicBezTo>
                  <a:cubicBezTo>
                    <a:pt x="720" y="36"/>
                    <a:pt x="720" y="36"/>
                    <a:pt x="720" y="36"/>
                  </a:cubicBezTo>
                  <a:cubicBezTo>
                    <a:pt x="722" y="15"/>
                    <a:pt x="706" y="0"/>
                    <a:pt x="685" y="1"/>
                  </a:cubicBezTo>
                  <a:cubicBezTo>
                    <a:pt x="424" y="2"/>
                    <a:pt x="424" y="2"/>
                    <a:pt x="424" y="2"/>
                  </a:cubicBezTo>
                  <a:cubicBezTo>
                    <a:pt x="405" y="4"/>
                    <a:pt x="400" y="24"/>
                    <a:pt x="412" y="37"/>
                  </a:cubicBezTo>
                  <a:cubicBezTo>
                    <a:pt x="442" y="67"/>
                    <a:pt x="442" y="67"/>
                    <a:pt x="442" y="67"/>
                  </a:cubicBezTo>
                  <a:cubicBezTo>
                    <a:pt x="442" y="67"/>
                    <a:pt x="154" y="355"/>
                    <a:pt x="120" y="389"/>
                  </a:cubicBezTo>
                  <a:cubicBezTo>
                    <a:pt x="81" y="428"/>
                    <a:pt x="29" y="440"/>
                    <a:pt x="0" y="410"/>
                  </a:cubicBezTo>
                  <a:cubicBezTo>
                    <a:pt x="0" y="410"/>
                    <a:pt x="16" y="433"/>
                    <a:pt x="59" y="438"/>
                  </a:cubicBezTo>
                  <a:cubicBezTo>
                    <a:pt x="78" y="440"/>
                    <a:pt x="468" y="437"/>
                    <a:pt x="468" y="437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 rot="18600000">
              <a:off x="3404553" y="3585085"/>
              <a:ext cx="1101436" cy="3300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endParaRPr lang="zh-CN" altLang="en-US" sz="14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41" name="组合 19"/>
          <p:cNvGrpSpPr/>
          <p:nvPr/>
        </p:nvGrpSpPr>
        <p:grpSpPr bwMode="auto">
          <a:xfrm>
            <a:off x="960589" y="1650926"/>
            <a:ext cx="2418456" cy="1070649"/>
            <a:chOff x="1281134" y="1924692"/>
            <a:chExt cx="2242106" cy="682282"/>
          </a:xfrm>
        </p:grpSpPr>
        <p:sp>
          <p:nvSpPr>
            <p:cNvPr id="42" name="矩形 41"/>
            <p:cNvSpPr/>
            <p:nvPr/>
          </p:nvSpPr>
          <p:spPr>
            <a:xfrm>
              <a:off x="2103703" y="1924692"/>
              <a:ext cx="1419537" cy="285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685800">
                <a:spcBef>
                  <a:spcPct val="0"/>
                </a:spcBef>
              </a:pPr>
              <a:r>
                <a:rPr lang="zh-CN" altLang="en-US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（</a:t>
              </a:r>
              <a:r>
                <a:rPr lang="en-US" altLang="zh-CN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1</a:t>
              </a:r>
              <a:r>
                <a:rPr lang="zh-CN" altLang="en-US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）按功能分类</a:t>
              </a:r>
              <a:endParaRPr lang="en-US" altLang="zh-CN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43" name="矩形 21"/>
            <p:cNvSpPr>
              <a:spLocks noChangeArrowheads="1"/>
            </p:cNvSpPr>
            <p:nvPr/>
          </p:nvSpPr>
          <p:spPr bwMode="auto">
            <a:xfrm>
              <a:off x="1281134" y="2167515"/>
              <a:ext cx="2222291" cy="439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685800">
                <a:lnSpc>
                  <a:spcPts val="16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包括仓储信息、运输信息、加工信息、包装信息、装卸信息等。</a:t>
              </a:r>
            </a:p>
          </p:txBody>
        </p:sp>
      </p:grpSp>
      <p:grpSp>
        <p:nvGrpSpPr>
          <p:cNvPr id="44" name="组合 22"/>
          <p:cNvGrpSpPr/>
          <p:nvPr/>
        </p:nvGrpSpPr>
        <p:grpSpPr bwMode="auto">
          <a:xfrm>
            <a:off x="960589" y="2975061"/>
            <a:ext cx="2598432" cy="728622"/>
            <a:chOff x="1281134" y="1932196"/>
            <a:chExt cx="2408957" cy="675378"/>
          </a:xfrm>
        </p:grpSpPr>
        <p:sp>
          <p:nvSpPr>
            <p:cNvPr id="45" name="矩形 44"/>
            <p:cNvSpPr/>
            <p:nvPr/>
          </p:nvSpPr>
          <p:spPr>
            <a:xfrm>
              <a:off x="1937665" y="1932196"/>
              <a:ext cx="1752426" cy="285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685800">
                <a:spcBef>
                  <a:spcPct val="0"/>
                </a:spcBef>
              </a:pPr>
              <a:r>
                <a:rPr lang="zh-CN" altLang="en-US" sz="1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（</a:t>
              </a:r>
              <a:r>
                <a:rPr lang="en-US" altLang="zh-CN" sz="1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3</a:t>
              </a:r>
              <a:r>
                <a:rPr lang="zh-CN" altLang="en-US" sz="1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）按</a:t>
              </a:r>
              <a:r>
                <a:rPr lang="zh-CN" altLang="en-US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作用层次分类</a:t>
              </a:r>
              <a:endParaRPr lang="en-US" altLang="zh-CN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46" name="矩形 24"/>
            <p:cNvSpPr>
              <a:spLocks noChangeArrowheads="1"/>
            </p:cNvSpPr>
            <p:nvPr/>
          </p:nvSpPr>
          <p:spPr bwMode="auto">
            <a:xfrm>
              <a:off x="1281134" y="2168115"/>
              <a:ext cx="2222291" cy="439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685800">
                <a:lnSpc>
                  <a:spcPts val="16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可分为基础信息、作业信息、协调控制信息和决策支持信息 。</a:t>
              </a:r>
            </a:p>
          </p:txBody>
        </p:sp>
      </p:grpSp>
      <p:grpSp>
        <p:nvGrpSpPr>
          <p:cNvPr id="47" name="组合 25"/>
          <p:cNvGrpSpPr/>
          <p:nvPr/>
        </p:nvGrpSpPr>
        <p:grpSpPr bwMode="auto">
          <a:xfrm>
            <a:off x="5534818" y="1679370"/>
            <a:ext cx="2531462" cy="826703"/>
            <a:chOff x="1156932" y="1951057"/>
            <a:chExt cx="2346871" cy="766292"/>
          </a:xfrm>
        </p:grpSpPr>
        <p:sp>
          <p:nvSpPr>
            <p:cNvPr id="48" name="矩形 47"/>
            <p:cNvSpPr/>
            <p:nvPr/>
          </p:nvSpPr>
          <p:spPr>
            <a:xfrm>
              <a:off x="1156932" y="1951057"/>
              <a:ext cx="1419536" cy="285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685800">
                <a:spcBef>
                  <a:spcPct val="0"/>
                </a:spcBef>
              </a:pPr>
              <a:r>
                <a:rPr lang="zh-CN" altLang="en-US" sz="1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（</a:t>
              </a:r>
              <a:r>
                <a:rPr lang="en-US" altLang="zh-CN" sz="1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2</a:t>
              </a:r>
              <a:r>
                <a:rPr lang="zh-CN" altLang="en-US" sz="1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）按</a:t>
              </a:r>
              <a:r>
                <a:rPr lang="zh-CN" altLang="en-US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环节分类</a:t>
              </a:r>
              <a:endParaRPr lang="en-US" altLang="zh-CN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49" name="矩形 27"/>
            <p:cNvSpPr>
              <a:spLocks noChangeArrowheads="1"/>
            </p:cNvSpPr>
            <p:nvPr/>
          </p:nvSpPr>
          <p:spPr bwMode="auto">
            <a:xfrm>
              <a:off x="1279925" y="2277890"/>
              <a:ext cx="2223878" cy="439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685800">
                <a:lnSpc>
                  <a:spcPts val="16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可分为输入物流活动的信息和物流活动产生的信息。</a:t>
              </a:r>
            </a:p>
          </p:txBody>
        </p:sp>
      </p:grpSp>
      <p:grpSp>
        <p:nvGrpSpPr>
          <p:cNvPr id="50" name="组合 28"/>
          <p:cNvGrpSpPr/>
          <p:nvPr/>
        </p:nvGrpSpPr>
        <p:grpSpPr bwMode="auto">
          <a:xfrm>
            <a:off x="5534926" y="2977293"/>
            <a:ext cx="2531352" cy="726390"/>
            <a:chOff x="1157033" y="1934264"/>
            <a:chExt cx="2346770" cy="673309"/>
          </a:xfrm>
        </p:grpSpPr>
        <p:sp>
          <p:nvSpPr>
            <p:cNvPr id="51" name="矩形 50"/>
            <p:cNvSpPr/>
            <p:nvPr/>
          </p:nvSpPr>
          <p:spPr>
            <a:xfrm>
              <a:off x="1157033" y="1934264"/>
              <a:ext cx="2251762" cy="2852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ctr" defTabSz="685800">
                <a:spcBef>
                  <a:spcPct val="0"/>
                </a:spcBef>
              </a:pPr>
              <a:r>
                <a:rPr lang="zh-CN" altLang="en-US" sz="1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（</a:t>
              </a:r>
              <a:r>
                <a:rPr lang="en-US" altLang="zh-CN" sz="1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4</a:t>
              </a:r>
              <a:r>
                <a:rPr lang="zh-CN" altLang="en-US" sz="1400" b="1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）按</a:t>
              </a:r>
              <a:r>
                <a:rPr lang="zh-CN" altLang="en-US" sz="1400" b="1" dirty="0">
                  <a:solidFill>
                    <a:prstClr val="black">
                      <a:lumMod val="85000"/>
                      <a:lumOff val="1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加工程度的不同分类</a:t>
              </a:r>
              <a:endParaRPr lang="en-US" altLang="zh-CN" sz="1400" b="1" dirty="0">
                <a:solidFill>
                  <a:prstClr val="black">
                    <a:lumMod val="85000"/>
                    <a:lumOff val="15000"/>
                  </a:prstClr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  <p:sp>
          <p:nvSpPr>
            <p:cNvPr id="52" name="矩形 30"/>
            <p:cNvSpPr>
              <a:spLocks noChangeArrowheads="1"/>
            </p:cNvSpPr>
            <p:nvPr/>
          </p:nvSpPr>
          <p:spPr bwMode="auto">
            <a:xfrm>
              <a:off x="1279925" y="2168114"/>
              <a:ext cx="2223878" cy="43945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pPr algn="just" defTabSz="685800">
                <a:lnSpc>
                  <a:spcPts val="1600"/>
                </a:lnSpc>
                <a:spcBef>
                  <a:spcPct val="0"/>
                </a:spcBef>
              </a:pPr>
              <a:r>
                <a:rPr lang="zh-CN" altLang="en-US" sz="1050" dirty="0">
                  <a:solidFill>
                    <a:prstClr val="black">
                      <a:lumMod val="75000"/>
                      <a:lumOff val="25000"/>
                    </a:prstClr>
                  </a:solidFill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物流信息可以分为原始信息和加工信息。</a:t>
              </a:r>
            </a:p>
          </p:txBody>
        </p:sp>
      </p:grpSp>
      <p:grpSp>
        <p:nvGrpSpPr>
          <p:cNvPr id="53" name="组合 31"/>
          <p:cNvGrpSpPr/>
          <p:nvPr/>
        </p:nvGrpSpPr>
        <p:grpSpPr bwMode="auto">
          <a:xfrm>
            <a:off x="4863234" y="1165802"/>
            <a:ext cx="1259504" cy="1047774"/>
            <a:chOff x="4776480" y="1125897"/>
            <a:chExt cx="1350835" cy="1123563"/>
          </a:xfrm>
        </p:grpSpPr>
        <p:sp>
          <p:nvSpPr>
            <p:cNvPr id="54" name="Freeform 9"/>
            <p:cNvSpPr/>
            <p:nvPr/>
          </p:nvSpPr>
          <p:spPr bwMode="auto">
            <a:xfrm>
              <a:off x="4776480" y="1289274"/>
              <a:ext cx="1350835" cy="960186"/>
            </a:xfrm>
            <a:custGeom>
              <a:avLst/>
              <a:gdLst>
                <a:gd name="T0" fmla="*/ 254 w 718"/>
                <a:gd name="T1" fmla="*/ 3 h 440"/>
                <a:gd name="T2" fmla="*/ 190 w 718"/>
                <a:gd name="T3" fmla="*/ 41 h 440"/>
                <a:gd name="T4" fmla="*/ 69 w 718"/>
                <a:gd name="T5" fmla="*/ 163 h 440"/>
                <a:gd name="T6" fmla="*/ 37 w 718"/>
                <a:gd name="T7" fmla="*/ 130 h 440"/>
                <a:gd name="T8" fmla="*/ 2 w 718"/>
                <a:gd name="T9" fmla="*/ 143 h 440"/>
                <a:gd name="T10" fmla="*/ 2 w 718"/>
                <a:gd name="T11" fmla="*/ 404 h 440"/>
                <a:gd name="T12" fmla="*/ 36 w 718"/>
                <a:gd name="T13" fmla="*/ 438 h 440"/>
                <a:gd name="T14" fmla="*/ 297 w 718"/>
                <a:gd name="T15" fmla="*/ 438 h 440"/>
                <a:gd name="T16" fmla="*/ 310 w 718"/>
                <a:gd name="T17" fmla="*/ 403 h 440"/>
                <a:gd name="T18" fmla="*/ 279 w 718"/>
                <a:gd name="T19" fmla="*/ 372 h 440"/>
                <a:gd name="T20" fmla="*/ 602 w 718"/>
                <a:gd name="T21" fmla="*/ 50 h 440"/>
                <a:gd name="T22" fmla="*/ 718 w 718"/>
                <a:gd name="T23" fmla="*/ 31 h 440"/>
                <a:gd name="T24" fmla="*/ 662 w 718"/>
                <a:gd name="T25" fmla="*/ 2 h 440"/>
                <a:gd name="T26" fmla="*/ 254 w 718"/>
                <a:gd name="T27" fmla="*/ 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8" h="440">
                  <a:moveTo>
                    <a:pt x="254" y="3"/>
                  </a:moveTo>
                  <a:cubicBezTo>
                    <a:pt x="233" y="3"/>
                    <a:pt x="209" y="22"/>
                    <a:pt x="190" y="41"/>
                  </a:cubicBezTo>
                  <a:cubicBezTo>
                    <a:pt x="69" y="163"/>
                    <a:pt x="69" y="163"/>
                    <a:pt x="69" y="163"/>
                  </a:cubicBezTo>
                  <a:cubicBezTo>
                    <a:pt x="37" y="130"/>
                    <a:pt x="37" y="130"/>
                    <a:pt x="37" y="130"/>
                  </a:cubicBezTo>
                  <a:cubicBezTo>
                    <a:pt x="25" y="119"/>
                    <a:pt x="4" y="124"/>
                    <a:pt x="2" y="143"/>
                  </a:cubicBezTo>
                  <a:cubicBezTo>
                    <a:pt x="2" y="404"/>
                    <a:pt x="2" y="404"/>
                    <a:pt x="2" y="404"/>
                  </a:cubicBezTo>
                  <a:cubicBezTo>
                    <a:pt x="0" y="424"/>
                    <a:pt x="16" y="440"/>
                    <a:pt x="36" y="438"/>
                  </a:cubicBezTo>
                  <a:cubicBezTo>
                    <a:pt x="297" y="438"/>
                    <a:pt x="297" y="438"/>
                    <a:pt x="297" y="438"/>
                  </a:cubicBezTo>
                  <a:cubicBezTo>
                    <a:pt x="316" y="436"/>
                    <a:pt x="322" y="416"/>
                    <a:pt x="310" y="403"/>
                  </a:cubicBezTo>
                  <a:cubicBezTo>
                    <a:pt x="279" y="372"/>
                    <a:pt x="279" y="372"/>
                    <a:pt x="279" y="372"/>
                  </a:cubicBezTo>
                  <a:cubicBezTo>
                    <a:pt x="279" y="372"/>
                    <a:pt x="567" y="84"/>
                    <a:pt x="602" y="50"/>
                  </a:cubicBezTo>
                  <a:cubicBezTo>
                    <a:pt x="640" y="12"/>
                    <a:pt x="689" y="2"/>
                    <a:pt x="718" y="31"/>
                  </a:cubicBezTo>
                  <a:cubicBezTo>
                    <a:pt x="718" y="31"/>
                    <a:pt x="706" y="7"/>
                    <a:pt x="662" y="2"/>
                  </a:cubicBezTo>
                  <a:cubicBezTo>
                    <a:pt x="644" y="0"/>
                    <a:pt x="254" y="3"/>
                    <a:pt x="254" y="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noFill/>
            </a:ln>
            <a:effectLst/>
          </p:spPr>
          <p:txBody>
            <a:bodyPr/>
            <a:lstStyle/>
            <a:p>
              <a:pPr>
                <a:defRPr/>
              </a:pPr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55" name="矩形 54"/>
            <p:cNvSpPr/>
            <p:nvPr/>
          </p:nvSpPr>
          <p:spPr>
            <a:xfrm rot="18600000">
              <a:off x="4706249" y="1511568"/>
              <a:ext cx="1101437" cy="3300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endParaRPr lang="zh-CN" altLang="en-US" sz="14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56" name="组合 34"/>
          <p:cNvGrpSpPr/>
          <p:nvPr/>
        </p:nvGrpSpPr>
        <p:grpSpPr bwMode="auto">
          <a:xfrm>
            <a:off x="2930009" y="1272964"/>
            <a:ext cx="1258024" cy="981259"/>
            <a:chOff x="3016108" y="1240197"/>
            <a:chExt cx="1349248" cy="1052236"/>
          </a:xfrm>
          <a:solidFill>
            <a:schemeClr val="bg1"/>
          </a:solidFill>
        </p:grpSpPr>
        <p:sp>
          <p:nvSpPr>
            <p:cNvPr id="57" name="Freeform 7"/>
            <p:cNvSpPr/>
            <p:nvPr/>
          </p:nvSpPr>
          <p:spPr bwMode="auto">
            <a:xfrm>
              <a:off x="3016108" y="1289274"/>
              <a:ext cx="1349248" cy="960186"/>
            </a:xfrm>
            <a:custGeom>
              <a:avLst/>
              <a:gdLst>
                <a:gd name="T0" fmla="*/ 464 w 718"/>
                <a:gd name="T1" fmla="*/ 3 h 440"/>
                <a:gd name="T2" fmla="*/ 527 w 718"/>
                <a:gd name="T3" fmla="*/ 41 h 440"/>
                <a:gd name="T4" fmla="*/ 649 w 718"/>
                <a:gd name="T5" fmla="*/ 163 h 440"/>
                <a:gd name="T6" fmla="*/ 681 w 718"/>
                <a:gd name="T7" fmla="*/ 130 h 440"/>
                <a:gd name="T8" fmla="*/ 715 w 718"/>
                <a:gd name="T9" fmla="*/ 143 h 440"/>
                <a:gd name="T10" fmla="*/ 716 w 718"/>
                <a:gd name="T11" fmla="*/ 404 h 440"/>
                <a:gd name="T12" fmla="*/ 681 w 718"/>
                <a:gd name="T13" fmla="*/ 438 h 440"/>
                <a:gd name="T14" fmla="*/ 420 w 718"/>
                <a:gd name="T15" fmla="*/ 438 h 440"/>
                <a:gd name="T16" fmla="*/ 408 w 718"/>
                <a:gd name="T17" fmla="*/ 403 h 440"/>
                <a:gd name="T18" fmla="*/ 438 w 718"/>
                <a:gd name="T19" fmla="*/ 372 h 440"/>
                <a:gd name="T20" fmla="*/ 116 w 718"/>
                <a:gd name="T21" fmla="*/ 50 h 440"/>
                <a:gd name="T22" fmla="*/ 0 w 718"/>
                <a:gd name="T23" fmla="*/ 31 h 440"/>
                <a:gd name="T24" fmla="*/ 55 w 718"/>
                <a:gd name="T25" fmla="*/ 2 h 440"/>
                <a:gd name="T26" fmla="*/ 464 w 718"/>
                <a:gd name="T27" fmla="*/ 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18" h="440">
                  <a:moveTo>
                    <a:pt x="464" y="3"/>
                  </a:moveTo>
                  <a:cubicBezTo>
                    <a:pt x="485" y="3"/>
                    <a:pt x="509" y="22"/>
                    <a:pt x="527" y="41"/>
                  </a:cubicBezTo>
                  <a:cubicBezTo>
                    <a:pt x="649" y="163"/>
                    <a:pt x="649" y="163"/>
                    <a:pt x="649" y="163"/>
                  </a:cubicBezTo>
                  <a:cubicBezTo>
                    <a:pt x="681" y="130"/>
                    <a:pt x="681" y="130"/>
                    <a:pt x="681" y="130"/>
                  </a:cubicBezTo>
                  <a:cubicBezTo>
                    <a:pt x="692" y="119"/>
                    <a:pt x="714" y="124"/>
                    <a:pt x="715" y="143"/>
                  </a:cubicBezTo>
                  <a:cubicBezTo>
                    <a:pt x="716" y="404"/>
                    <a:pt x="716" y="404"/>
                    <a:pt x="716" y="404"/>
                  </a:cubicBezTo>
                  <a:cubicBezTo>
                    <a:pt x="718" y="424"/>
                    <a:pt x="702" y="440"/>
                    <a:pt x="681" y="438"/>
                  </a:cubicBezTo>
                  <a:cubicBezTo>
                    <a:pt x="420" y="438"/>
                    <a:pt x="420" y="438"/>
                    <a:pt x="420" y="438"/>
                  </a:cubicBezTo>
                  <a:cubicBezTo>
                    <a:pt x="401" y="436"/>
                    <a:pt x="396" y="416"/>
                    <a:pt x="408" y="403"/>
                  </a:cubicBezTo>
                  <a:cubicBezTo>
                    <a:pt x="438" y="372"/>
                    <a:pt x="438" y="372"/>
                    <a:pt x="438" y="372"/>
                  </a:cubicBezTo>
                  <a:cubicBezTo>
                    <a:pt x="438" y="372"/>
                    <a:pt x="150" y="84"/>
                    <a:pt x="116" y="50"/>
                  </a:cubicBezTo>
                  <a:cubicBezTo>
                    <a:pt x="77" y="12"/>
                    <a:pt x="29" y="2"/>
                    <a:pt x="0" y="31"/>
                  </a:cubicBezTo>
                  <a:cubicBezTo>
                    <a:pt x="0" y="31"/>
                    <a:pt x="12" y="7"/>
                    <a:pt x="55" y="2"/>
                  </a:cubicBezTo>
                  <a:cubicBezTo>
                    <a:pt x="74" y="0"/>
                    <a:pt x="464" y="3"/>
                    <a:pt x="464" y="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lnSpc>
                  <a:spcPct val="150000"/>
                </a:lnSpc>
                <a:defRPr/>
              </a:pPr>
              <a:endParaRPr lang="zh-CN" altLang="en-US" sz="1400" b="1">
                <a:solidFill>
                  <a:prstClr val="white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  <p:sp>
          <p:nvSpPr>
            <p:cNvPr id="58" name="矩形 57"/>
            <p:cNvSpPr/>
            <p:nvPr/>
          </p:nvSpPr>
          <p:spPr>
            <a:xfrm rot="3000000">
              <a:off x="3444491" y="1601267"/>
              <a:ext cx="1052236" cy="33009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endParaRPr lang="zh-CN" altLang="en-US" sz="1400" dirty="0">
                <a:solidFill>
                  <a:prstClr val="white"/>
                </a:solidFill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3681353" y="2296047"/>
            <a:ext cx="1689944" cy="916028"/>
            <a:chOff x="3757553" y="2195082"/>
            <a:chExt cx="1689944" cy="916028"/>
          </a:xfrm>
          <a:solidFill>
            <a:srgbClr val="C72A25"/>
          </a:solidFill>
          <a:effectLst/>
        </p:grpSpPr>
        <p:sp>
          <p:nvSpPr>
            <p:cNvPr id="60" name="圆角矩形 59"/>
            <p:cNvSpPr/>
            <p:nvPr/>
          </p:nvSpPr>
          <p:spPr bwMode="auto">
            <a:xfrm>
              <a:off x="3757553" y="2195082"/>
              <a:ext cx="1689944" cy="916028"/>
            </a:xfrm>
            <a:prstGeom prst="roundRect">
              <a:avLst>
                <a:gd name="adj" fmla="val 6382"/>
              </a:avLst>
            </a:prstGeom>
            <a:grpFill/>
            <a:ln w="3175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defRPr/>
              </a:pPr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1" name="矩形 39"/>
            <p:cNvSpPr>
              <a:spLocks noChangeArrowheads="1"/>
            </p:cNvSpPr>
            <p:nvPr/>
          </p:nvSpPr>
          <p:spPr bwMode="auto">
            <a:xfrm>
              <a:off x="3947759" y="2435945"/>
              <a:ext cx="1296537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/>
              <a:r>
                <a:rPr lang="zh-CN" altLang="en-US" b="1" dirty="0" smtClean="0">
                  <a:solidFill>
                    <a:prstClr val="white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专业字体设计服务/WWW.ZTSGC.COM/" panose="02000000000000000000" pitchFamily="2" charset="-122"/>
                  <a:ea typeface="专业字体设计服务/WWW.ZTSGC.COM/" panose="02000000000000000000" pitchFamily="2" charset="-122"/>
                </a:rPr>
                <a:t>分类</a:t>
              </a:r>
              <a:endParaRPr lang="en-US" altLang="zh-CN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专业字体设计服务/WWW.ZTSGC.COM/" panose="02000000000000000000" pitchFamily="2" charset="-122"/>
                <a:ea typeface="专业字体设计服务/WWW.ZTSGC.COM/" panose="020000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4199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1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三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物流信息的管理</a:t>
            </a:r>
            <a:endParaRPr lang="zh-CN" altLang="zh-CN" sz="2400" dirty="0"/>
          </a:p>
        </p:txBody>
      </p:sp>
      <p:sp>
        <p:nvSpPr>
          <p:cNvPr id="62" name="矩形 61"/>
          <p:cNvSpPr/>
          <p:nvPr/>
        </p:nvSpPr>
        <p:spPr>
          <a:xfrm>
            <a:off x="899592" y="1491630"/>
            <a:ext cx="7401207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dirty="0" smtClean="0"/>
              <a:t>        </a:t>
            </a:r>
            <a:r>
              <a:rPr lang="zh-CN" altLang="zh-CN" sz="2400" dirty="0" smtClean="0"/>
              <a:t>物流</a:t>
            </a:r>
            <a:r>
              <a:rPr lang="zh-CN" altLang="zh-CN" sz="2400" dirty="0"/>
              <a:t>信息管理是对物流信息进行采集、处理、分析、应用、存储和传播的过程，也是将物流信息从分散到集中、从无序到有序的过程。</a:t>
            </a:r>
            <a:endParaRPr lang="zh-CN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216702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四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物流信息的特点</a:t>
            </a:r>
            <a:endParaRPr lang="zh-CN" altLang="zh-CN" sz="2400" dirty="0"/>
          </a:p>
        </p:txBody>
      </p:sp>
      <p:sp>
        <p:nvSpPr>
          <p:cNvPr id="29" name="矩形 28"/>
          <p:cNvSpPr/>
          <p:nvPr/>
        </p:nvSpPr>
        <p:spPr>
          <a:xfrm>
            <a:off x="467544" y="1419622"/>
            <a:ext cx="7704856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1</a:t>
            </a:r>
            <a:r>
              <a:rPr lang="zh-CN" altLang="zh-CN" dirty="0">
                <a:latin typeface="+mn-ea"/>
              </a:rPr>
              <a:t>）物流信息随物流活动而产生，物流信息量大、分布广、种类多。</a:t>
            </a:r>
            <a:r>
              <a:rPr lang="en-US" altLang="zh-CN" dirty="0">
                <a:latin typeface="+mn-ea"/>
              </a:rPr>
              <a:t>  </a:t>
            </a:r>
            <a:endParaRPr lang="zh-CN" altLang="zh-CN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2</a:t>
            </a:r>
            <a:r>
              <a:rPr lang="zh-CN" altLang="zh-CN" dirty="0">
                <a:latin typeface="+mn-ea"/>
              </a:rPr>
              <a:t>）物流信息动态性特别强，具有较高的时效性。</a:t>
            </a:r>
            <a:r>
              <a:rPr lang="en-US" altLang="zh-CN" dirty="0">
                <a:latin typeface="+mn-ea"/>
              </a:rPr>
              <a:t>  </a:t>
            </a:r>
            <a:endParaRPr lang="zh-CN" altLang="zh-CN" dirty="0">
              <a:latin typeface="+mn-ea"/>
            </a:endParaRPr>
          </a:p>
          <a:p>
            <a:pPr>
              <a:lnSpc>
                <a:spcPct val="150000"/>
              </a:lnSpc>
            </a:pPr>
            <a:r>
              <a:rPr lang="zh-CN" altLang="zh-CN" dirty="0">
                <a:latin typeface="+mn-ea"/>
              </a:rPr>
              <a:t>（</a:t>
            </a:r>
            <a:r>
              <a:rPr lang="en-US" altLang="zh-CN" dirty="0">
                <a:latin typeface="+mn-ea"/>
              </a:rPr>
              <a:t>3</a:t>
            </a:r>
            <a:r>
              <a:rPr lang="zh-CN" altLang="zh-CN" dirty="0">
                <a:latin typeface="+mn-ea"/>
              </a:rPr>
              <a:t>）物流信息种类多，不仅有物流系统内部各个环节有不同种类的信息，而且由于物流系统与其他系统，如生产系统、销售系统、消费系统等密切相关，因而还必须收集这些类别的</a:t>
            </a:r>
            <a:r>
              <a:rPr lang="zh-CN" altLang="zh-CN" dirty="0" smtClean="0">
                <a:latin typeface="+mn-ea"/>
              </a:rPr>
              <a:t>信息</a:t>
            </a:r>
            <a:r>
              <a:rPr lang="zh-CN" altLang="en-US" dirty="0" smtClean="0">
                <a:latin typeface="+mn-ea"/>
              </a:rPr>
              <a:t>。</a:t>
            </a:r>
            <a:endParaRPr lang="zh-CN" altLang="en-US" dirty="0"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686627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:a16="http://schemas.microsoft.com/office/drawing/2014/main" xmlns="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xmlns="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:a16="http://schemas.microsoft.com/office/drawing/2014/main" xmlns="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:a16="http://schemas.microsoft.com/office/drawing/2014/main" xmlns="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:a16="http://schemas.microsoft.com/office/drawing/2014/main" xmlns="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:a16="http://schemas.microsoft.com/office/drawing/2014/main" xmlns="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:a16="http://schemas.microsoft.com/office/drawing/2014/main" xmlns="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:a16="http://schemas.microsoft.com/office/drawing/2014/main" xmlns="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:a16="http://schemas.microsoft.com/office/drawing/2014/main" xmlns="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:a16="http://schemas.microsoft.com/office/drawing/2014/main" xmlns="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:a16="http://schemas.microsoft.com/office/drawing/2014/main" xmlns="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xmlns="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 smtClean="0"/>
              <a:t>五</a:t>
            </a:r>
            <a:r>
              <a:rPr lang="zh-CN" altLang="zh-CN" sz="2400" dirty="0" smtClean="0"/>
              <a:t>、</a:t>
            </a:r>
            <a:r>
              <a:rPr lang="zh-CN" altLang="en-US" sz="2400" dirty="0" smtClean="0"/>
              <a:t>物流信息作用</a:t>
            </a:r>
            <a:endParaRPr lang="zh-CN" altLang="zh-CN" sz="2400" dirty="0"/>
          </a:p>
        </p:txBody>
      </p:sp>
      <p:pic>
        <p:nvPicPr>
          <p:cNvPr id="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7147" y="781918"/>
            <a:ext cx="5353125" cy="38661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0800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="" xmlns:a16="http://schemas.microsoft.com/office/drawing/2014/main" id="{D2EEA33C-85BC-650F-8D4D-0F53FD26F4B3}"/>
              </a:ext>
            </a:extLst>
          </p:cNvPr>
          <p:cNvGrpSpPr/>
          <p:nvPr/>
        </p:nvGrpSpPr>
        <p:grpSpPr>
          <a:xfrm>
            <a:off x="612869" y="1607168"/>
            <a:ext cx="955574" cy="845574"/>
            <a:chOff x="1179357" y="1622322"/>
            <a:chExt cx="1533364" cy="1356852"/>
          </a:xfrm>
        </p:grpSpPr>
        <p:cxnSp>
          <p:nvCxnSpPr>
            <p:cNvPr id="26" name="直接连接符 25">
              <a:extLst>
                <a:ext uri="{FF2B5EF4-FFF2-40B4-BE49-F238E27FC236}">
                  <a16:creationId xmlns="" xmlns:a16="http://schemas.microsoft.com/office/drawing/2014/main" id="{C804AE08-E86C-6066-E471-F76BAEB517B8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="" xmlns:a16="http://schemas.microsoft.com/office/drawing/2014/main" id="{1CF884CB-7D47-A320-7B51-9151B6B0BF0B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="" xmlns:a16="http://schemas.microsoft.com/office/drawing/2014/main" id="{B089F974-2E8F-768C-B7CB-246E0E24C81A}"/>
              </a:ext>
            </a:extLst>
          </p:cNvPr>
          <p:cNvSpPr/>
          <p:nvPr/>
        </p:nvSpPr>
        <p:spPr>
          <a:xfrm>
            <a:off x="898335" y="1705806"/>
            <a:ext cx="24352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00"/>
            <a:r>
              <a:rPr lang="en-US" altLang="zh-CN" sz="8000" dirty="0" smtClean="0">
                <a:solidFill>
                  <a:srgbClr val="EB9B17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8000" dirty="0">
              <a:solidFill>
                <a:srgbClr val="EB9B17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="" xmlns:a16="http://schemas.microsoft.com/office/drawing/2014/main" id="{3307E31D-3E63-A257-2E88-FCCB19C5A49C}"/>
              </a:ext>
            </a:extLst>
          </p:cNvPr>
          <p:cNvSpPr txBox="1">
            <a:spLocks/>
          </p:cNvSpPr>
          <p:nvPr/>
        </p:nvSpPr>
        <p:spPr>
          <a:xfrm>
            <a:off x="-437727" y="2937196"/>
            <a:ext cx="7491392" cy="118332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>
                <a:solidFill>
                  <a:srgbClr val="EB9B1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4468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329</Words>
  <Application>Microsoft Office PowerPoint</Application>
  <PresentationFormat>全屏显示(16:9)</PresentationFormat>
  <Paragraphs>53</Paragraphs>
  <Slides>8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智能物流技术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Waimen-Cheung</dc:creator>
  <cp:lastModifiedBy>Administrator</cp:lastModifiedBy>
  <cp:revision>48</cp:revision>
  <dcterms:created xsi:type="dcterms:W3CDTF">2021-03-07T05:42:09Z</dcterms:created>
  <dcterms:modified xsi:type="dcterms:W3CDTF">2023-05-01T04:19:54Z</dcterms:modified>
</cp:coreProperties>
</file>