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91" r:id="rId2"/>
    <p:sldId id="296" r:id="rId3"/>
    <p:sldId id="295" r:id="rId4"/>
    <p:sldId id="298" r:id="rId5"/>
    <p:sldId id="299" r:id="rId6"/>
    <p:sldId id="305" r:id="rId7"/>
    <p:sldId id="300" r:id="rId8"/>
    <p:sldId id="301" r:id="rId9"/>
    <p:sldId id="302" r:id="rId10"/>
    <p:sldId id="306" r:id="rId11"/>
    <p:sldId id="297" r:id="rId12"/>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8" y="-2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C3CEAD-33BE-4E45-8FE3-33CB9119B793}" type="doc">
      <dgm:prSet loTypeId="urn:microsoft.com/office/officeart/2005/8/layout/radial6" loCatId="cycle" qsTypeId="urn:microsoft.com/office/officeart/2005/8/quickstyle/simple1" qsCatId="simple" csTypeId="urn:microsoft.com/office/officeart/2005/8/colors/accent1_1" csCatId="accent1" phldr="1"/>
      <dgm:spPr/>
      <dgm:t>
        <a:bodyPr/>
        <a:lstStyle/>
        <a:p>
          <a:endParaRPr lang="zh-CN" altLang="en-US"/>
        </a:p>
      </dgm:t>
    </dgm:pt>
    <dgm:pt modelId="{F9D74589-E829-4A67-881B-8D5730061047}">
      <dgm:prSet phldrT="[文本]" custT="1"/>
      <dgm:spPr/>
      <dgm:t>
        <a:bodyPr/>
        <a:lstStyle/>
        <a:p>
          <a:r>
            <a:rPr lang="zh-CN" altLang="en-US" sz="1200" dirty="0" smtClean="0">
              <a:latin typeface="微软雅黑" pitchFamily="34" charset="-122"/>
              <a:ea typeface="微软雅黑" pitchFamily="34" charset="-122"/>
            </a:rPr>
            <a:t>应用领域</a:t>
          </a:r>
          <a:endParaRPr lang="zh-CN" altLang="en-US" sz="1200" dirty="0">
            <a:latin typeface="微软雅黑" pitchFamily="34" charset="-122"/>
            <a:ea typeface="微软雅黑" pitchFamily="34" charset="-122"/>
          </a:endParaRPr>
        </a:p>
      </dgm:t>
    </dgm:pt>
    <dgm:pt modelId="{9F8CD215-148D-4407-AB9A-4D09A90D57BA}" type="parTrans" cxnId="{8310533A-5720-4E07-BA9C-D01B1E3DD120}">
      <dgm:prSet/>
      <dgm:spPr/>
      <dgm:t>
        <a:bodyPr/>
        <a:lstStyle/>
        <a:p>
          <a:endParaRPr lang="zh-CN" altLang="en-US" sz="1200">
            <a:latin typeface="微软雅黑" pitchFamily="34" charset="-122"/>
            <a:ea typeface="微软雅黑" pitchFamily="34" charset="-122"/>
          </a:endParaRPr>
        </a:p>
      </dgm:t>
    </dgm:pt>
    <dgm:pt modelId="{7D12A5DD-F83A-4A93-9C3C-C55685A76E68}" type="sibTrans" cxnId="{8310533A-5720-4E07-BA9C-D01B1E3DD120}">
      <dgm:prSet/>
      <dgm:spPr/>
      <dgm:t>
        <a:bodyPr/>
        <a:lstStyle/>
        <a:p>
          <a:endParaRPr lang="zh-CN" altLang="en-US" sz="1200">
            <a:latin typeface="微软雅黑" pitchFamily="34" charset="-122"/>
            <a:ea typeface="微软雅黑" pitchFamily="34" charset="-122"/>
          </a:endParaRPr>
        </a:p>
      </dgm:t>
    </dgm:pt>
    <dgm:pt modelId="{38BEFDAC-6715-436E-A3B6-98384936F1DC}">
      <dgm:prSet phldrT="[文本]" custT="1"/>
      <dgm:spPr/>
      <dgm:t>
        <a:bodyPr/>
        <a:lstStyle/>
        <a:p>
          <a:r>
            <a:rPr lang="zh-CN" sz="1200" dirty="0" smtClean="0">
              <a:latin typeface="微软雅黑" pitchFamily="34" charset="-122"/>
              <a:ea typeface="微软雅黑" pitchFamily="34" charset="-122"/>
            </a:rPr>
            <a:t>劳动密集型且生产波动比较明显的行业</a:t>
          </a:r>
          <a:endParaRPr lang="zh-CN" altLang="en-US" sz="1200" dirty="0">
            <a:latin typeface="微软雅黑" pitchFamily="34" charset="-122"/>
            <a:ea typeface="微软雅黑" pitchFamily="34" charset="-122"/>
          </a:endParaRPr>
        </a:p>
      </dgm:t>
    </dgm:pt>
    <dgm:pt modelId="{D9E0B35E-E0C7-48C1-8DCF-E68324F1611D}" type="parTrans" cxnId="{88327138-15BE-43C4-A480-A6BF4D560887}">
      <dgm:prSet/>
      <dgm:spPr/>
      <dgm:t>
        <a:bodyPr/>
        <a:lstStyle/>
        <a:p>
          <a:endParaRPr lang="zh-CN" altLang="en-US" sz="1200">
            <a:latin typeface="微软雅黑" pitchFamily="34" charset="-122"/>
            <a:ea typeface="微软雅黑" pitchFamily="34" charset="-122"/>
          </a:endParaRPr>
        </a:p>
      </dgm:t>
    </dgm:pt>
    <dgm:pt modelId="{3338950C-AF71-4FCC-A42B-8B88F368F451}" type="sibTrans" cxnId="{88327138-15BE-43C4-A480-A6BF4D560887}">
      <dgm:prSet/>
      <dgm:spPr/>
      <dgm:t>
        <a:bodyPr/>
        <a:lstStyle/>
        <a:p>
          <a:endParaRPr lang="zh-CN" altLang="en-US" sz="1200">
            <a:latin typeface="微软雅黑" pitchFamily="34" charset="-122"/>
            <a:ea typeface="微软雅黑" pitchFamily="34" charset="-122"/>
          </a:endParaRPr>
        </a:p>
      </dgm:t>
    </dgm:pt>
    <dgm:pt modelId="{77935651-1C76-42ED-B941-669171CA8139}">
      <dgm:prSet phldrT="[文本]" custT="1"/>
      <dgm:spPr/>
      <dgm:t>
        <a:bodyPr/>
        <a:lstStyle/>
        <a:p>
          <a:r>
            <a:rPr lang="zh-CN" sz="1200" dirty="0" smtClean="0">
              <a:latin typeface="微软雅黑" pitchFamily="34" charset="-122"/>
              <a:ea typeface="微软雅黑" pitchFamily="34" charset="-122"/>
            </a:rPr>
            <a:t>劳动强度比较大或劳动环境恶劣的行业</a:t>
          </a:r>
          <a:endParaRPr lang="zh-CN" altLang="en-US" sz="1200" dirty="0">
            <a:latin typeface="微软雅黑" pitchFamily="34" charset="-122"/>
            <a:ea typeface="微软雅黑" pitchFamily="34" charset="-122"/>
          </a:endParaRPr>
        </a:p>
      </dgm:t>
    </dgm:pt>
    <dgm:pt modelId="{CE60A3BD-3C64-4C64-A0FA-08797515D825}" type="parTrans" cxnId="{A53BB2BB-030A-4CA3-BCA1-CA187BF13304}">
      <dgm:prSet/>
      <dgm:spPr/>
      <dgm:t>
        <a:bodyPr/>
        <a:lstStyle/>
        <a:p>
          <a:endParaRPr lang="zh-CN" altLang="en-US" sz="1200">
            <a:latin typeface="微软雅黑" pitchFamily="34" charset="-122"/>
            <a:ea typeface="微软雅黑" pitchFamily="34" charset="-122"/>
          </a:endParaRPr>
        </a:p>
      </dgm:t>
    </dgm:pt>
    <dgm:pt modelId="{A7411D13-17B6-412D-A917-4F3834195D55}" type="sibTrans" cxnId="{A53BB2BB-030A-4CA3-BCA1-CA187BF13304}">
      <dgm:prSet/>
      <dgm:spPr/>
      <dgm:t>
        <a:bodyPr/>
        <a:lstStyle/>
        <a:p>
          <a:endParaRPr lang="zh-CN" altLang="en-US" sz="1200">
            <a:latin typeface="微软雅黑" pitchFamily="34" charset="-122"/>
            <a:ea typeface="微软雅黑" pitchFamily="34" charset="-122"/>
          </a:endParaRPr>
        </a:p>
      </dgm:t>
    </dgm:pt>
    <dgm:pt modelId="{BFC992ED-B445-4BF7-BFD7-B941C4AC5F6D}">
      <dgm:prSet phldrT="[文本]" custT="1"/>
      <dgm:spPr/>
      <dgm:t>
        <a:bodyPr/>
        <a:lstStyle/>
        <a:p>
          <a:r>
            <a:rPr lang="zh-CN" sz="1200" dirty="0" smtClean="0">
              <a:latin typeface="微软雅黑" pitchFamily="34" charset="-122"/>
              <a:ea typeface="微软雅黑" pitchFamily="34" charset="-122"/>
            </a:rPr>
            <a:t>物流用地成本相对较高的企业</a:t>
          </a:r>
          <a:endParaRPr lang="zh-CN" altLang="en-US" sz="1200" dirty="0">
            <a:latin typeface="微软雅黑" pitchFamily="34" charset="-122"/>
            <a:ea typeface="微软雅黑" pitchFamily="34" charset="-122"/>
          </a:endParaRPr>
        </a:p>
      </dgm:t>
    </dgm:pt>
    <dgm:pt modelId="{AFE15EBD-10D4-4978-83C9-C338B06C5BCA}" type="parTrans" cxnId="{9F73DACD-5856-4380-82FC-726FB3635DC0}">
      <dgm:prSet/>
      <dgm:spPr/>
      <dgm:t>
        <a:bodyPr/>
        <a:lstStyle/>
        <a:p>
          <a:endParaRPr lang="zh-CN" altLang="en-US" sz="1200">
            <a:latin typeface="微软雅黑" pitchFamily="34" charset="-122"/>
            <a:ea typeface="微软雅黑" pitchFamily="34" charset="-122"/>
          </a:endParaRPr>
        </a:p>
      </dgm:t>
    </dgm:pt>
    <dgm:pt modelId="{0911A73B-3B7A-4C7B-84CF-15AEB73FDD26}" type="sibTrans" cxnId="{9F73DACD-5856-4380-82FC-726FB3635DC0}">
      <dgm:prSet/>
      <dgm:spPr/>
      <dgm:t>
        <a:bodyPr/>
        <a:lstStyle/>
        <a:p>
          <a:endParaRPr lang="zh-CN" altLang="en-US" sz="1200">
            <a:latin typeface="微软雅黑" pitchFamily="34" charset="-122"/>
            <a:ea typeface="微软雅黑" pitchFamily="34" charset="-122"/>
          </a:endParaRPr>
        </a:p>
      </dgm:t>
    </dgm:pt>
    <dgm:pt modelId="{86537EA1-735D-45BD-9FC1-9098B8E76D96}">
      <dgm:prSet phldrT="[文本]" custT="1"/>
      <dgm:spPr/>
      <dgm:t>
        <a:bodyPr/>
        <a:lstStyle/>
        <a:p>
          <a:r>
            <a:rPr lang="zh-CN" sz="1200" dirty="0" smtClean="0">
              <a:latin typeface="微软雅黑" pitchFamily="34" charset="-122"/>
              <a:ea typeface="微软雅黑" pitchFamily="34" charset="-122"/>
            </a:rPr>
            <a:t>作业流程标准化程度较高的行业</a:t>
          </a:r>
          <a:endParaRPr lang="zh-CN" altLang="en-US" sz="1200" dirty="0">
            <a:latin typeface="微软雅黑" pitchFamily="34" charset="-122"/>
            <a:ea typeface="微软雅黑" pitchFamily="34" charset="-122"/>
          </a:endParaRPr>
        </a:p>
      </dgm:t>
    </dgm:pt>
    <dgm:pt modelId="{18C67923-35FD-456A-AEA2-060415D6940F}" type="parTrans" cxnId="{01D68BB4-CE49-4920-93C3-506F259F53A3}">
      <dgm:prSet/>
      <dgm:spPr/>
      <dgm:t>
        <a:bodyPr/>
        <a:lstStyle/>
        <a:p>
          <a:endParaRPr lang="zh-CN" altLang="en-US" sz="1200">
            <a:latin typeface="微软雅黑" pitchFamily="34" charset="-122"/>
            <a:ea typeface="微软雅黑" pitchFamily="34" charset="-122"/>
          </a:endParaRPr>
        </a:p>
      </dgm:t>
    </dgm:pt>
    <dgm:pt modelId="{43B9AA9A-CC3E-4B0F-B1CD-8FFB3172944A}" type="sibTrans" cxnId="{01D68BB4-CE49-4920-93C3-506F259F53A3}">
      <dgm:prSet/>
      <dgm:spPr/>
      <dgm:t>
        <a:bodyPr/>
        <a:lstStyle/>
        <a:p>
          <a:endParaRPr lang="zh-CN" altLang="en-US" sz="1200">
            <a:latin typeface="微软雅黑" pitchFamily="34" charset="-122"/>
            <a:ea typeface="微软雅黑" pitchFamily="34" charset="-122"/>
          </a:endParaRPr>
        </a:p>
      </dgm:t>
    </dgm:pt>
    <dgm:pt modelId="{FD9CDED0-077C-48E9-BC05-CF87CBCDDFC2}">
      <dgm:prSet custT="1"/>
      <dgm:spPr/>
      <dgm:t>
        <a:bodyPr/>
        <a:lstStyle/>
        <a:p>
          <a:r>
            <a:rPr lang="zh-CN" sz="1200" dirty="0" smtClean="0">
              <a:latin typeface="微软雅黑" pitchFamily="34" charset="-122"/>
              <a:ea typeface="微软雅黑" pitchFamily="34" charset="-122"/>
            </a:rPr>
            <a:t>对于管理精细化要求较高的行业</a:t>
          </a:r>
          <a:endParaRPr lang="zh-CN" altLang="en-US" sz="1200" dirty="0">
            <a:latin typeface="微软雅黑" pitchFamily="34" charset="-122"/>
            <a:ea typeface="微软雅黑" pitchFamily="34" charset="-122"/>
          </a:endParaRPr>
        </a:p>
      </dgm:t>
    </dgm:pt>
    <dgm:pt modelId="{EF9F52D6-46EC-44A4-9FB7-BA304AE5BD5B}" type="parTrans" cxnId="{F98CB46E-EDD4-4CAA-9F21-07F7D65C129B}">
      <dgm:prSet/>
      <dgm:spPr/>
      <dgm:t>
        <a:bodyPr/>
        <a:lstStyle/>
        <a:p>
          <a:endParaRPr lang="zh-CN" altLang="en-US" sz="1200">
            <a:latin typeface="微软雅黑" pitchFamily="34" charset="-122"/>
            <a:ea typeface="微软雅黑" pitchFamily="34" charset="-122"/>
          </a:endParaRPr>
        </a:p>
      </dgm:t>
    </dgm:pt>
    <dgm:pt modelId="{F7D789C4-4334-4EB6-AF6E-2B12BF3E9807}" type="sibTrans" cxnId="{F98CB46E-EDD4-4CAA-9F21-07F7D65C129B}">
      <dgm:prSet/>
      <dgm:spPr/>
      <dgm:t>
        <a:bodyPr/>
        <a:lstStyle/>
        <a:p>
          <a:endParaRPr lang="zh-CN" altLang="en-US" sz="1200">
            <a:latin typeface="微软雅黑" pitchFamily="34" charset="-122"/>
            <a:ea typeface="微软雅黑" pitchFamily="34" charset="-122"/>
          </a:endParaRPr>
        </a:p>
      </dgm:t>
    </dgm:pt>
    <dgm:pt modelId="{0CAD0CF8-4776-4914-8F43-13EAC19A6A77}" type="pres">
      <dgm:prSet presAssocID="{EAC3CEAD-33BE-4E45-8FE3-33CB9119B793}" presName="Name0" presStyleCnt="0">
        <dgm:presLayoutVars>
          <dgm:chMax val="1"/>
          <dgm:dir/>
          <dgm:animLvl val="ctr"/>
          <dgm:resizeHandles val="exact"/>
        </dgm:presLayoutVars>
      </dgm:prSet>
      <dgm:spPr/>
      <dgm:t>
        <a:bodyPr/>
        <a:lstStyle/>
        <a:p>
          <a:endParaRPr lang="zh-CN" altLang="en-US"/>
        </a:p>
      </dgm:t>
    </dgm:pt>
    <dgm:pt modelId="{A0E93EFE-576D-4936-8B1F-FA667881EB11}" type="pres">
      <dgm:prSet presAssocID="{F9D74589-E829-4A67-881B-8D5730061047}" presName="centerShape" presStyleLbl="node0" presStyleIdx="0" presStyleCnt="1"/>
      <dgm:spPr/>
      <dgm:t>
        <a:bodyPr/>
        <a:lstStyle/>
        <a:p>
          <a:endParaRPr lang="zh-CN" altLang="en-US"/>
        </a:p>
      </dgm:t>
    </dgm:pt>
    <dgm:pt modelId="{DBF7C141-CCDE-44FA-ABC6-5A587E197986}" type="pres">
      <dgm:prSet presAssocID="{38BEFDAC-6715-436E-A3B6-98384936F1DC}" presName="node" presStyleLbl="node1" presStyleIdx="0" presStyleCnt="5" custScaleX="124260" custScaleY="124260">
        <dgm:presLayoutVars>
          <dgm:bulletEnabled val="1"/>
        </dgm:presLayoutVars>
      </dgm:prSet>
      <dgm:spPr/>
      <dgm:t>
        <a:bodyPr/>
        <a:lstStyle/>
        <a:p>
          <a:endParaRPr lang="zh-CN" altLang="en-US"/>
        </a:p>
      </dgm:t>
    </dgm:pt>
    <dgm:pt modelId="{02C132D8-37CF-421F-9E30-BAEA3D77AF38}" type="pres">
      <dgm:prSet presAssocID="{38BEFDAC-6715-436E-A3B6-98384936F1DC}" presName="dummy" presStyleCnt="0"/>
      <dgm:spPr/>
    </dgm:pt>
    <dgm:pt modelId="{A6FD514C-9F23-43E4-B8A1-78063C298537}" type="pres">
      <dgm:prSet presAssocID="{3338950C-AF71-4FCC-A42B-8B88F368F451}" presName="sibTrans" presStyleLbl="sibTrans2D1" presStyleIdx="0" presStyleCnt="5"/>
      <dgm:spPr/>
      <dgm:t>
        <a:bodyPr/>
        <a:lstStyle/>
        <a:p>
          <a:endParaRPr lang="zh-CN" altLang="en-US"/>
        </a:p>
      </dgm:t>
    </dgm:pt>
    <dgm:pt modelId="{0893EF96-F047-4E9A-A181-26B7F86CAC79}" type="pres">
      <dgm:prSet presAssocID="{77935651-1C76-42ED-B941-669171CA8139}" presName="node" presStyleLbl="node1" presStyleIdx="1" presStyleCnt="5" custScaleX="124260" custScaleY="124260">
        <dgm:presLayoutVars>
          <dgm:bulletEnabled val="1"/>
        </dgm:presLayoutVars>
      </dgm:prSet>
      <dgm:spPr/>
      <dgm:t>
        <a:bodyPr/>
        <a:lstStyle/>
        <a:p>
          <a:endParaRPr lang="zh-CN" altLang="en-US"/>
        </a:p>
      </dgm:t>
    </dgm:pt>
    <dgm:pt modelId="{795E5780-5A05-46B2-9AEF-68C8419185F7}" type="pres">
      <dgm:prSet presAssocID="{77935651-1C76-42ED-B941-669171CA8139}" presName="dummy" presStyleCnt="0"/>
      <dgm:spPr/>
    </dgm:pt>
    <dgm:pt modelId="{B007F88B-FE79-4E27-9F3D-DCB16A8A4AAF}" type="pres">
      <dgm:prSet presAssocID="{A7411D13-17B6-412D-A917-4F3834195D55}" presName="sibTrans" presStyleLbl="sibTrans2D1" presStyleIdx="1" presStyleCnt="5"/>
      <dgm:spPr/>
      <dgm:t>
        <a:bodyPr/>
        <a:lstStyle/>
        <a:p>
          <a:endParaRPr lang="zh-CN" altLang="en-US"/>
        </a:p>
      </dgm:t>
    </dgm:pt>
    <dgm:pt modelId="{27664DF4-DBAE-4836-9241-59CCD41FCADF}" type="pres">
      <dgm:prSet presAssocID="{BFC992ED-B445-4BF7-BFD7-B941C4AC5F6D}" presName="node" presStyleLbl="node1" presStyleIdx="2" presStyleCnt="5" custScaleX="124260" custScaleY="124260">
        <dgm:presLayoutVars>
          <dgm:bulletEnabled val="1"/>
        </dgm:presLayoutVars>
      </dgm:prSet>
      <dgm:spPr/>
      <dgm:t>
        <a:bodyPr/>
        <a:lstStyle/>
        <a:p>
          <a:endParaRPr lang="zh-CN" altLang="en-US"/>
        </a:p>
      </dgm:t>
    </dgm:pt>
    <dgm:pt modelId="{EA77FB5E-ED26-4B4D-8B6C-A3ED40302F49}" type="pres">
      <dgm:prSet presAssocID="{BFC992ED-B445-4BF7-BFD7-B941C4AC5F6D}" presName="dummy" presStyleCnt="0"/>
      <dgm:spPr/>
    </dgm:pt>
    <dgm:pt modelId="{B8FF9F17-BEB9-4175-9442-DEA639B46CD2}" type="pres">
      <dgm:prSet presAssocID="{0911A73B-3B7A-4C7B-84CF-15AEB73FDD26}" presName="sibTrans" presStyleLbl="sibTrans2D1" presStyleIdx="2" presStyleCnt="5"/>
      <dgm:spPr/>
      <dgm:t>
        <a:bodyPr/>
        <a:lstStyle/>
        <a:p>
          <a:endParaRPr lang="zh-CN" altLang="en-US"/>
        </a:p>
      </dgm:t>
    </dgm:pt>
    <dgm:pt modelId="{63BFE6F4-B629-40EB-8A65-B7DD392775EA}" type="pres">
      <dgm:prSet presAssocID="{86537EA1-735D-45BD-9FC1-9098B8E76D96}" presName="node" presStyleLbl="node1" presStyleIdx="3" presStyleCnt="5" custScaleX="124260" custScaleY="124260">
        <dgm:presLayoutVars>
          <dgm:bulletEnabled val="1"/>
        </dgm:presLayoutVars>
      </dgm:prSet>
      <dgm:spPr/>
      <dgm:t>
        <a:bodyPr/>
        <a:lstStyle/>
        <a:p>
          <a:endParaRPr lang="zh-CN" altLang="en-US"/>
        </a:p>
      </dgm:t>
    </dgm:pt>
    <dgm:pt modelId="{E444D0A6-A95E-4C1A-B4A6-0175C170B491}" type="pres">
      <dgm:prSet presAssocID="{86537EA1-735D-45BD-9FC1-9098B8E76D96}" presName="dummy" presStyleCnt="0"/>
      <dgm:spPr/>
    </dgm:pt>
    <dgm:pt modelId="{BEFD6282-A49B-426F-91DF-D78CA2006FA8}" type="pres">
      <dgm:prSet presAssocID="{43B9AA9A-CC3E-4B0F-B1CD-8FFB3172944A}" presName="sibTrans" presStyleLbl="sibTrans2D1" presStyleIdx="3" presStyleCnt="5"/>
      <dgm:spPr/>
      <dgm:t>
        <a:bodyPr/>
        <a:lstStyle/>
        <a:p>
          <a:endParaRPr lang="zh-CN" altLang="en-US"/>
        </a:p>
      </dgm:t>
    </dgm:pt>
    <dgm:pt modelId="{C59E1308-083C-49F1-B12D-9F1CE566AE67}" type="pres">
      <dgm:prSet presAssocID="{FD9CDED0-077C-48E9-BC05-CF87CBCDDFC2}" presName="node" presStyleLbl="node1" presStyleIdx="4" presStyleCnt="5" custScaleX="124260" custScaleY="124260">
        <dgm:presLayoutVars>
          <dgm:bulletEnabled val="1"/>
        </dgm:presLayoutVars>
      </dgm:prSet>
      <dgm:spPr/>
      <dgm:t>
        <a:bodyPr/>
        <a:lstStyle/>
        <a:p>
          <a:endParaRPr lang="zh-CN" altLang="en-US"/>
        </a:p>
      </dgm:t>
    </dgm:pt>
    <dgm:pt modelId="{90EF1D78-1E18-4625-A445-8194F20FB739}" type="pres">
      <dgm:prSet presAssocID="{FD9CDED0-077C-48E9-BC05-CF87CBCDDFC2}" presName="dummy" presStyleCnt="0"/>
      <dgm:spPr/>
    </dgm:pt>
    <dgm:pt modelId="{1FDAD70C-D6A3-481C-8403-7308E2DA45C7}" type="pres">
      <dgm:prSet presAssocID="{F7D789C4-4334-4EB6-AF6E-2B12BF3E9807}" presName="sibTrans" presStyleLbl="sibTrans2D1" presStyleIdx="4" presStyleCnt="5"/>
      <dgm:spPr/>
      <dgm:t>
        <a:bodyPr/>
        <a:lstStyle/>
        <a:p>
          <a:endParaRPr lang="zh-CN" altLang="en-US"/>
        </a:p>
      </dgm:t>
    </dgm:pt>
  </dgm:ptLst>
  <dgm:cxnLst>
    <dgm:cxn modelId="{A6254F87-8B36-4DD4-91DD-596EAD6738D1}" type="presOf" srcId="{0911A73B-3B7A-4C7B-84CF-15AEB73FDD26}" destId="{B8FF9F17-BEB9-4175-9442-DEA639B46CD2}" srcOrd="0" destOrd="0" presId="urn:microsoft.com/office/officeart/2005/8/layout/radial6"/>
    <dgm:cxn modelId="{9E46396F-3592-416F-B1BC-EA54BCE508F9}" type="presOf" srcId="{F7D789C4-4334-4EB6-AF6E-2B12BF3E9807}" destId="{1FDAD70C-D6A3-481C-8403-7308E2DA45C7}" srcOrd="0" destOrd="0" presId="urn:microsoft.com/office/officeart/2005/8/layout/radial6"/>
    <dgm:cxn modelId="{ED7E7987-56C3-4BA5-9204-F5A7E9E86E7A}" type="presOf" srcId="{43B9AA9A-CC3E-4B0F-B1CD-8FFB3172944A}" destId="{BEFD6282-A49B-426F-91DF-D78CA2006FA8}" srcOrd="0" destOrd="0" presId="urn:microsoft.com/office/officeart/2005/8/layout/radial6"/>
    <dgm:cxn modelId="{0E221720-8DB5-48AB-91C1-BE140D7B30C1}" type="presOf" srcId="{86537EA1-735D-45BD-9FC1-9098B8E76D96}" destId="{63BFE6F4-B629-40EB-8A65-B7DD392775EA}" srcOrd="0" destOrd="0" presId="urn:microsoft.com/office/officeart/2005/8/layout/radial6"/>
    <dgm:cxn modelId="{0A73CB7C-1C19-48DF-8E05-B7567A546935}" type="presOf" srcId="{3338950C-AF71-4FCC-A42B-8B88F368F451}" destId="{A6FD514C-9F23-43E4-B8A1-78063C298537}" srcOrd="0" destOrd="0" presId="urn:microsoft.com/office/officeart/2005/8/layout/radial6"/>
    <dgm:cxn modelId="{A5B03025-5E6F-45CF-AF85-5517BB282067}" type="presOf" srcId="{EAC3CEAD-33BE-4E45-8FE3-33CB9119B793}" destId="{0CAD0CF8-4776-4914-8F43-13EAC19A6A77}" srcOrd="0" destOrd="0" presId="urn:microsoft.com/office/officeart/2005/8/layout/radial6"/>
    <dgm:cxn modelId="{88327138-15BE-43C4-A480-A6BF4D560887}" srcId="{F9D74589-E829-4A67-881B-8D5730061047}" destId="{38BEFDAC-6715-436E-A3B6-98384936F1DC}" srcOrd="0" destOrd="0" parTransId="{D9E0B35E-E0C7-48C1-8DCF-E68324F1611D}" sibTransId="{3338950C-AF71-4FCC-A42B-8B88F368F451}"/>
    <dgm:cxn modelId="{9E3E585B-0937-4250-BD0B-5E12A6C24502}" type="presOf" srcId="{F9D74589-E829-4A67-881B-8D5730061047}" destId="{A0E93EFE-576D-4936-8B1F-FA667881EB11}" srcOrd="0" destOrd="0" presId="urn:microsoft.com/office/officeart/2005/8/layout/radial6"/>
    <dgm:cxn modelId="{F6B958B0-84BA-44C3-AD48-D7634EE44432}" type="presOf" srcId="{38BEFDAC-6715-436E-A3B6-98384936F1DC}" destId="{DBF7C141-CCDE-44FA-ABC6-5A587E197986}" srcOrd="0" destOrd="0" presId="urn:microsoft.com/office/officeart/2005/8/layout/radial6"/>
    <dgm:cxn modelId="{01D68BB4-CE49-4920-93C3-506F259F53A3}" srcId="{F9D74589-E829-4A67-881B-8D5730061047}" destId="{86537EA1-735D-45BD-9FC1-9098B8E76D96}" srcOrd="3" destOrd="0" parTransId="{18C67923-35FD-456A-AEA2-060415D6940F}" sibTransId="{43B9AA9A-CC3E-4B0F-B1CD-8FFB3172944A}"/>
    <dgm:cxn modelId="{4E7E7243-3A10-4D3C-83E1-8F9FEBDFA503}" type="presOf" srcId="{BFC992ED-B445-4BF7-BFD7-B941C4AC5F6D}" destId="{27664DF4-DBAE-4836-9241-59CCD41FCADF}" srcOrd="0" destOrd="0" presId="urn:microsoft.com/office/officeart/2005/8/layout/radial6"/>
    <dgm:cxn modelId="{ECC1C6A0-CF01-4212-918A-C75AC54032FD}" type="presOf" srcId="{FD9CDED0-077C-48E9-BC05-CF87CBCDDFC2}" destId="{C59E1308-083C-49F1-B12D-9F1CE566AE67}" srcOrd="0" destOrd="0" presId="urn:microsoft.com/office/officeart/2005/8/layout/radial6"/>
    <dgm:cxn modelId="{1C457AAD-E31A-4635-95B2-8D113FE7916F}" type="presOf" srcId="{77935651-1C76-42ED-B941-669171CA8139}" destId="{0893EF96-F047-4E9A-A181-26B7F86CAC79}" srcOrd="0" destOrd="0" presId="urn:microsoft.com/office/officeart/2005/8/layout/radial6"/>
    <dgm:cxn modelId="{8310533A-5720-4E07-BA9C-D01B1E3DD120}" srcId="{EAC3CEAD-33BE-4E45-8FE3-33CB9119B793}" destId="{F9D74589-E829-4A67-881B-8D5730061047}" srcOrd="0" destOrd="0" parTransId="{9F8CD215-148D-4407-AB9A-4D09A90D57BA}" sibTransId="{7D12A5DD-F83A-4A93-9C3C-C55685A76E68}"/>
    <dgm:cxn modelId="{9F73DACD-5856-4380-82FC-726FB3635DC0}" srcId="{F9D74589-E829-4A67-881B-8D5730061047}" destId="{BFC992ED-B445-4BF7-BFD7-B941C4AC5F6D}" srcOrd="2" destOrd="0" parTransId="{AFE15EBD-10D4-4978-83C9-C338B06C5BCA}" sibTransId="{0911A73B-3B7A-4C7B-84CF-15AEB73FDD26}"/>
    <dgm:cxn modelId="{71975447-396F-40AF-851D-F2F73F260F72}" type="presOf" srcId="{A7411D13-17B6-412D-A917-4F3834195D55}" destId="{B007F88B-FE79-4E27-9F3D-DCB16A8A4AAF}" srcOrd="0" destOrd="0" presId="urn:microsoft.com/office/officeart/2005/8/layout/radial6"/>
    <dgm:cxn modelId="{A53BB2BB-030A-4CA3-BCA1-CA187BF13304}" srcId="{F9D74589-E829-4A67-881B-8D5730061047}" destId="{77935651-1C76-42ED-B941-669171CA8139}" srcOrd="1" destOrd="0" parTransId="{CE60A3BD-3C64-4C64-A0FA-08797515D825}" sibTransId="{A7411D13-17B6-412D-A917-4F3834195D55}"/>
    <dgm:cxn modelId="{F98CB46E-EDD4-4CAA-9F21-07F7D65C129B}" srcId="{F9D74589-E829-4A67-881B-8D5730061047}" destId="{FD9CDED0-077C-48E9-BC05-CF87CBCDDFC2}" srcOrd="4" destOrd="0" parTransId="{EF9F52D6-46EC-44A4-9FB7-BA304AE5BD5B}" sibTransId="{F7D789C4-4334-4EB6-AF6E-2B12BF3E9807}"/>
    <dgm:cxn modelId="{3FD8FEC5-D759-4BC6-B24D-A1CA48C38B5F}" type="presParOf" srcId="{0CAD0CF8-4776-4914-8F43-13EAC19A6A77}" destId="{A0E93EFE-576D-4936-8B1F-FA667881EB11}" srcOrd="0" destOrd="0" presId="urn:microsoft.com/office/officeart/2005/8/layout/radial6"/>
    <dgm:cxn modelId="{51B42A47-DE2E-437D-8A1D-C8D6C1439D87}" type="presParOf" srcId="{0CAD0CF8-4776-4914-8F43-13EAC19A6A77}" destId="{DBF7C141-CCDE-44FA-ABC6-5A587E197986}" srcOrd="1" destOrd="0" presId="urn:microsoft.com/office/officeart/2005/8/layout/radial6"/>
    <dgm:cxn modelId="{C71FF2B4-3CBA-4FBF-ACB9-6A23B5186B2C}" type="presParOf" srcId="{0CAD0CF8-4776-4914-8F43-13EAC19A6A77}" destId="{02C132D8-37CF-421F-9E30-BAEA3D77AF38}" srcOrd="2" destOrd="0" presId="urn:microsoft.com/office/officeart/2005/8/layout/radial6"/>
    <dgm:cxn modelId="{CC832C01-A881-42B7-957D-7A8B18A4CCAE}" type="presParOf" srcId="{0CAD0CF8-4776-4914-8F43-13EAC19A6A77}" destId="{A6FD514C-9F23-43E4-B8A1-78063C298537}" srcOrd="3" destOrd="0" presId="urn:microsoft.com/office/officeart/2005/8/layout/radial6"/>
    <dgm:cxn modelId="{542D23F5-D28E-4EF8-9DAC-595B8ED65885}" type="presParOf" srcId="{0CAD0CF8-4776-4914-8F43-13EAC19A6A77}" destId="{0893EF96-F047-4E9A-A181-26B7F86CAC79}" srcOrd="4" destOrd="0" presId="urn:microsoft.com/office/officeart/2005/8/layout/radial6"/>
    <dgm:cxn modelId="{AA6EEDB5-17F0-44CE-9C3C-64FCBA28BFA0}" type="presParOf" srcId="{0CAD0CF8-4776-4914-8F43-13EAC19A6A77}" destId="{795E5780-5A05-46B2-9AEF-68C8419185F7}" srcOrd="5" destOrd="0" presId="urn:microsoft.com/office/officeart/2005/8/layout/radial6"/>
    <dgm:cxn modelId="{606A9515-7E4B-4D1D-9DE3-CE3F6AA17DF0}" type="presParOf" srcId="{0CAD0CF8-4776-4914-8F43-13EAC19A6A77}" destId="{B007F88B-FE79-4E27-9F3D-DCB16A8A4AAF}" srcOrd="6" destOrd="0" presId="urn:microsoft.com/office/officeart/2005/8/layout/radial6"/>
    <dgm:cxn modelId="{7F93F951-3CB9-4031-8415-3EA7C86E1EF7}" type="presParOf" srcId="{0CAD0CF8-4776-4914-8F43-13EAC19A6A77}" destId="{27664DF4-DBAE-4836-9241-59CCD41FCADF}" srcOrd="7" destOrd="0" presId="urn:microsoft.com/office/officeart/2005/8/layout/radial6"/>
    <dgm:cxn modelId="{C280A210-5098-4344-986D-154B434761E6}" type="presParOf" srcId="{0CAD0CF8-4776-4914-8F43-13EAC19A6A77}" destId="{EA77FB5E-ED26-4B4D-8B6C-A3ED40302F49}" srcOrd="8" destOrd="0" presId="urn:microsoft.com/office/officeart/2005/8/layout/radial6"/>
    <dgm:cxn modelId="{1655A986-9BD5-4E80-87D6-A6CD6A6ED345}" type="presParOf" srcId="{0CAD0CF8-4776-4914-8F43-13EAC19A6A77}" destId="{B8FF9F17-BEB9-4175-9442-DEA639B46CD2}" srcOrd="9" destOrd="0" presId="urn:microsoft.com/office/officeart/2005/8/layout/radial6"/>
    <dgm:cxn modelId="{E17CB7E1-5F2A-4212-B562-82ED3DA493B2}" type="presParOf" srcId="{0CAD0CF8-4776-4914-8F43-13EAC19A6A77}" destId="{63BFE6F4-B629-40EB-8A65-B7DD392775EA}" srcOrd="10" destOrd="0" presId="urn:microsoft.com/office/officeart/2005/8/layout/radial6"/>
    <dgm:cxn modelId="{93A460CC-6BC5-4D18-946C-EA76C32BFCE8}" type="presParOf" srcId="{0CAD0CF8-4776-4914-8F43-13EAC19A6A77}" destId="{E444D0A6-A95E-4C1A-B4A6-0175C170B491}" srcOrd="11" destOrd="0" presId="urn:microsoft.com/office/officeart/2005/8/layout/radial6"/>
    <dgm:cxn modelId="{5C4817E6-9292-452B-9ACA-B492AAACB846}" type="presParOf" srcId="{0CAD0CF8-4776-4914-8F43-13EAC19A6A77}" destId="{BEFD6282-A49B-426F-91DF-D78CA2006FA8}" srcOrd="12" destOrd="0" presId="urn:microsoft.com/office/officeart/2005/8/layout/radial6"/>
    <dgm:cxn modelId="{55BD60B2-0A6B-4815-932E-A21156EA20B7}" type="presParOf" srcId="{0CAD0CF8-4776-4914-8F43-13EAC19A6A77}" destId="{C59E1308-083C-49F1-B12D-9F1CE566AE67}" srcOrd="13" destOrd="0" presId="urn:microsoft.com/office/officeart/2005/8/layout/radial6"/>
    <dgm:cxn modelId="{9F4DBFB0-B80E-4CF8-AC3C-2DDA4656D4F2}" type="presParOf" srcId="{0CAD0CF8-4776-4914-8F43-13EAC19A6A77}" destId="{90EF1D78-1E18-4625-A445-8194F20FB739}" srcOrd="14" destOrd="0" presId="urn:microsoft.com/office/officeart/2005/8/layout/radial6"/>
    <dgm:cxn modelId="{01484DB5-1604-4CFB-8DB8-C2F2305626E0}" type="presParOf" srcId="{0CAD0CF8-4776-4914-8F43-13EAC19A6A77}" destId="{1FDAD70C-D6A3-481C-8403-7308E2DA45C7}" srcOrd="15" destOrd="0" presId="urn:microsoft.com/office/officeart/2005/8/layout/radial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FDAD70C-D6A3-481C-8403-7308E2DA45C7}">
      <dsp:nvSpPr>
        <dsp:cNvPr id="0" name=""/>
        <dsp:cNvSpPr/>
      </dsp:nvSpPr>
      <dsp:spPr>
        <a:xfrm>
          <a:off x="1884414" y="517889"/>
          <a:ext cx="3359963" cy="3359963"/>
        </a:xfrm>
        <a:prstGeom prst="blockArc">
          <a:avLst>
            <a:gd name="adj1" fmla="val 11880000"/>
            <a:gd name="adj2" fmla="val 1620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FD6282-A49B-426F-91DF-D78CA2006FA8}">
      <dsp:nvSpPr>
        <dsp:cNvPr id="0" name=""/>
        <dsp:cNvSpPr/>
      </dsp:nvSpPr>
      <dsp:spPr>
        <a:xfrm>
          <a:off x="1884414" y="517889"/>
          <a:ext cx="3359963" cy="3359963"/>
        </a:xfrm>
        <a:prstGeom prst="blockArc">
          <a:avLst>
            <a:gd name="adj1" fmla="val 7560000"/>
            <a:gd name="adj2" fmla="val 1188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FF9F17-BEB9-4175-9442-DEA639B46CD2}">
      <dsp:nvSpPr>
        <dsp:cNvPr id="0" name=""/>
        <dsp:cNvSpPr/>
      </dsp:nvSpPr>
      <dsp:spPr>
        <a:xfrm>
          <a:off x="1884414" y="517889"/>
          <a:ext cx="3359963" cy="3359963"/>
        </a:xfrm>
        <a:prstGeom prst="blockArc">
          <a:avLst>
            <a:gd name="adj1" fmla="val 3240000"/>
            <a:gd name="adj2" fmla="val 756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007F88B-FE79-4E27-9F3D-DCB16A8A4AAF}">
      <dsp:nvSpPr>
        <dsp:cNvPr id="0" name=""/>
        <dsp:cNvSpPr/>
      </dsp:nvSpPr>
      <dsp:spPr>
        <a:xfrm>
          <a:off x="1884414" y="517889"/>
          <a:ext cx="3359963" cy="3359963"/>
        </a:xfrm>
        <a:prstGeom prst="blockArc">
          <a:avLst>
            <a:gd name="adj1" fmla="val 20520000"/>
            <a:gd name="adj2" fmla="val 324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FD514C-9F23-43E4-B8A1-78063C298537}">
      <dsp:nvSpPr>
        <dsp:cNvPr id="0" name=""/>
        <dsp:cNvSpPr/>
      </dsp:nvSpPr>
      <dsp:spPr>
        <a:xfrm>
          <a:off x="1884414" y="517889"/>
          <a:ext cx="3359963" cy="3359963"/>
        </a:xfrm>
        <a:prstGeom prst="blockArc">
          <a:avLst>
            <a:gd name="adj1" fmla="val 16200000"/>
            <a:gd name="adj2" fmla="val 20520000"/>
            <a:gd name="adj3" fmla="val 4642"/>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E93EFE-576D-4936-8B1F-FA667881EB11}">
      <dsp:nvSpPr>
        <dsp:cNvPr id="0" name=""/>
        <dsp:cNvSpPr/>
      </dsp:nvSpPr>
      <dsp:spPr>
        <a:xfrm>
          <a:off x="2790775" y="1424251"/>
          <a:ext cx="1547240" cy="154724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altLang="en-US" sz="1200" kern="1200" dirty="0" smtClean="0">
              <a:latin typeface="微软雅黑" pitchFamily="34" charset="-122"/>
              <a:ea typeface="微软雅黑" pitchFamily="34" charset="-122"/>
            </a:rPr>
            <a:t>应用领域</a:t>
          </a:r>
          <a:endParaRPr lang="zh-CN" altLang="en-US" sz="1200" kern="1200" dirty="0">
            <a:latin typeface="微软雅黑" pitchFamily="34" charset="-122"/>
            <a:ea typeface="微软雅黑" pitchFamily="34" charset="-122"/>
          </a:endParaRPr>
        </a:p>
      </dsp:txBody>
      <dsp:txXfrm>
        <a:off x="3017363" y="1650839"/>
        <a:ext cx="1094064" cy="1094064"/>
      </dsp:txXfrm>
    </dsp:sp>
    <dsp:sp modelId="{DBF7C141-CCDE-44FA-ABC6-5A587E197986}">
      <dsp:nvSpPr>
        <dsp:cNvPr id="0" name=""/>
        <dsp:cNvSpPr/>
      </dsp:nvSpPr>
      <dsp:spPr>
        <a:xfrm>
          <a:off x="2891485" y="-116030"/>
          <a:ext cx="1345820" cy="134582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sz="1200" kern="1200" dirty="0" smtClean="0">
              <a:latin typeface="微软雅黑" pitchFamily="34" charset="-122"/>
              <a:ea typeface="微软雅黑" pitchFamily="34" charset="-122"/>
            </a:rPr>
            <a:t>劳动密集型且生产波动比较明显的行业</a:t>
          </a:r>
          <a:endParaRPr lang="zh-CN" altLang="en-US" sz="1200" kern="1200" dirty="0">
            <a:latin typeface="微软雅黑" pitchFamily="34" charset="-122"/>
            <a:ea typeface="微软雅黑" pitchFamily="34" charset="-122"/>
          </a:endParaRPr>
        </a:p>
      </dsp:txBody>
      <dsp:txXfrm>
        <a:off x="3088576" y="81061"/>
        <a:ext cx="951638" cy="951638"/>
      </dsp:txXfrm>
    </dsp:sp>
    <dsp:sp modelId="{0893EF96-F047-4E9A-A181-26B7F86CAC79}">
      <dsp:nvSpPr>
        <dsp:cNvPr id="0" name=""/>
        <dsp:cNvSpPr/>
      </dsp:nvSpPr>
      <dsp:spPr>
        <a:xfrm>
          <a:off x="4452161" y="1017866"/>
          <a:ext cx="1345820" cy="134582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sz="1200" kern="1200" dirty="0" smtClean="0">
              <a:latin typeface="微软雅黑" pitchFamily="34" charset="-122"/>
              <a:ea typeface="微软雅黑" pitchFamily="34" charset="-122"/>
            </a:rPr>
            <a:t>劳动强度比较大或劳动环境恶劣的行业</a:t>
          </a:r>
          <a:endParaRPr lang="zh-CN" altLang="en-US" sz="1200" kern="1200" dirty="0">
            <a:latin typeface="微软雅黑" pitchFamily="34" charset="-122"/>
            <a:ea typeface="微软雅黑" pitchFamily="34" charset="-122"/>
          </a:endParaRPr>
        </a:p>
      </dsp:txBody>
      <dsp:txXfrm>
        <a:off x="4649252" y="1214957"/>
        <a:ext cx="951638" cy="951638"/>
      </dsp:txXfrm>
    </dsp:sp>
    <dsp:sp modelId="{27664DF4-DBAE-4836-9241-59CCD41FCADF}">
      <dsp:nvSpPr>
        <dsp:cNvPr id="0" name=""/>
        <dsp:cNvSpPr/>
      </dsp:nvSpPr>
      <dsp:spPr>
        <a:xfrm>
          <a:off x="3856036" y="2852550"/>
          <a:ext cx="1345820" cy="134582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sz="1200" kern="1200" dirty="0" smtClean="0">
              <a:latin typeface="微软雅黑" pitchFamily="34" charset="-122"/>
              <a:ea typeface="微软雅黑" pitchFamily="34" charset="-122"/>
            </a:rPr>
            <a:t>物流用地成本相对较高的企业</a:t>
          </a:r>
          <a:endParaRPr lang="zh-CN" altLang="en-US" sz="1200" kern="1200" dirty="0">
            <a:latin typeface="微软雅黑" pitchFamily="34" charset="-122"/>
            <a:ea typeface="微软雅黑" pitchFamily="34" charset="-122"/>
          </a:endParaRPr>
        </a:p>
      </dsp:txBody>
      <dsp:txXfrm>
        <a:off x="4053127" y="3049641"/>
        <a:ext cx="951638" cy="951638"/>
      </dsp:txXfrm>
    </dsp:sp>
    <dsp:sp modelId="{63BFE6F4-B629-40EB-8A65-B7DD392775EA}">
      <dsp:nvSpPr>
        <dsp:cNvPr id="0" name=""/>
        <dsp:cNvSpPr/>
      </dsp:nvSpPr>
      <dsp:spPr>
        <a:xfrm>
          <a:off x="1926935" y="2852550"/>
          <a:ext cx="1345820" cy="134582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sz="1200" kern="1200" dirty="0" smtClean="0">
              <a:latin typeface="微软雅黑" pitchFamily="34" charset="-122"/>
              <a:ea typeface="微软雅黑" pitchFamily="34" charset="-122"/>
            </a:rPr>
            <a:t>作业流程标准化程度较高的行业</a:t>
          </a:r>
          <a:endParaRPr lang="zh-CN" altLang="en-US" sz="1200" kern="1200" dirty="0">
            <a:latin typeface="微软雅黑" pitchFamily="34" charset="-122"/>
            <a:ea typeface="微软雅黑" pitchFamily="34" charset="-122"/>
          </a:endParaRPr>
        </a:p>
      </dsp:txBody>
      <dsp:txXfrm>
        <a:off x="2124026" y="3049641"/>
        <a:ext cx="951638" cy="951638"/>
      </dsp:txXfrm>
    </dsp:sp>
    <dsp:sp modelId="{C59E1308-083C-49F1-B12D-9F1CE566AE67}">
      <dsp:nvSpPr>
        <dsp:cNvPr id="0" name=""/>
        <dsp:cNvSpPr/>
      </dsp:nvSpPr>
      <dsp:spPr>
        <a:xfrm>
          <a:off x="1330810" y="1017866"/>
          <a:ext cx="1345820" cy="134582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5240" tIns="15240" rIns="15240" bIns="15240" numCol="1" spcCol="1270" anchor="ctr" anchorCtr="0">
          <a:noAutofit/>
        </a:bodyPr>
        <a:lstStyle/>
        <a:p>
          <a:pPr lvl="0" algn="ctr" defTabSz="533400">
            <a:lnSpc>
              <a:spcPct val="90000"/>
            </a:lnSpc>
            <a:spcBef>
              <a:spcPct val="0"/>
            </a:spcBef>
            <a:spcAft>
              <a:spcPct val="35000"/>
            </a:spcAft>
          </a:pPr>
          <a:r>
            <a:rPr lang="zh-CN" sz="1200" kern="1200" dirty="0" smtClean="0">
              <a:latin typeface="微软雅黑" pitchFamily="34" charset="-122"/>
              <a:ea typeface="微软雅黑" pitchFamily="34" charset="-122"/>
            </a:rPr>
            <a:t>对于管理精细化要求较高的行业</a:t>
          </a:r>
          <a:endParaRPr lang="zh-CN" altLang="en-US" sz="1200" kern="1200" dirty="0">
            <a:latin typeface="微软雅黑" pitchFamily="34" charset="-122"/>
            <a:ea typeface="微软雅黑" pitchFamily="34" charset="-122"/>
          </a:endParaRPr>
        </a:p>
      </dsp:txBody>
      <dsp:txXfrm>
        <a:off x="1527901" y="1214957"/>
        <a:ext cx="951638" cy="951638"/>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9</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10</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7.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en-US" sz="2400" dirty="0"/>
              <a:t>六</a:t>
            </a:r>
            <a:r>
              <a:rPr lang="zh-CN" altLang="zh-CN" sz="2400" dirty="0" smtClean="0"/>
              <a:t>、</a:t>
            </a:r>
            <a:r>
              <a:rPr lang="zh-CN" altLang="en-US" sz="2400" dirty="0" smtClean="0"/>
              <a:t>课堂实训</a:t>
            </a:r>
            <a:endParaRPr lang="zh-CN" altLang="zh-CN" sz="2400" dirty="0"/>
          </a:p>
        </p:txBody>
      </p:sp>
      <p:graphicFrame>
        <p:nvGraphicFramePr>
          <p:cNvPr id="29" name="表格 28"/>
          <p:cNvGraphicFramePr>
            <a:graphicFrameLocks noGrp="1"/>
          </p:cNvGraphicFramePr>
          <p:nvPr>
            <p:extLst>
              <p:ext uri="{D42A27DB-BD31-4B8C-83A1-F6EECF244321}">
                <p14:modId xmlns:p14="http://schemas.microsoft.com/office/powerpoint/2010/main" val="525287651"/>
              </p:ext>
            </p:extLst>
          </p:nvPr>
        </p:nvGraphicFramePr>
        <p:xfrm>
          <a:off x="467544" y="1059582"/>
          <a:ext cx="7848871" cy="3312365"/>
        </p:xfrm>
        <a:graphic>
          <a:graphicData uri="http://schemas.openxmlformats.org/drawingml/2006/table">
            <a:tbl>
              <a:tblPr firstRow="1" firstCol="1" bandRow="1">
                <a:tableStyleId>{5940675A-B579-460E-94D1-54222C63F5DA}</a:tableStyleId>
              </a:tblPr>
              <a:tblGrid>
                <a:gridCol w="1246167"/>
                <a:gridCol w="2039428"/>
                <a:gridCol w="2600383"/>
                <a:gridCol w="1962893"/>
              </a:tblGrid>
              <a:tr h="473195">
                <a:tc>
                  <a:txBody>
                    <a:bodyPr/>
                    <a:lstStyle/>
                    <a:p>
                      <a:pPr algn="ctr">
                        <a:lnSpc>
                          <a:spcPts val="1650"/>
                        </a:lnSpc>
                        <a:spcAft>
                          <a:spcPts val="0"/>
                        </a:spcAft>
                      </a:pPr>
                      <a:r>
                        <a:rPr lang="zh-CN" sz="1400" kern="100" dirty="0">
                          <a:effectLst/>
                        </a:rPr>
                        <a:t>序号</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dirty="0">
                          <a:effectLst/>
                        </a:rPr>
                        <a:t>仓储业务环节</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硬件设施</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主要功能</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1</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2</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3</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dirty="0">
                          <a:effectLst/>
                        </a:rPr>
                        <a:t> </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4</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5</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473195">
                <a:tc>
                  <a:txBody>
                    <a:bodyPr/>
                    <a:lstStyle/>
                    <a:p>
                      <a:pPr algn="ctr">
                        <a:lnSpc>
                          <a:spcPts val="1650"/>
                        </a:lnSpc>
                        <a:spcAft>
                          <a:spcPts val="0"/>
                        </a:spcAft>
                      </a:pPr>
                      <a:r>
                        <a:rPr lang="en-US" sz="1400" kern="100">
                          <a:effectLst/>
                        </a:rPr>
                        <a:t>6</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dirty="0">
                          <a:effectLst/>
                        </a:rPr>
                        <a:t> </a:t>
                      </a:r>
                      <a:endParaRPr lang="zh-CN" sz="1400" kern="100" dirty="0">
                        <a:effectLst/>
                        <a:latin typeface="微软雅黑" pitchFamily="34" charset="-122"/>
                        <a:ea typeface="微软雅黑" pitchFamily="34" charset="-122"/>
                      </a:endParaRPr>
                    </a:p>
                  </a:txBody>
                  <a:tcPr marL="68580" marR="68580" marT="0" marB="0" anchor="ctr"/>
                </a:tc>
              </a:tr>
            </a:tbl>
          </a:graphicData>
        </a:graphic>
      </p:graphicFrame>
    </p:spTree>
    <p:extLst>
      <p:ext uri="{BB962C8B-B14F-4D97-AF65-F5344CB8AC3E}">
        <p14:creationId xmlns:p14="http://schemas.microsoft.com/office/powerpoint/2010/main" val="189270829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788024" y="1387128"/>
            <a:ext cx="3960440" cy="2400657"/>
          </a:xfrm>
          <a:prstGeom prst="rect">
            <a:avLst/>
          </a:prstGeom>
          <a:noFill/>
        </p:spPr>
        <p:txBody>
          <a:bodyPr wrap="square" rtlCol="0">
            <a:spAutoFit/>
          </a:bodyPr>
          <a:lstStyle/>
          <a:p>
            <a:pPr>
              <a:lnSpc>
                <a:spcPct val="150000"/>
              </a:lnSpc>
            </a:pPr>
            <a:r>
              <a:rPr lang="zh-CN" altLang="en-US" sz="2000" b="1" dirty="0"/>
              <a:t>一、无人仓概念</a:t>
            </a:r>
            <a:endParaRPr lang="en-US" altLang="zh-CN" sz="2000" b="1" dirty="0"/>
          </a:p>
          <a:p>
            <a:pPr>
              <a:lnSpc>
                <a:spcPct val="150000"/>
              </a:lnSpc>
            </a:pPr>
            <a:r>
              <a:rPr lang="zh-CN" altLang="zh-CN" sz="2000" b="1" dirty="0"/>
              <a:t>二、</a:t>
            </a:r>
            <a:r>
              <a:rPr lang="zh-CN" altLang="en-US" sz="2000" b="1" dirty="0"/>
              <a:t>无人仓特点</a:t>
            </a:r>
            <a:endParaRPr lang="zh-CN" altLang="zh-CN" sz="2000" b="1" dirty="0"/>
          </a:p>
          <a:p>
            <a:pPr>
              <a:lnSpc>
                <a:spcPct val="150000"/>
              </a:lnSpc>
            </a:pPr>
            <a:r>
              <a:rPr lang="zh-CN" altLang="zh-CN" sz="2000" b="1" dirty="0"/>
              <a:t>三、</a:t>
            </a:r>
            <a:r>
              <a:rPr lang="zh-CN" altLang="en-US" sz="2000" b="1" dirty="0"/>
              <a:t>无人仓主要构成</a:t>
            </a:r>
            <a:endParaRPr lang="en-US" altLang="zh-CN" sz="2000" b="1" dirty="0"/>
          </a:p>
          <a:p>
            <a:pPr>
              <a:lnSpc>
                <a:spcPct val="150000"/>
              </a:lnSpc>
            </a:pPr>
            <a:r>
              <a:rPr lang="zh-CN" altLang="zh-CN" sz="2000" b="1" dirty="0"/>
              <a:t>四、</a:t>
            </a:r>
            <a:r>
              <a:rPr lang="zh-CN" altLang="en-US" sz="2000" b="1" dirty="0"/>
              <a:t>无人仓主要应用领域</a:t>
            </a:r>
            <a:endParaRPr lang="en-US" altLang="zh-CN" sz="2000" b="1" dirty="0"/>
          </a:p>
          <a:p>
            <a:pPr>
              <a:lnSpc>
                <a:spcPct val="150000"/>
              </a:lnSpc>
            </a:pPr>
            <a:r>
              <a:rPr lang="zh-CN" altLang="en-US" sz="2000" b="1" dirty="0"/>
              <a:t>五、无人仓主要优势</a:t>
            </a:r>
            <a:endParaRPr lang="zh-CN" altLang="zh-CN" sz="2000" b="1" dirty="0"/>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3910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无人仓概念</a:t>
            </a:r>
            <a:endParaRPr lang="zh-CN" altLang="zh-CN" sz="2400" dirty="0"/>
          </a:p>
        </p:txBody>
      </p:sp>
      <p:sp>
        <p:nvSpPr>
          <p:cNvPr id="28" name="矩形 27"/>
          <p:cNvSpPr/>
          <p:nvPr/>
        </p:nvSpPr>
        <p:spPr>
          <a:xfrm>
            <a:off x="182877" y="1923678"/>
            <a:ext cx="4133373" cy="830997"/>
          </a:xfrm>
          <a:prstGeom prst="rect">
            <a:avLst/>
          </a:prstGeom>
        </p:spPr>
        <p:txBody>
          <a:bodyPr wrap="square">
            <a:spAutoFit/>
          </a:bodyPr>
          <a:lstStyle/>
          <a:p>
            <a:pPr>
              <a:lnSpc>
                <a:spcPct val="150000"/>
              </a:lnSpc>
            </a:pPr>
            <a:r>
              <a:rPr lang="en-US" altLang="zh-CN" sz="1600" dirty="0" smtClean="0"/>
              <a:t>         </a:t>
            </a:r>
            <a:r>
              <a:rPr lang="zh-CN" altLang="zh-CN" sz="1600" dirty="0" smtClean="0"/>
              <a:t>无人</a:t>
            </a:r>
            <a:r>
              <a:rPr lang="zh-CN" altLang="zh-CN" sz="1600" dirty="0"/>
              <a:t>仓，即实现整个仓库作业全流程的无人化操作，这也是无人仓的终极目标。</a:t>
            </a:r>
            <a:endParaRPr lang="zh-CN" altLang="en-US" sz="1600" dirty="0"/>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75853" y="1091165"/>
            <a:ext cx="4149105" cy="27509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39102"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无人仓特点</a:t>
            </a:r>
            <a:endParaRPr lang="zh-CN" altLang="zh-CN" sz="2400" dirty="0"/>
          </a:p>
        </p:txBody>
      </p:sp>
      <p:sp>
        <p:nvSpPr>
          <p:cNvPr id="28" name="矩形 27"/>
          <p:cNvSpPr/>
          <p:nvPr/>
        </p:nvSpPr>
        <p:spPr>
          <a:xfrm>
            <a:off x="3933856" y="1028069"/>
            <a:ext cx="1328726" cy="418191"/>
          </a:xfrm>
          <a:prstGeom prst="rect">
            <a:avLst/>
          </a:prstGeom>
        </p:spPr>
        <p:txBody>
          <a:bodyPr wrap="square">
            <a:spAutoFit/>
          </a:bodyPr>
          <a:lstStyle/>
          <a:p>
            <a:pPr algn="ctr">
              <a:lnSpc>
                <a:spcPct val="150000"/>
              </a:lnSpc>
            </a:pPr>
            <a:r>
              <a:rPr lang="zh-CN" altLang="en-US" sz="1600" b="1" dirty="0" smtClean="0">
                <a:solidFill>
                  <a:srgbClr val="FF0000"/>
                </a:solidFill>
                <a:latin typeface="微软雅黑" pitchFamily="34" charset="-122"/>
                <a:ea typeface="微软雅黑" pitchFamily="34" charset="-122"/>
              </a:rPr>
              <a:t>运营数字化</a:t>
            </a:r>
            <a:endParaRPr lang="zh-CN" altLang="zh-CN" sz="1600" b="1" dirty="0">
              <a:solidFill>
                <a:srgbClr val="FF0000"/>
              </a:solidFill>
              <a:latin typeface="微软雅黑" pitchFamily="34" charset="-122"/>
              <a:ea typeface="微软雅黑" pitchFamily="34" charset="-122"/>
            </a:endParaRPr>
          </a:p>
        </p:txBody>
      </p:sp>
      <p:sp>
        <p:nvSpPr>
          <p:cNvPr id="29" name="矩形 28"/>
          <p:cNvSpPr/>
          <p:nvPr/>
        </p:nvSpPr>
        <p:spPr>
          <a:xfrm>
            <a:off x="1119180" y="1028069"/>
            <a:ext cx="1328726" cy="418191"/>
          </a:xfrm>
          <a:prstGeom prst="rect">
            <a:avLst/>
          </a:prstGeom>
        </p:spPr>
        <p:txBody>
          <a:bodyPr wrap="square">
            <a:spAutoFit/>
          </a:bodyPr>
          <a:lstStyle/>
          <a:p>
            <a:pPr algn="ctr">
              <a:lnSpc>
                <a:spcPct val="150000"/>
              </a:lnSpc>
            </a:pPr>
            <a:r>
              <a:rPr lang="zh-CN" altLang="en-US" sz="1600" b="1" dirty="0" smtClean="0">
                <a:solidFill>
                  <a:srgbClr val="FF0000"/>
                </a:solidFill>
                <a:latin typeface="微软雅黑" pitchFamily="34" charset="-122"/>
                <a:ea typeface="微软雅黑" pitchFamily="34" charset="-122"/>
              </a:rPr>
              <a:t>作业无人化</a:t>
            </a:r>
            <a:endParaRPr lang="zh-CN" altLang="zh-CN" sz="1600" b="1" dirty="0">
              <a:solidFill>
                <a:srgbClr val="FF0000"/>
              </a:solidFill>
              <a:latin typeface="微软雅黑" pitchFamily="34" charset="-122"/>
              <a:ea typeface="微软雅黑" pitchFamily="34" charset="-122"/>
            </a:endParaRPr>
          </a:p>
        </p:txBody>
      </p:sp>
      <p:sp>
        <p:nvSpPr>
          <p:cNvPr id="30" name="矩形 29"/>
          <p:cNvSpPr/>
          <p:nvPr/>
        </p:nvSpPr>
        <p:spPr>
          <a:xfrm>
            <a:off x="6748531" y="1028069"/>
            <a:ext cx="1328726" cy="418191"/>
          </a:xfrm>
          <a:prstGeom prst="rect">
            <a:avLst/>
          </a:prstGeom>
        </p:spPr>
        <p:txBody>
          <a:bodyPr wrap="square">
            <a:spAutoFit/>
          </a:bodyPr>
          <a:lstStyle/>
          <a:p>
            <a:pPr algn="ctr">
              <a:lnSpc>
                <a:spcPct val="150000"/>
              </a:lnSpc>
            </a:pPr>
            <a:r>
              <a:rPr lang="zh-CN" altLang="en-US" sz="1600" b="1" dirty="0" smtClean="0">
                <a:solidFill>
                  <a:srgbClr val="FF0000"/>
                </a:solidFill>
                <a:latin typeface="微软雅黑" pitchFamily="34" charset="-122"/>
                <a:ea typeface="微软雅黑" pitchFamily="34" charset="-122"/>
              </a:rPr>
              <a:t>决策智能化</a:t>
            </a:r>
            <a:endParaRPr lang="zh-CN" altLang="zh-CN" sz="1600" b="1" dirty="0">
              <a:solidFill>
                <a:srgbClr val="FF0000"/>
              </a:solidFill>
              <a:latin typeface="微软雅黑" pitchFamily="34" charset="-122"/>
              <a:ea typeface="微软雅黑" pitchFamily="34" charset="-122"/>
            </a:endParaRPr>
          </a:p>
        </p:txBody>
      </p:sp>
      <p:sp>
        <p:nvSpPr>
          <p:cNvPr id="34" name="矩形 33"/>
          <p:cNvSpPr/>
          <p:nvPr/>
        </p:nvSpPr>
        <p:spPr>
          <a:xfrm>
            <a:off x="629816" y="1720475"/>
            <a:ext cx="2286000" cy="3004797"/>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en-US" altLang="zh-CN" sz="1600" dirty="0" smtClean="0"/>
              <a:t>         </a:t>
            </a:r>
            <a:r>
              <a:rPr lang="zh-CN" altLang="zh-CN" sz="1600" dirty="0" smtClean="0"/>
              <a:t>主要</a:t>
            </a:r>
            <a:r>
              <a:rPr lang="zh-CN" altLang="zh-CN" sz="1600" dirty="0"/>
              <a:t>使用了自动立体式存储</a:t>
            </a:r>
            <a:r>
              <a:rPr lang="zh-CN" altLang="zh-CN" sz="1600" dirty="0" smtClean="0"/>
              <a:t>、人工智能</a:t>
            </a:r>
            <a:r>
              <a:rPr lang="zh-CN" altLang="zh-CN" sz="1600" dirty="0"/>
              <a:t>、物联网等各种前沿技术</a:t>
            </a:r>
            <a:r>
              <a:rPr lang="zh-CN" altLang="zh-CN" sz="1600" dirty="0" smtClean="0"/>
              <a:t>，实现</a:t>
            </a:r>
            <a:r>
              <a:rPr lang="zh-CN" altLang="zh-CN" sz="1600" dirty="0"/>
              <a:t>了各种设备、机器、系统之间的高效协同，最大程度避免人工干预，全程最大限度实现机械自动化操作。</a:t>
            </a:r>
          </a:p>
        </p:txBody>
      </p:sp>
      <p:sp>
        <p:nvSpPr>
          <p:cNvPr id="37" name="矩形 36"/>
          <p:cNvSpPr/>
          <p:nvPr/>
        </p:nvSpPr>
        <p:spPr>
          <a:xfrm>
            <a:off x="3387192" y="1720475"/>
            <a:ext cx="2422054" cy="3046988"/>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en-US" altLang="zh-CN" sz="1600" dirty="0" smtClean="0">
                <a:latin typeface="+mn-ea"/>
              </a:rPr>
              <a:t>    </a:t>
            </a:r>
            <a:r>
              <a:rPr lang="zh-CN" altLang="zh-CN" sz="1600" dirty="0" smtClean="0">
                <a:latin typeface="+mn-ea"/>
              </a:rPr>
              <a:t>通过</a:t>
            </a:r>
            <a:r>
              <a:rPr lang="zh-CN" altLang="zh-CN" sz="1600" dirty="0">
                <a:latin typeface="+mn-ea"/>
              </a:rPr>
              <a:t>将所有的商品、设备等信息进行采集和识别</a:t>
            </a:r>
            <a:r>
              <a:rPr lang="zh-CN" altLang="zh-CN" sz="1600" dirty="0" smtClean="0">
                <a:latin typeface="+mn-ea"/>
              </a:rPr>
              <a:t>，迅速</a:t>
            </a:r>
            <a:r>
              <a:rPr lang="zh-CN" altLang="zh-CN" sz="1600" dirty="0">
                <a:latin typeface="+mn-ea"/>
              </a:rPr>
              <a:t>将这些信息转化为准确有效的数据上传至系统</a:t>
            </a:r>
            <a:r>
              <a:rPr lang="zh-CN" altLang="zh-CN" sz="1600" dirty="0" smtClean="0">
                <a:latin typeface="+mn-ea"/>
              </a:rPr>
              <a:t>，</a:t>
            </a:r>
            <a:r>
              <a:rPr lang="zh-CN" altLang="en-US" sz="1600" dirty="0" smtClean="0">
                <a:latin typeface="+mn-ea"/>
              </a:rPr>
              <a:t>在</a:t>
            </a:r>
            <a:r>
              <a:rPr lang="zh-CN" altLang="zh-CN" sz="1600" dirty="0" smtClean="0">
                <a:latin typeface="+mn-ea"/>
              </a:rPr>
              <a:t>各个环节通过</a:t>
            </a:r>
            <a:r>
              <a:rPr lang="zh-CN" altLang="zh-CN" sz="1600" dirty="0">
                <a:latin typeface="+mn-ea"/>
              </a:rPr>
              <a:t>人工智能算法、机器学习等生成决策和指令，指导各种设备自动完成物流作业。</a:t>
            </a:r>
          </a:p>
        </p:txBody>
      </p:sp>
      <p:sp>
        <p:nvSpPr>
          <p:cNvPr id="38" name="矩形 37"/>
          <p:cNvSpPr/>
          <p:nvPr/>
        </p:nvSpPr>
        <p:spPr>
          <a:xfrm>
            <a:off x="6377906" y="1704831"/>
            <a:ext cx="2154534" cy="3008772"/>
          </a:xfrm>
          <a:prstGeom prst="rect">
            <a:avLst/>
          </a:prstGeom>
        </p:spPr>
        <p:style>
          <a:lnRef idx="2">
            <a:schemeClr val="accent6"/>
          </a:lnRef>
          <a:fillRef idx="1">
            <a:schemeClr val="lt1"/>
          </a:fillRef>
          <a:effectRef idx="0">
            <a:schemeClr val="accent6"/>
          </a:effectRef>
          <a:fontRef idx="minor">
            <a:schemeClr val="dk1"/>
          </a:fontRef>
        </p:style>
        <p:txBody>
          <a:bodyPr wrap="square">
            <a:spAutoFit/>
          </a:bodyPr>
          <a:lstStyle/>
          <a:p>
            <a:pPr>
              <a:lnSpc>
                <a:spcPct val="150000"/>
              </a:lnSpc>
            </a:pPr>
            <a:r>
              <a:rPr lang="en-US" altLang="zh-CN" sz="1600" dirty="0" smtClean="0"/>
              <a:t>         </a:t>
            </a:r>
            <a:r>
              <a:rPr lang="zh-CN" altLang="zh-CN" sz="1600" dirty="0" smtClean="0"/>
              <a:t>无人</a:t>
            </a:r>
            <a:r>
              <a:rPr lang="zh-CN" altLang="zh-CN" sz="1600" dirty="0"/>
              <a:t>仓系统具有最大智能化、自主决策的能力，能够自主应对解决各种业务运营情况</a:t>
            </a:r>
            <a:r>
              <a:rPr lang="zh-CN" altLang="zh-CN" sz="1600" dirty="0" smtClean="0"/>
              <a:t>。</a:t>
            </a:r>
            <a:endParaRPr lang="en-US" altLang="zh-CN" sz="1600" dirty="0" smtClean="0"/>
          </a:p>
          <a:p>
            <a:pPr>
              <a:lnSpc>
                <a:spcPct val="150000"/>
              </a:lnSpc>
            </a:pPr>
            <a:endParaRPr lang="en-US" altLang="zh-CN" sz="1600" dirty="0"/>
          </a:p>
          <a:p>
            <a:pPr>
              <a:lnSpc>
                <a:spcPct val="150000"/>
              </a:lnSpc>
            </a:pPr>
            <a:endParaRPr lang="en-US" altLang="zh-CN" sz="1600" dirty="0" smtClean="0"/>
          </a:p>
          <a:p>
            <a:pPr>
              <a:lnSpc>
                <a:spcPct val="150000"/>
              </a:lnSpc>
            </a:pPr>
            <a:endParaRPr lang="zh-CN" altLang="zh-CN" sz="1600" dirty="0"/>
          </a:p>
        </p:txBody>
      </p:sp>
    </p:spTree>
    <p:extLst>
      <p:ext uri="{BB962C8B-B14F-4D97-AF65-F5344CB8AC3E}">
        <p14:creationId xmlns:p14="http://schemas.microsoft.com/office/powerpoint/2010/main" val="225908771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无人仓主要构成</a:t>
            </a:r>
            <a:endParaRPr lang="zh-CN" altLang="zh-CN" sz="2400" dirty="0"/>
          </a:p>
        </p:txBody>
      </p:sp>
      <p:sp>
        <p:nvSpPr>
          <p:cNvPr id="29" name="矩形 28"/>
          <p:cNvSpPr/>
          <p:nvPr/>
        </p:nvSpPr>
        <p:spPr>
          <a:xfrm>
            <a:off x="150018" y="1059582"/>
            <a:ext cx="8886478" cy="3782895"/>
          </a:xfrm>
          <a:prstGeom prst="rect">
            <a:avLst/>
          </a:prstGeom>
        </p:spPr>
        <p:txBody>
          <a:bodyPr wrap="square">
            <a:spAutoFit/>
          </a:bodyPr>
          <a:lstStyle/>
          <a:p>
            <a:pPr>
              <a:lnSpc>
                <a:spcPct val="150000"/>
              </a:lnSpc>
            </a:pPr>
            <a:r>
              <a:rPr lang="zh-CN" altLang="zh-CN" dirty="0">
                <a:latin typeface="微软雅黑" pitchFamily="34" charset="-122"/>
                <a:ea typeface="微软雅黑" pitchFamily="34" charset="-122"/>
              </a:rPr>
              <a:t>无人仓的构成包括硬件与软件两个部分</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2.</a:t>
            </a:r>
            <a:r>
              <a:rPr lang="zh-CN" altLang="en-US" dirty="0" smtClean="0">
                <a:latin typeface="微软雅黑" pitchFamily="34" charset="-122"/>
                <a:ea typeface="微软雅黑" pitchFamily="34" charset="-122"/>
              </a:rPr>
              <a:t>软件</a:t>
            </a:r>
            <a:endParaRPr lang="en-US" altLang="zh-CN" dirty="0" smtClean="0">
              <a:latin typeface="微软雅黑" pitchFamily="34" charset="-122"/>
              <a:ea typeface="微软雅黑" pitchFamily="34" charset="-122"/>
            </a:endParaRPr>
          </a:p>
          <a:p>
            <a:pPr>
              <a:lnSpc>
                <a:spcPct val="150000"/>
              </a:lnSpc>
            </a:pPr>
            <a:r>
              <a:rPr lang="en-US" altLang="zh-CN" dirty="0" smtClean="0">
                <a:solidFill>
                  <a:srgbClr val="FF0000"/>
                </a:solidFill>
                <a:latin typeface="微软雅黑" pitchFamily="34" charset="-122"/>
                <a:ea typeface="微软雅黑" pitchFamily="34" charset="-122"/>
              </a:rPr>
              <a:t>      </a:t>
            </a:r>
            <a:r>
              <a:rPr lang="zh-CN" altLang="zh-CN" dirty="0" smtClean="0">
                <a:solidFill>
                  <a:srgbClr val="FF0000"/>
                </a:solidFill>
                <a:latin typeface="微软雅黑" pitchFamily="34" charset="-122"/>
                <a:ea typeface="微软雅黑" pitchFamily="34" charset="-122"/>
              </a:rPr>
              <a:t>仓储</a:t>
            </a:r>
            <a:r>
              <a:rPr lang="zh-CN" altLang="zh-CN" dirty="0">
                <a:solidFill>
                  <a:srgbClr val="FF0000"/>
                </a:solidFill>
                <a:latin typeface="微软雅黑" pitchFamily="34" charset="-122"/>
                <a:ea typeface="微软雅黑" pitchFamily="34" charset="-122"/>
              </a:rPr>
              <a:t>管理系统</a:t>
            </a:r>
            <a:r>
              <a:rPr lang="zh-CN" altLang="zh-CN" dirty="0" smtClean="0">
                <a:solidFill>
                  <a:srgbClr val="FF0000"/>
                </a:solidFill>
                <a:latin typeface="微软雅黑" pitchFamily="34" charset="-122"/>
                <a:ea typeface="微软雅黑" pitchFamily="34" charset="-122"/>
              </a:rPr>
              <a:t>，</a:t>
            </a:r>
            <a:r>
              <a:rPr lang="zh-CN" altLang="zh-CN" dirty="0" smtClean="0">
                <a:latin typeface="微软雅黑" pitchFamily="34" charset="-122"/>
                <a:ea typeface="微软雅黑" pitchFamily="34" charset="-122"/>
              </a:rPr>
              <a:t>主要</a:t>
            </a:r>
            <a:r>
              <a:rPr lang="zh-CN" altLang="zh-CN" dirty="0">
                <a:latin typeface="微软雅黑" pitchFamily="34" charset="-122"/>
                <a:ea typeface="微软雅黑" pitchFamily="34" charset="-122"/>
              </a:rPr>
              <a:t>协调存储、调拨货物、拣选、包装等各个业务环节，根据不同仓库节点的业务繁忙程度动态调整业务的波次和业务执行顺序，并把需要做的动作指令发送给仓库控制系统，使得整个仓库高效</a:t>
            </a:r>
            <a:r>
              <a:rPr lang="zh-CN" altLang="zh-CN" dirty="0" smtClean="0">
                <a:latin typeface="微软雅黑" pitchFamily="34" charset="-122"/>
                <a:ea typeface="微软雅黑" pitchFamily="34" charset="-122"/>
              </a:rPr>
              <a:t>运行。</a:t>
            </a:r>
            <a:endParaRPr lang="zh-CN" altLang="zh-CN" dirty="0">
              <a:latin typeface="微软雅黑" pitchFamily="34" charset="-122"/>
              <a:ea typeface="微软雅黑" pitchFamily="34" charset="-122"/>
            </a:endParaRPr>
          </a:p>
          <a:p>
            <a:pPr>
              <a:lnSpc>
                <a:spcPct val="150000"/>
              </a:lnSpc>
            </a:pPr>
            <a:r>
              <a:rPr lang="en-US" altLang="zh-CN" dirty="0" smtClean="0">
                <a:solidFill>
                  <a:srgbClr val="FF0000"/>
                </a:solidFill>
                <a:latin typeface="微软雅黑" pitchFamily="34" charset="-122"/>
                <a:ea typeface="微软雅黑" pitchFamily="34" charset="-122"/>
              </a:rPr>
              <a:t>       </a:t>
            </a:r>
            <a:r>
              <a:rPr lang="zh-CN" altLang="zh-CN" dirty="0" smtClean="0">
                <a:solidFill>
                  <a:srgbClr val="FF0000"/>
                </a:solidFill>
                <a:latin typeface="微软雅黑" pitchFamily="34" charset="-122"/>
                <a:ea typeface="微软雅黑" pitchFamily="34" charset="-122"/>
              </a:rPr>
              <a:t>仓库</a:t>
            </a:r>
            <a:r>
              <a:rPr lang="zh-CN" altLang="zh-CN" dirty="0">
                <a:solidFill>
                  <a:srgbClr val="FF0000"/>
                </a:solidFill>
                <a:latin typeface="微软雅黑" pitchFamily="34" charset="-122"/>
                <a:ea typeface="微软雅黑" pitchFamily="34" charset="-122"/>
              </a:rPr>
              <a:t>控制系统</a:t>
            </a:r>
            <a:r>
              <a:rPr lang="zh-CN" altLang="zh-CN" dirty="0" smtClean="0">
                <a:solidFill>
                  <a:srgbClr val="FF0000"/>
                </a:solidFill>
                <a:latin typeface="微软雅黑" pitchFamily="34" charset="-122"/>
                <a:ea typeface="微软雅黑" pitchFamily="34" charset="-122"/>
              </a:rPr>
              <a:t>，</a:t>
            </a:r>
            <a:r>
              <a:rPr lang="zh-CN" altLang="zh-CN" dirty="0" smtClean="0">
                <a:latin typeface="微软雅黑" pitchFamily="34" charset="-122"/>
                <a:ea typeface="微软雅黑" pitchFamily="34" charset="-122"/>
              </a:rPr>
              <a:t>主要</a:t>
            </a:r>
            <a:r>
              <a:rPr lang="zh-CN" altLang="zh-CN" dirty="0">
                <a:latin typeface="微软雅黑" pitchFamily="34" charset="-122"/>
                <a:ea typeface="微软雅黑" pitchFamily="34" charset="-122"/>
              </a:rPr>
              <a:t>接收仓储管理系统的指令，调度仓库设备完成业务动作。仓库控制系统需要灵活对接仓库各种类型、各种厂家的设备，并能够计算出最优执行动作</a:t>
            </a:r>
            <a:r>
              <a:rPr lang="zh-CN" altLang="zh-CN" dirty="0" smtClean="0">
                <a:latin typeface="微软雅黑" pitchFamily="34" charset="-122"/>
                <a:ea typeface="微软雅黑" pitchFamily="34" charset="-122"/>
              </a:rPr>
              <a:t>，</a:t>
            </a:r>
            <a:r>
              <a:rPr lang="zh-CN" altLang="en-US" dirty="0" smtClean="0">
                <a:latin typeface="微软雅黑" pitchFamily="34" charset="-122"/>
                <a:ea typeface="微软雅黑" pitchFamily="34" charset="-122"/>
              </a:rPr>
              <a:t>而且</a:t>
            </a:r>
            <a:r>
              <a:rPr lang="zh-CN" altLang="zh-CN" dirty="0" smtClean="0">
                <a:latin typeface="微软雅黑" pitchFamily="34" charset="-122"/>
                <a:ea typeface="微软雅黑" pitchFamily="34" charset="-122"/>
              </a:rPr>
              <a:t>时刻</a:t>
            </a:r>
            <a:r>
              <a:rPr lang="zh-CN" altLang="zh-CN" dirty="0">
                <a:latin typeface="微软雅黑" pitchFamily="34" charset="-122"/>
                <a:ea typeface="微软雅黑" pitchFamily="34" charset="-122"/>
              </a:rPr>
              <a:t>对现场设备的运行状态进行监控，出现问题立即报警提示维护人员。</a:t>
            </a:r>
          </a:p>
          <a:p>
            <a:pPr>
              <a:lnSpc>
                <a:spcPct val="150000"/>
              </a:lnSpc>
            </a:pPr>
            <a:endParaRPr lang="zh-CN"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393068318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无人仓主要构成</a:t>
            </a:r>
            <a:endParaRPr lang="zh-CN" altLang="zh-CN" sz="2400" dirty="0"/>
          </a:p>
        </p:txBody>
      </p:sp>
      <p:sp>
        <p:nvSpPr>
          <p:cNvPr id="28" name="矩形 27"/>
          <p:cNvSpPr/>
          <p:nvPr/>
        </p:nvSpPr>
        <p:spPr>
          <a:xfrm>
            <a:off x="150018" y="1059582"/>
            <a:ext cx="8705708" cy="3367397"/>
          </a:xfrm>
          <a:prstGeom prst="rect">
            <a:avLst/>
          </a:prstGeom>
        </p:spPr>
        <p:txBody>
          <a:bodyPr wrap="square">
            <a:spAutoFit/>
          </a:bodyPr>
          <a:lstStyle/>
          <a:p>
            <a:pPr>
              <a:lnSpc>
                <a:spcPct val="150000"/>
              </a:lnSpc>
            </a:pPr>
            <a:r>
              <a:rPr lang="zh-CN" altLang="zh-CN" dirty="0">
                <a:latin typeface="微软雅黑" pitchFamily="34" charset="-122"/>
                <a:ea typeface="微软雅黑" pitchFamily="34" charset="-122"/>
              </a:rPr>
              <a:t>无人仓的构成包括硬件与软件两个部分</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en-US" altLang="zh-CN" dirty="0" smtClean="0">
                <a:latin typeface="微软雅黑" pitchFamily="34" charset="-122"/>
                <a:ea typeface="微软雅黑" pitchFamily="34" charset="-122"/>
              </a:rPr>
              <a:t>1.</a:t>
            </a:r>
            <a:r>
              <a:rPr lang="zh-CN" altLang="en-US" dirty="0" smtClean="0">
                <a:latin typeface="微软雅黑" pitchFamily="34" charset="-122"/>
                <a:ea typeface="微软雅黑" pitchFamily="34" charset="-122"/>
              </a:rPr>
              <a:t>硬件</a:t>
            </a:r>
            <a:endParaRPr lang="en-US" altLang="zh-CN" dirty="0" smtClean="0">
              <a:latin typeface="微软雅黑" pitchFamily="34" charset="-122"/>
              <a:ea typeface="微软雅黑" pitchFamily="34" charset="-122"/>
            </a:endParaRPr>
          </a:p>
          <a:p>
            <a:pPr>
              <a:lnSpc>
                <a:spcPct val="150000"/>
              </a:lnSpc>
            </a:pPr>
            <a:r>
              <a:rPr lang="zh-CN" altLang="zh-CN" dirty="0">
                <a:solidFill>
                  <a:srgbClr val="FF0000"/>
                </a:solidFill>
                <a:latin typeface="微软雅黑" pitchFamily="34" charset="-122"/>
                <a:ea typeface="微软雅黑" pitchFamily="34" charset="-122"/>
              </a:rPr>
              <a:t>存储设备</a:t>
            </a:r>
            <a:r>
              <a:rPr lang="zh-CN" altLang="zh-CN" dirty="0" smtClean="0">
                <a:latin typeface="微软雅黑" pitchFamily="34" charset="-122"/>
                <a:ea typeface="微软雅黑" pitchFamily="34" charset="-122"/>
              </a:rPr>
              <a:t>典型</a:t>
            </a:r>
            <a:r>
              <a:rPr lang="zh-CN" altLang="en-US" dirty="0" smtClean="0">
                <a:latin typeface="微软雅黑" pitchFamily="34" charset="-122"/>
                <a:ea typeface="微软雅黑" pitchFamily="34" charset="-122"/>
              </a:rPr>
              <a:t>有</a:t>
            </a:r>
            <a:r>
              <a:rPr lang="zh-CN" altLang="zh-CN" dirty="0" smtClean="0">
                <a:latin typeface="微软雅黑" pitchFamily="34" charset="-122"/>
                <a:ea typeface="微软雅黑" pitchFamily="34" charset="-122"/>
              </a:rPr>
              <a:t>是</a:t>
            </a:r>
            <a:r>
              <a:rPr lang="zh-CN" altLang="zh-CN" dirty="0">
                <a:latin typeface="微软雅黑" pitchFamily="34" charset="-122"/>
                <a:ea typeface="微软雅黑" pitchFamily="34" charset="-122"/>
              </a:rPr>
              <a:t>自动化立体仓库</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zh-CN" dirty="0" smtClean="0">
                <a:solidFill>
                  <a:srgbClr val="FF0000"/>
                </a:solidFill>
                <a:latin typeface="微软雅黑" pitchFamily="34" charset="-122"/>
                <a:ea typeface="微软雅黑" pitchFamily="34" charset="-122"/>
              </a:rPr>
              <a:t>搬运设备</a:t>
            </a:r>
            <a:r>
              <a:rPr lang="zh-CN" altLang="zh-CN" dirty="0">
                <a:latin typeface="微软雅黑" pitchFamily="34" charset="-122"/>
                <a:ea typeface="微软雅黑" pitchFamily="34" charset="-122"/>
              </a:rPr>
              <a:t>有输送线、</a:t>
            </a:r>
            <a:r>
              <a:rPr lang="en-US" altLang="zh-CN" dirty="0">
                <a:latin typeface="微软雅黑" pitchFamily="34" charset="-122"/>
                <a:ea typeface="微软雅黑" pitchFamily="34" charset="-122"/>
              </a:rPr>
              <a:t>AGV</a:t>
            </a:r>
            <a:r>
              <a:rPr lang="zh-CN" altLang="zh-CN" dirty="0">
                <a:latin typeface="微软雅黑" pitchFamily="34" charset="-122"/>
                <a:ea typeface="微软雅黑" pitchFamily="34" charset="-122"/>
              </a:rPr>
              <a:t>、穿梭车、类</a:t>
            </a:r>
            <a:r>
              <a:rPr lang="en-US" altLang="zh-CN" dirty="0">
                <a:latin typeface="微软雅黑" pitchFamily="34" charset="-122"/>
                <a:ea typeface="微软雅黑" pitchFamily="34" charset="-122"/>
              </a:rPr>
              <a:t>Kiva</a:t>
            </a:r>
            <a:r>
              <a:rPr lang="zh-CN" altLang="zh-CN" dirty="0">
                <a:latin typeface="微软雅黑" pitchFamily="34" charset="-122"/>
                <a:ea typeface="微软雅黑" pitchFamily="34" charset="-122"/>
              </a:rPr>
              <a:t>机器人、无人叉车等</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zh-CN" dirty="0" smtClean="0">
                <a:solidFill>
                  <a:srgbClr val="FF0000"/>
                </a:solidFill>
                <a:latin typeface="微软雅黑" pitchFamily="34" charset="-122"/>
                <a:ea typeface="微软雅黑" pitchFamily="34" charset="-122"/>
              </a:rPr>
              <a:t>上</a:t>
            </a:r>
            <a:r>
              <a:rPr lang="zh-CN" altLang="zh-CN" dirty="0">
                <a:solidFill>
                  <a:srgbClr val="FF0000"/>
                </a:solidFill>
                <a:latin typeface="微软雅黑" pitchFamily="34" charset="-122"/>
                <a:ea typeface="微软雅黑" pitchFamily="34" charset="-122"/>
              </a:rPr>
              <a:t>架和</a:t>
            </a:r>
            <a:r>
              <a:rPr lang="zh-CN" altLang="zh-CN" dirty="0" smtClean="0">
                <a:solidFill>
                  <a:srgbClr val="FF0000"/>
                </a:solidFill>
                <a:latin typeface="微软雅黑" pitchFamily="34" charset="-122"/>
                <a:ea typeface="微软雅黑" pitchFamily="34" charset="-122"/>
              </a:rPr>
              <a:t>拣选设备</a:t>
            </a:r>
            <a:r>
              <a:rPr lang="zh-CN" altLang="zh-CN" dirty="0">
                <a:latin typeface="微软雅黑" pitchFamily="34" charset="-122"/>
                <a:ea typeface="微软雅黑" pitchFamily="34" charset="-122"/>
              </a:rPr>
              <a:t>由各种机械臂组成</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zh-CN" dirty="0" smtClean="0">
                <a:solidFill>
                  <a:srgbClr val="FF0000"/>
                </a:solidFill>
                <a:latin typeface="微软雅黑" pitchFamily="34" charset="-122"/>
                <a:ea typeface="微软雅黑" pitchFamily="34" charset="-122"/>
              </a:rPr>
              <a:t>分拣设备</a:t>
            </a:r>
            <a:r>
              <a:rPr lang="zh-CN" altLang="zh-CN" dirty="0">
                <a:latin typeface="微软雅黑" pitchFamily="34" charset="-122"/>
                <a:ea typeface="微软雅黑" pitchFamily="34" charset="-122"/>
              </a:rPr>
              <a:t>有滚轮、摆臂、滑块、交叉带以及其他能实现分拣功能的设备或者系统</a:t>
            </a:r>
            <a:r>
              <a:rPr lang="zh-CN" altLang="zh-CN" dirty="0" smtClean="0">
                <a:latin typeface="微软雅黑" pitchFamily="34" charset="-122"/>
                <a:ea typeface="微软雅黑" pitchFamily="34" charset="-122"/>
              </a:rPr>
              <a:t>；</a:t>
            </a:r>
            <a:endParaRPr lang="en-US" altLang="zh-CN" dirty="0" smtClean="0">
              <a:latin typeface="微软雅黑" pitchFamily="34" charset="-122"/>
              <a:ea typeface="微软雅黑" pitchFamily="34" charset="-122"/>
            </a:endParaRPr>
          </a:p>
          <a:p>
            <a:pPr>
              <a:lnSpc>
                <a:spcPct val="150000"/>
              </a:lnSpc>
            </a:pPr>
            <a:r>
              <a:rPr lang="zh-CN" altLang="zh-CN" dirty="0" smtClean="0">
                <a:solidFill>
                  <a:srgbClr val="FF0000"/>
                </a:solidFill>
                <a:latin typeface="微软雅黑" pitchFamily="34" charset="-122"/>
                <a:ea typeface="微软雅黑" pitchFamily="34" charset="-122"/>
              </a:rPr>
              <a:t>包装设备</a:t>
            </a:r>
            <a:r>
              <a:rPr lang="zh-CN" altLang="zh-CN" dirty="0">
                <a:latin typeface="微软雅黑" pitchFamily="34" charset="-122"/>
                <a:ea typeface="微软雅黑" pitchFamily="34" charset="-122"/>
              </a:rPr>
              <a:t>有自动称重复核机、自动包装机、自动贴标机等。</a:t>
            </a:r>
          </a:p>
          <a:p>
            <a:pPr>
              <a:lnSpc>
                <a:spcPct val="150000"/>
              </a:lnSpc>
            </a:pPr>
            <a:endParaRPr lang="zh-CN" altLang="zh-CN" dirty="0">
              <a:latin typeface="微软雅黑" pitchFamily="34" charset="-122"/>
              <a:ea typeface="微软雅黑" pitchFamily="34" charset="-122"/>
            </a:endParaRPr>
          </a:p>
        </p:txBody>
      </p:sp>
    </p:spTree>
    <p:extLst>
      <p:ext uri="{BB962C8B-B14F-4D97-AF65-F5344CB8AC3E}">
        <p14:creationId xmlns:p14="http://schemas.microsoft.com/office/powerpoint/2010/main" val="43502019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3570208"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无人仓主要应用领域</a:t>
            </a:r>
            <a:endParaRPr lang="zh-CN" altLang="zh-CN" sz="2400" dirty="0"/>
          </a:p>
        </p:txBody>
      </p:sp>
      <p:graphicFrame>
        <p:nvGraphicFramePr>
          <p:cNvPr id="28" name="图示 27"/>
          <p:cNvGraphicFramePr/>
          <p:nvPr>
            <p:extLst>
              <p:ext uri="{D42A27DB-BD31-4B8C-83A1-F6EECF244321}">
                <p14:modId xmlns:p14="http://schemas.microsoft.com/office/powerpoint/2010/main" val="2238371317"/>
              </p:ext>
            </p:extLst>
          </p:nvPr>
        </p:nvGraphicFramePr>
        <p:xfrm>
          <a:off x="863350" y="905743"/>
          <a:ext cx="7128792" cy="408234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408112825"/>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五</a:t>
            </a:r>
            <a:r>
              <a:rPr lang="zh-CN" altLang="zh-CN" sz="2400" dirty="0" smtClean="0"/>
              <a:t>、</a:t>
            </a:r>
            <a:r>
              <a:rPr lang="zh-CN" altLang="en-US" sz="2400" dirty="0" smtClean="0"/>
              <a:t>无人仓主要优势</a:t>
            </a:r>
            <a:endParaRPr lang="zh-CN" altLang="zh-CN" sz="2400" dirty="0"/>
          </a:p>
        </p:txBody>
      </p:sp>
      <p:sp>
        <p:nvSpPr>
          <p:cNvPr id="28" name="矩形 27"/>
          <p:cNvSpPr/>
          <p:nvPr/>
        </p:nvSpPr>
        <p:spPr>
          <a:xfrm>
            <a:off x="223149" y="1131590"/>
            <a:ext cx="4636883" cy="3323987"/>
          </a:xfrm>
          <a:prstGeom prst="rect">
            <a:avLst/>
          </a:prstGeom>
        </p:spPr>
        <p:txBody>
          <a:bodyPr wrap="square">
            <a:spAutoFit/>
          </a:bodyPr>
          <a:lstStyle/>
          <a:p>
            <a:pPr>
              <a:lnSpc>
                <a:spcPct val="150000"/>
              </a:lnSpc>
            </a:pPr>
            <a:r>
              <a:rPr lang="en-US" altLang="zh-CN" sz="2000" dirty="0">
                <a:latin typeface="微软雅黑" pitchFamily="34" charset="-122"/>
                <a:ea typeface="微软雅黑" pitchFamily="34" charset="-122"/>
              </a:rPr>
              <a:t>1.</a:t>
            </a:r>
            <a:r>
              <a:rPr lang="zh-CN" altLang="zh-CN" sz="2000" dirty="0">
                <a:latin typeface="微软雅黑" pitchFamily="34" charset="-122"/>
                <a:ea typeface="微软雅黑" pitchFamily="34" charset="-122"/>
              </a:rPr>
              <a:t>降低企业成本</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2.</a:t>
            </a:r>
            <a:r>
              <a:rPr lang="zh-CN" altLang="zh-CN" sz="2000" dirty="0">
                <a:latin typeface="微软雅黑" pitchFamily="34" charset="-122"/>
                <a:ea typeface="微软雅黑" pitchFamily="34" charset="-122"/>
              </a:rPr>
              <a:t>减少浪费</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3.</a:t>
            </a:r>
            <a:r>
              <a:rPr lang="zh-CN" altLang="zh-CN" sz="2000" dirty="0">
                <a:latin typeface="微软雅黑" pitchFamily="34" charset="-122"/>
                <a:ea typeface="微软雅黑" pitchFamily="34" charset="-122"/>
              </a:rPr>
              <a:t>提高效率</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4.</a:t>
            </a:r>
            <a:r>
              <a:rPr lang="zh-CN" altLang="zh-CN" sz="2000" dirty="0">
                <a:latin typeface="微软雅黑" pitchFamily="34" charset="-122"/>
                <a:ea typeface="微软雅黑" pitchFamily="34" charset="-122"/>
              </a:rPr>
              <a:t>提高企业竞争力</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5</a:t>
            </a:r>
            <a:r>
              <a:rPr lang="en-US" altLang="zh-CN" sz="2000" dirty="0" smtClean="0">
                <a:latin typeface="微软雅黑" pitchFamily="34" charset="-122"/>
                <a:ea typeface="微软雅黑" pitchFamily="34" charset="-122"/>
              </a:rPr>
              <a:t>.</a:t>
            </a:r>
            <a:r>
              <a:rPr lang="zh-CN" altLang="en-US" sz="2000" dirty="0" smtClean="0">
                <a:latin typeface="微软雅黑" pitchFamily="34" charset="-122"/>
                <a:ea typeface="微软雅黑" pitchFamily="34" charset="-122"/>
              </a:rPr>
              <a:t>有</a:t>
            </a:r>
            <a:r>
              <a:rPr lang="zh-CN" altLang="zh-CN" sz="2000" dirty="0" smtClean="0">
                <a:latin typeface="微软雅黑" pitchFamily="34" charset="-122"/>
                <a:ea typeface="微软雅黑" pitchFamily="34" charset="-122"/>
              </a:rPr>
              <a:t>利于</a:t>
            </a:r>
            <a:r>
              <a:rPr lang="zh-CN" altLang="zh-CN" sz="2000" dirty="0">
                <a:latin typeface="微软雅黑" pitchFamily="34" charset="-122"/>
                <a:ea typeface="微软雅黑" pitchFamily="34" charset="-122"/>
              </a:rPr>
              <a:t>仓库管理</a:t>
            </a:r>
            <a:r>
              <a:rPr lang="zh-CN" altLang="zh-CN" sz="2000" dirty="0" smtClean="0">
                <a:latin typeface="微软雅黑" pitchFamily="34" charset="-122"/>
                <a:ea typeface="微软雅黑" pitchFamily="34" charset="-122"/>
              </a:rPr>
              <a:t>。</a:t>
            </a:r>
            <a:endParaRPr lang="en-US" altLang="zh-CN" sz="2000" dirty="0" smtClean="0">
              <a:latin typeface="微软雅黑" pitchFamily="34" charset="-122"/>
              <a:ea typeface="微软雅黑" pitchFamily="34" charset="-122"/>
            </a:endParaRPr>
          </a:p>
          <a:p>
            <a:pPr>
              <a:lnSpc>
                <a:spcPct val="150000"/>
              </a:lnSpc>
            </a:pPr>
            <a:r>
              <a:rPr lang="en-US" altLang="zh-CN" sz="2000" dirty="0">
                <a:latin typeface="微软雅黑" pitchFamily="34" charset="-122"/>
                <a:ea typeface="微软雅黑" pitchFamily="34" charset="-122"/>
              </a:rPr>
              <a:t>6.</a:t>
            </a:r>
            <a:r>
              <a:rPr lang="zh-CN" altLang="zh-CN" sz="2000" dirty="0">
                <a:latin typeface="微软雅黑" pitchFamily="34" charset="-122"/>
                <a:ea typeface="微软雅黑" pitchFamily="34" charset="-122"/>
              </a:rPr>
              <a:t>保证货到人拣选、自动分拣、精准铺货预测。</a:t>
            </a:r>
            <a:endParaRPr lang="zh-CN" altLang="en-US" sz="2000" dirty="0">
              <a:latin typeface="微软雅黑" pitchFamily="34" charset="-122"/>
              <a:ea typeface="微软雅黑" pitchFamily="34" charset="-122"/>
            </a:endParaRPr>
          </a:p>
        </p:txBody>
      </p:sp>
      <p:pic>
        <p:nvPicPr>
          <p:cNvPr id="29"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253342" y="1436098"/>
            <a:ext cx="3545700" cy="23594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84045286"/>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en-US" sz="2400" dirty="0"/>
              <a:t>六</a:t>
            </a:r>
            <a:r>
              <a:rPr lang="zh-CN" altLang="zh-CN" sz="2400" dirty="0" smtClean="0"/>
              <a:t>、</a:t>
            </a:r>
            <a:r>
              <a:rPr lang="zh-CN" altLang="en-US" sz="2400" dirty="0" smtClean="0"/>
              <a:t>课堂实训</a:t>
            </a:r>
            <a:endParaRPr lang="zh-CN" altLang="zh-CN" sz="2400" dirty="0"/>
          </a:p>
        </p:txBody>
      </p:sp>
      <p:sp>
        <p:nvSpPr>
          <p:cNvPr id="28" name="内容占位符 2"/>
          <p:cNvSpPr txBox="1">
            <a:spLocks/>
          </p:cNvSpPr>
          <p:nvPr/>
        </p:nvSpPr>
        <p:spPr>
          <a:xfrm>
            <a:off x="318072" y="987574"/>
            <a:ext cx="8502400" cy="367240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zh-CN" altLang="en-US" sz="1600" b="1" smtClean="0">
                <a:solidFill>
                  <a:srgbClr val="FF0000"/>
                </a:solidFill>
                <a:latin typeface="+mn-ea"/>
              </a:rPr>
              <a:t>任务要求：</a:t>
            </a:r>
            <a:endParaRPr lang="en-US" altLang="zh-CN" sz="1600" b="1" smtClean="0">
              <a:solidFill>
                <a:srgbClr val="FF0000"/>
              </a:solidFill>
              <a:latin typeface="+mn-ea"/>
            </a:endParaRPr>
          </a:p>
          <a:p>
            <a:pPr marL="0" indent="0">
              <a:lnSpc>
                <a:spcPct val="150000"/>
              </a:lnSpc>
              <a:buFont typeface="Arial" pitchFamily="34" charset="0"/>
              <a:buNone/>
            </a:pPr>
            <a:r>
              <a:rPr lang="zh-CN" altLang="en-US" sz="1600" b="1" smtClean="0">
                <a:latin typeface="+mn-ea"/>
              </a:rPr>
              <a:t>    结合仓储出入库作业流程，打开在线实训平台，观看无人仓</a:t>
            </a:r>
            <a:r>
              <a:rPr lang="en-US" altLang="zh-CN" sz="1600" b="1" smtClean="0">
                <a:latin typeface="+mn-ea"/>
              </a:rPr>
              <a:t>3D</a:t>
            </a:r>
            <a:r>
              <a:rPr lang="zh-CN" altLang="en-US" sz="1600" b="1" smtClean="0">
                <a:latin typeface="+mn-ea"/>
              </a:rPr>
              <a:t>作业场景完成无人仓仓储作业内容。</a:t>
            </a:r>
          </a:p>
          <a:p>
            <a:pPr marL="0" indent="0">
              <a:lnSpc>
                <a:spcPct val="150000"/>
              </a:lnSpc>
              <a:buFont typeface="Arial" pitchFamily="34" charset="0"/>
              <a:buNone/>
            </a:pPr>
            <a:r>
              <a:rPr lang="zh-CN" altLang="en-US" sz="1600" b="1" smtClean="0">
                <a:solidFill>
                  <a:srgbClr val="FF0000"/>
                </a:solidFill>
                <a:latin typeface="+mn-ea"/>
              </a:rPr>
              <a:t>实施步骤：</a:t>
            </a:r>
          </a:p>
          <a:p>
            <a:pPr marL="0" indent="0">
              <a:lnSpc>
                <a:spcPct val="150000"/>
              </a:lnSpc>
              <a:buFont typeface="Arial" pitchFamily="34" charset="0"/>
              <a:buNone/>
            </a:pPr>
            <a:r>
              <a:rPr lang="zh-CN" altLang="en-US" sz="1600" b="1" smtClean="0">
                <a:latin typeface="+mn-ea"/>
              </a:rPr>
              <a:t>    第一步：学生进行分组，</a:t>
            </a:r>
            <a:r>
              <a:rPr lang="en-US" altLang="zh-CN" sz="1600" b="1" smtClean="0">
                <a:latin typeface="+mn-ea"/>
              </a:rPr>
              <a:t>3</a:t>
            </a:r>
            <a:r>
              <a:rPr lang="zh-CN" altLang="en-US" sz="1600" b="1" smtClean="0">
                <a:latin typeface="+mn-ea"/>
              </a:rPr>
              <a:t>～</a:t>
            </a:r>
            <a:r>
              <a:rPr lang="en-US" altLang="zh-CN" sz="1600" b="1" smtClean="0">
                <a:latin typeface="+mn-ea"/>
              </a:rPr>
              <a:t>4</a:t>
            </a:r>
            <a:r>
              <a:rPr lang="zh-CN" altLang="en-US" sz="1600" b="1" smtClean="0">
                <a:latin typeface="+mn-ea"/>
              </a:rPr>
              <a:t>人为一组，并选出小组组长。</a:t>
            </a:r>
          </a:p>
          <a:p>
            <a:pPr marL="0" indent="0">
              <a:lnSpc>
                <a:spcPct val="150000"/>
              </a:lnSpc>
              <a:buFont typeface="Arial" pitchFamily="34" charset="0"/>
              <a:buNone/>
            </a:pPr>
            <a:r>
              <a:rPr lang="zh-CN" altLang="en-US" sz="1600" b="1" smtClean="0">
                <a:latin typeface="+mn-ea"/>
              </a:rPr>
              <a:t>    第二步：小组讨论仓储出入库作业流程相关环节。</a:t>
            </a:r>
          </a:p>
          <a:p>
            <a:pPr marL="0" indent="0">
              <a:lnSpc>
                <a:spcPct val="150000"/>
              </a:lnSpc>
              <a:buFont typeface="Arial" pitchFamily="34" charset="0"/>
              <a:buNone/>
            </a:pPr>
            <a:r>
              <a:rPr lang="zh-CN" altLang="en-US" sz="1600" b="1" smtClean="0">
                <a:latin typeface="+mn-ea"/>
              </a:rPr>
              <a:t>    第三步：小组归纳无人仓硬件设备和主要功能。</a:t>
            </a:r>
          </a:p>
          <a:p>
            <a:pPr marL="0" indent="0">
              <a:lnSpc>
                <a:spcPct val="150000"/>
              </a:lnSpc>
              <a:buFont typeface="Arial" pitchFamily="34" charset="0"/>
              <a:buNone/>
            </a:pPr>
            <a:r>
              <a:rPr lang="zh-CN" altLang="en-US" sz="1600" b="1" smtClean="0">
                <a:latin typeface="+mn-ea"/>
              </a:rPr>
              <a:t>    第四步：小组成员共同讨论仓储出入库流程相关环节对应所需硬件设施和相关应用，组长做好记录。</a:t>
            </a:r>
          </a:p>
          <a:p>
            <a:pPr marL="0" indent="0">
              <a:lnSpc>
                <a:spcPct val="150000"/>
              </a:lnSpc>
              <a:buFont typeface="Arial" pitchFamily="34" charset="0"/>
              <a:buNone/>
            </a:pPr>
            <a:r>
              <a:rPr lang="zh-CN" altLang="en-US" sz="1600" b="1" smtClean="0">
                <a:latin typeface="+mn-ea"/>
              </a:rPr>
              <a:t>    第五步：根据小组讨论结果填下以下表格。</a:t>
            </a:r>
          </a:p>
          <a:p>
            <a:pPr marL="0" indent="0">
              <a:lnSpc>
                <a:spcPct val="150000"/>
              </a:lnSpc>
              <a:buFont typeface="Arial" pitchFamily="34" charset="0"/>
              <a:buNone/>
            </a:pPr>
            <a:endParaRPr lang="zh-CN" altLang="en-US" sz="1600" dirty="0">
              <a:latin typeface="+mn-ea"/>
            </a:endParaRPr>
          </a:p>
        </p:txBody>
      </p:sp>
    </p:spTree>
    <p:extLst>
      <p:ext uri="{BB962C8B-B14F-4D97-AF65-F5344CB8AC3E}">
        <p14:creationId xmlns:p14="http://schemas.microsoft.com/office/powerpoint/2010/main" val="15662708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710</Words>
  <Application>Microsoft Office PowerPoint</Application>
  <PresentationFormat>全屏显示(16:9)</PresentationFormat>
  <Paragraphs>120</Paragraphs>
  <Slides>11</Slides>
  <Notes>9</Notes>
  <HiddenSlides>0</HiddenSlides>
  <MMClips>0</MMClips>
  <ScaleCrop>false</ScaleCrop>
  <HeadingPairs>
    <vt:vector size="4" baseType="variant">
      <vt:variant>
        <vt:lpstr>主题</vt:lpstr>
      </vt:variant>
      <vt:variant>
        <vt:i4>1</vt:i4>
      </vt:variant>
      <vt:variant>
        <vt:lpstr>幻灯片标题</vt:lpstr>
      </vt:variant>
      <vt:variant>
        <vt:i4>11</vt:i4>
      </vt:variant>
    </vt:vector>
  </HeadingPairs>
  <TitlesOfParts>
    <vt:vector size="12"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49</cp:revision>
  <dcterms:created xsi:type="dcterms:W3CDTF">2021-03-07T05:42:09Z</dcterms:created>
  <dcterms:modified xsi:type="dcterms:W3CDTF">2023-05-01T05:13:42Z</dcterms:modified>
</cp:coreProperties>
</file>