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91" r:id="rId2"/>
    <p:sldId id="296" r:id="rId3"/>
    <p:sldId id="295" r:id="rId4"/>
    <p:sldId id="298" r:id="rId5"/>
    <p:sldId id="299" r:id="rId6"/>
    <p:sldId id="300" r:id="rId7"/>
    <p:sldId id="301" r:id="rId8"/>
    <p:sldId id="305" r:id="rId9"/>
    <p:sldId id="306" r:id="rId10"/>
    <p:sldId id="307" r:id="rId11"/>
    <p:sldId id="302" r:id="rId12"/>
    <p:sldId id="297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9B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08" y="-21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CD90C00-6C0D-48B6-8BB1-F7E03FD52A7A}" type="doc">
      <dgm:prSet loTypeId="urn:microsoft.com/office/officeart/2008/layout/VerticalCurvedList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5ABD74D7-5500-49F2-91B9-3882A3328B15}">
      <dgm:prSet phldrT="[文本]" custT="1"/>
      <dgm:spPr/>
      <dgm:t>
        <a:bodyPr/>
        <a:lstStyle/>
        <a:p>
          <a:r>
            <a:rPr lang="zh-CN" altLang="en-US" sz="20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人工管理阶段</a:t>
          </a:r>
        </a:p>
      </dgm:t>
    </dgm:pt>
    <dgm:pt modelId="{D6534BC1-AA65-492C-80B1-334377106AB7}" type="parTrans" cxnId="{A7C19828-0E4A-4C59-AE29-9AC25BCCE11D}">
      <dgm:prSet/>
      <dgm:spPr/>
      <dgm:t>
        <a:bodyPr/>
        <a:lstStyle/>
        <a:p>
          <a:endParaRPr lang="zh-CN" altLang="en-US" sz="1600" b="1">
            <a:solidFill>
              <a:srgbClr val="00206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EC083ED-1132-4461-8A92-C9B3CA887EEC}" type="sibTrans" cxnId="{A7C19828-0E4A-4C59-AE29-9AC25BCCE11D}">
      <dgm:prSet/>
      <dgm:spPr/>
      <dgm:t>
        <a:bodyPr/>
        <a:lstStyle/>
        <a:p>
          <a:endParaRPr lang="zh-CN" altLang="en-US" sz="1600" b="1">
            <a:solidFill>
              <a:srgbClr val="00206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6BDE6CF-4A16-4D60-8007-B0A27CBDFFFB}">
      <dgm:prSet phldrT="[文本]" custT="1"/>
      <dgm:spPr/>
      <dgm:t>
        <a:bodyPr/>
        <a:lstStyle/>
        <a:p>
          <a:r>
            <a:rPr lang="zh-CN" altLang="en-US" sz="20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数据库系统阶段</a:t>
          </a:r>
        </a:p>
      </dgm:t>
    </dgm:pt>
    <dgm:pt modelId="{2DFD81CF-680F-4E86-92A2-F43D1E8DA7D2}" type="parTrans" cxnId="{E31BEE68-A9DB-4D22-AB15-4DD958B6AC62}">
      <dgm:prSet/>
      <dgm:spPr/>
      <dgm:t>
        <a:bodyPr/>
        <a:lstStyle/>
        <a:p>
          <a:endParaRPr lang="zh-CN" altLang="en-US" sz="1600" b="1">
            <a:solidFill>
              <a:srgbClr val="00206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8F058CC-C334-4D7A-93F5-DFD0ED9DC495}" type="sibTrans" cxnId="{E31BEE68-A9DB-4D22-AB15-4DD958B6AC62}">
      <dgm:prSet/>
      <dgm:spPr/>
      <dgm:t>
        <a:bodyPr/>
        <a:lstStyle/>
        <a:p>
          <a:endParaRPr lang="zh-CN" altLang="en-US" sz="1600" b="1">
            <a:solidFill>
              <a:srgbClr val="00206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A3684B74-6794-4000-BB3D-C927F8EE72CE}">
      <dgm:prSet phldrT="[文本]" custT="1"/>
      <dgm:spPr/>
      <dgm:t>
        <a:bodyPr/>
        <a:lstStyle/>
        <a:p>
          <a:r>
            <a:rPr lang="zh-CN" altLang="en-US" sz="20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分布式数据库系统阶段</a:t>
          </a:r>
        </a:p>
      </dgm:t>
    </dgm:pt>
    <dgm:pt modelId="{402EC426-2DAA-421E-89F0-EDE5038F90CB}" type="parTrans" cxnId="{303E5C67-85B7-4BCC-9B83-D83A19E87BE7}">
      <dgm:prSet/>
      <dgm:spPr/>
      <dgm:t>
        <a:bodyPr/>
        <a:lstStyle/>
        <a:p>
          <a:endParaRPr lang="zh-CN" altLang="en-US" sz="1600" b="1">
            <a:solidFill>
              <a:srgbClr val="00206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A13DAE8-64D9-415C-BD97-BDDC8F07742B}" type="sibTrans" cxnId="{303E5C67-85B7-4BCC-9B83-D83A19E87BE7}">
      <dgm:prSet/>
      <dgm:spPr/>
      <dgm:t>
        <a:bodyPr/>
        <a:lstStyle/>
        <a:p>
          <a:endParaRPr lang="zh-CN" altLang="en-US" sz="1600" b="1">
            <a:solidFill>
              <a:srgbClr val="00206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F3E4FF23-91C0-4627-B15D-437F05A661AC}">
      <dgm:prSet phldrT="[文本]" custT="1"/>
      <dgm:spPr/>
      <dgm:t>
        <a:bodyPr/>
        <a:lstStyle/>
        <a:p>
          <a:r>
            <a:rPr lang="zh-CN" altLang="en-US" sz="2000" b="1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文件系统阶段</a:t>
          </a:r>
        </a:p>
      </dgm:t>
    </dgm:pt>
    <dgm:pt modelId="{7E164751-FC02-4045-A943-4A7E6834109D}" type="parTrans" cxnId="{59591C44-07AA-4E0A-88A6-9407996F6A74}">
      <dgm:prSet/>
      <dgm:spPr/>
      <dgm:t>
        <a:bodyPr/>
        <a:lstStyle/>
        <a:p>
          <a:endParaRPr lang="zh-CN" altLang="en-US" sz="1600" b="1">
            <a:solidFill>
              <a:srgbClr val="00206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9E49435-83E3-4131-BAB6-C70E79C070F0}" type="sibTrans" cxnId="{59591C44-07AA-4E0A-88A6-9407996F6A74}">
      <dgm:prSet/>
      <dgm:spPr/>
      <dgm:t>
        <a:bodyPr/>
        <a:lstStyle/>
        <a:p>
          <a:endParaRPr lang="zh-CN" altLang="en-US" sz="1600" b="1">
            <a:solidFill>
              <a:srgbClr val="002060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1837B50-D7D3-492B-A431-C9910985C619}" type="pres">
      <dgm:prSet presAssocID="{ACD90C00-6C0D-48B6-8BB1-F7E03FD52A7A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89C18F16-2EA1-4C7B-B4FE-1E6C4C1634E9}" type="pres">
      <dgm:prSet presAssocID="{ACD90C00-6C0D-48B6-8BB1-F7E03FD52A7A}" presName="Name1" presStyleCnt="0"/>
      <dgm:spPr/>
    </dgm:pt>
    <dgm:pt modelId="{8438895B-B047-49A4-A383-8A24A248C7AE}" type="pres">
      <dgm:prSet presAssocID="{ACD90C00-6C0D-48B6-8BB1-F7E03FD52A7A}" presName="cycle" presStyleCnt="0"/>
      <dgm:spPr/>
    </dgm:pt>
    <dgm:pt modelId="{76D75C74-075E-416D-AC4E-4222DCE693A3}" type="pres">
      <dgm:prSet presAssocID="{ACD90C00-6C0D-48B6-8BB1-F7E03FD52A7A}" presName="srcNode" presStyleLbl="node1" presStyleIdx="0" presStyleCnt="4"/>
      <dgm:spPr/>
    </dgm:pt>
    <dgm:pt modelId="{3E7AFCB4-4DB6-4205-BB2A-22F00CA3A758}" type="pres">
      <dgm:prSet presAssocID="{ACD90C00-6C0D-48B6-8BB1-F7E03FD52A7A}" presName="conn" presStyleLbl="parChTrans1D2" presStyleIdx="0" presStyleCnt="1"/>
      <dgm:spPr/>
      <dgm:t>
        <a:bodyPr/>
        <a:lstStyle/>
        <a:p>
          <a:endParaRPr lang="zh-CN" altLang="en-US"/>
        </a:p>
      </dgm:t>
    </dgm:pt>
    <dgm:pt modelId="{6A4A37EB-2E26-4664-9966-D260DDC623B6}" type="pres">
      <dgm:prSet presAssocID="{ACD90C00-6C0D-48B6-8BB1-F7E03FD52A7A}" presName="extraNode" presStyleLbl="node1" presStyleIdx="0" presStyleCnt="4"/>
      <dgm:spPr/>
    </dgm:pt>
    <dgm:pt modelId="{1FCB8DF6-E304-4105-961B-7E3A6C54C3A1}" type="pres">
      <dgm:prSet presAssocID="{ACD90C00-6C0D-48B6-8BB1-F7E03FD52A7A}" presName="dstNode" presStyleLbl="node1" presStyleIdx="0" presStyleCnt="4"/>
      <dgm:spPr/>
    </dgm:pt>
    <dgm:pt modelId="{F89F2C10-C0B0-4BB8-B2DD-47CA0973C925}" type="pres">
      <dgm:prSet presAssocID="{5ABD74D7-5500-49F2-91B9-3882A3328B15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6F86142-E0CC-42F7-9F40-7C60A42C485E}" type="pres">
      <dgm:prSet presAssocID="{5ABD74D7-5500-49F2-91B9-3882A3328B15}" presName="accent_1" presStyleCnt="0"/>
      <dgm:spPr/>
    </dgm:pt>
    <dgm:pt modelId="{EDE7093B-751D-4705-8A09-1C13C23DC015}" type="pres">
      <dgm:prSet presAssocID="{5ABD74D7-5500-49F2-91B9-3882A3328B15}" presName="accentRepeatNode" presStyleLbl="solidFgAcc1" presStyleIdx="0" presStyleCnt="4"/>
      <dgm:spPr/>
    </dgm:pt>
    <dgm:pt modelId="{59C856F8-306B-44B5-98DD-4D4E12957F86}" type="pres">
      <dgm:prSet presAssocID="{F3E4FF23-91C0-4627-B15D-437F05A661AC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2F93095-CB79-43EB-BEFB-080A55CED11F}" type="pres">
      <dgm:prSet presAssocID="{F3E4FF23-91C0-4627-B15D-437F05A661AC}" presName="accent_2" presStyleCnt="0"/>
      <dgm:spPr/>
    </dgm:pt>
    <dgm:pt modelId="{C840FE09-AFDE-4486-95C9-8966688A1F8C}" type="pres">
      <dgm:prSet presAssocID="{F3E4FF23-91C0-4627-B15D-437F05A661AC}" presName="accentRepeatNode" presStyleLbl="solidFgAcc1" presStyleIdx="1" presStyleCnt="4"/>
      <dgm:spPr/>
    </dgm:pt>
    <dgm:pt modelId="{725F17EC-446D-4A60-AF5C-AA7903790371}" type="pres">
      <dgm:prSet presAssocID="{86BDE6CF-4A16-4D60-8007-B0A27CBDFFFB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33E207A-E8E4-4216-8E30-0FFF538853AC}" type="pres">
      <dgm:prSet presAssocID="{86BDE6CF-4A16-4D60-8007-B0A27CBDFFFB}" presName="accent_3" presStyleCnt="0"/>
      <dgm:spPr/>
    </dgm:pt>
    <dgm:pt modelId="{7B6B8D68-3E61-4C32-B754-C330509C9ACD}" type="pres">
      <dgm:prSet presAssocID="{86BDE6CF-4A16-4D60-8007-B0A27CBDFFFB}" presName="accentRepeatNode" presStyleLbl="solidFgAcc1" presStyleIdx="2" presStyleCnt="4"/>
      <dgm:spPr/>
    </dgm:pt>
    <dgm:pt modelId="{F30F046F-57B6-4332-80F2-5A8BE5E9EF9A}" type="pres">
      <dgm:prSet presAssocID="{A3684B74-6794-4000-BB3D-C927F8EE72CE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75A1209-DF86-433E-8DCA-C8DC3035DD8B}" type="pres">
      <dgm:prSet presAssocID="{A3684B74-6794-4000-BB3D-C927F8EE72CE}" presName="accent_4" presStyleCnt="0"/>
      <dgm:spPr/>
    </dgm:pt>
    <dgm:pt modelId="{D14E16C0-720B-4A9E-B41D-836245F8E4A6}" type="pres">
      <dgm:prSet presAssocID="{A3684B74-6794-4000-BB3D-C927F8EE72CE}" presName="accentRepeatNode" presStyleLbl="solidFgAcc1" presStyleIdx="3" presStyleCnt="4"/>
      <dgm:spPr/>
    </dgm:pt>
  </dgm:ptLst>
  <dgm:cxnLst>
    <dgm:cxn modelId="{59591C44-07AA-4E0A-88A6-9407996F6A74}" srcId="{ACD90C00-6C0D-48B6-8BB1-F7E03FD52A7A}" destId="{F3E4FF23-91C0-4627-B15D-437F05A661AC}" srcOrd="1" destOrd="0" parTransId="{7E164751-FC02-4045-A943-4A7E6834109D}" sibTransId="{59E49435-83E3-4131-BAB6-C70E79C070F0}"/>
    <dgm:cxn modelId="{986B18FA-2A2E-4C99-B820-B0A25C7571F7}" type="presOf" srcId="{5ABD74D7-5500-49F2-91B9-3882A3328B15}" destId="{F89F2C10-C0B0-4BB8-B2DD-47CA0973C925}" srcOrd="0" destOrd="0" presId="urn:microsoft.com/office/officeart/2008/layout/VerticalCurvedList"/>
    <dgm:cxn modelId="{E31BEE68-A9DB-4D22-AB15-4DD958B6AC62}" srcId="{ACD90C00-6C0D-48B6-8BB1-F7E03FD52A7A}" destId="{86BDE6CF-4A16-4D60-8007-B0A27CBDFFFB}" srcOrd="2" destOrd="0" parTransId="{2DFD81CF-680F-4E86-92A2-F43D1E8DA7D2}" sibTransId="{A8F058CC-C334-4D7A-93F5-DFD0ED9DC495}"/>
    <dgm:cxn modelId="{27EA55B3-061A-46FF-A1B8-094F2B250B09}" type="presOf" srcId="{86BDE6CF-4A16-4D60-8007-B0A27CBDFFFB}" destId="{725F17EC-446D-4A60-AF5C-AA7903790371}" srcOrd="0" destOrd="0" presId="urn:microsoft.com/office/officeart/2008/layout/VerticalCurvedList"/>
    <dgm:cxn modelId="{8908CE02-46B2-41C9-B918-28F44F053798}" type="presOf" srcId="{A3684B74-6794-4000-BB3D-C927F8EE72CE}" destId="{F30F046F-57B6-4332-80F2-5A8BE5E9EF9A}" srcOrd="0" destOrd="0" presId="urn:microsoft.com/office/officeart/2008/layout/VerticalCurvedList"/>
    <dgm:cxn modelId="{54AABCB8-3AD8-4B80-BE35-33C944F94E20}" type="presOf" srcId="{F3E4FF23-91C0-4627-B15D-437F05A661AC}" destId="{59C856F8-306B-44B5-98DD-4D4E12957F86}" srcOrd="0" destOrd="0" presId="urn:microsoft.com/office/officeart/2008/layout/VerticalCurvedList"/>
    <dgm:cxn modelId="{A7C19828-0E4A-4C59-AE29-9AC25BCCE11D}" srcId="{ACD90C00-6C0D-48B6-8BB1-F7E03FD52A7A}" destId="{5ABD74D7-5500-49F2-91B9-3882A3328B15}" srcOrd="0" destOrd="0" parTransId="{D6534BC1-AA65-492C-80B1-334377106AB7}" sibTransId="{AEC083ED-1132-4461-8A92-C9B3CA887EEC}"/>
    <dgm:cxn modelId="{5470BFD6-2A1A-4447-AE32-CD2B37D7BE0B}" type="presOf" srcId="{ACD90C00-6C0D-48B6-8BB1-F7E03FD52A7A}" destId="{D1837B50-D7D3-492B-A431-C9910985C619}" srcOrd="0" destOrd="0" presId="urn:microsoft.com/office/officeart/2008/layout/VerticalCurvedList"/>
    <dgm:cxn modelId="{9CAECA06-60CA-4D7C-8FA2-9B9BC236BE91}" type="presOf" srcId="{AEC083ED-1132-4461-8A92-C9B3CA887EEC}" destId="{3E7AFCB4-4DB6-4205-BB2A-22F00CA3A758}" srcOrd="0" destOrd="0" presId="urn:microsoft.com/office/officeart/2008/layout/VerticalCurvedList"/>
    <dgm:cxn modelId="{303E5C67-85B7-4BCC-9B83-D83A19E87BE7}" srcId="{ACD90C00-6C0D-48B6-8BB1-F7E03FD52A7A}" destId="{A3684B74-6794-4000-BB3D-C927F8EE72CE}" srcOrd="3" destOrd="0" parTransId="{402EC426-2DAA-421E-89F0-EDE5038F90CB}" sibTransId="{FA13DAE8-64D9-415C-BD97-BDDC8F07742B}"/>
    <dgm:cxn modelId="{4E1E66D9-A8E3-4721-A1B7-15A33CEA7D4B}" type="presParOf" srcId="{D1837B50-D7D3-492B-A431-C9910985C619}" destId="{89C18F16-2EA1-4C7B-B4FE-1E6C4C1634E9}" srcOrd="0" destOrd="0" presId="urn:microsoft.com/office/officeart/2008/layout/VerticalCurvedList"/>
    <dgm:cxn modelId="{C62651DA-F18A-410C-A033-3E866D710FE2}" type="presParOf" srcId="{89C18F16-2EA1-4C7B-B4FE-1E6C4C1634E9}" destId="{8438895B-B047-49A4-A383-8A24A248C7AE}" srcOrd="0" destOrd="0" presId="urn:microsoft.com/office/officeart/2008/layout/VerticalCurvedList"/>
    <dgm:cxn modelId="{6C1AF9BD-7C84-486C-9A6F-715D0DB107FF}" type="presParOf" srcId="{8438895B-B047-49A4-A383-8A24A248C7AE}" destId="{76D75C74-075E-416D-AC4E-4222DCE693A3}" srcOrd="0" destOrd="0" presId="urn:microsoft.com/office/officeart/2008/layout/VerticalCurvedList"/>
    <dgm:cxn modelId="{ACB636EB-DEFA-4ED6-B1CF-4DB1EA00E45C}" type="presParOf" srcId="{8438895B-B047-49A4-A383-8A24A248C7AE}" destId="{3E7AFCB4-4DB6-4205-BB2A-22F00CA3A758}" srcOrd="1" destOrd="0" presId="urn:microsoft.com/office/officeart/2008/layout/VerticalCurvedList"/>
    <dgm:cxn modelId="{824B1304-D11C-4D1C-963D-1F7F04E97A7B}" type="presParOf" srcId="{8438895B-B047-49A4-A383-8A24A248C7AE}" destId="{6A4A37EB-2E26-4664-9966-D260DDC623B6}" srcOrd="2" destOrd="0" presId="urn:microsoft.com/office/officeart/2008/layout/VerticalCurvedList"/>
    <dgm:cxn modelId="{C71FD3AD-C384-48FE-8C37-D2BDD1ACF88B}" type="presParOf" srcId="{8438895B-B047-49A4-A383-8A24A248C7AE}" destId="{1FCB8DF6-E304-4105-961B-7E3A6C54C3A1}" srcOrd="3" destOrd="0" presId="urn:microsoft.com/office/officeart/2008/layout/VerticalCurvedList"/>
    <dgm:cxn modelId="{FE74A798-5D46-4A8E-8855-D2FE94D2A42E}" type="presParOf" srcId="{89C18F16-2EA1-4C7B-B4FE-1E6C4C1634E9}" destId="{F89F2C10-C0B0-4BB8-B2DD-47CA0973C925}" srcOrd="1" destOrd="0" presId="urn:microsoft.com/office/officeart/2008/layout/VerticalCurvedList"/>
    <dgm:cxn modelId="{B0F66AE1-5943-425D-854E-A113B4A3E9B1}" type="presParOf" srcId="{89C18F16-2EA1-4C7B-B4FE-1E6C4C1634E9}" destId="{A6F86142-E0CC-42F7-9F40-7C60A42C485E}" srcOrd="2" destOrd="0" presId="urn:microsoft.com/office/officeart/2008/layout/VerticalCurvedList"/>
    <dgm:cxn modelId="{4E128208-5C2E-40ED-9C42-2FB7FB846C46}" type="presParOf" srcId="{A6F86142-E0CC-42F7-9F40-7C60A42C485E}" destId="{EDE7093B-751D-4705-8A09-1C13C23DC015}" srcOrd="0" destOrd="0" presId="urn:microsoft.com/office/officeart/2008/layout/VerticalCurvedList"/>
    <dgm:cxn modelId="{70732A16-6E03-437D-96A4-91321526C2E2}" type="presParOf" srcId="{89C18F16-2EA1-4C7B-B4FE-1E6C4C1634E9}" destId="{59C856F8-306B-44B5-98DD-4D4E12957F86}" srcOrd="3" destOrd="0" presId="urn:microsoft.com/office/officeart/2008/layout/VerticalCurvedList"/>
    <dgm:cxn modelId="{B8C2911E-43A4-4AAC-B29E-D8E283E8E390}" type="presParOf" srcId="{89C18F16-2EA1-4C7B-B4FE-1E6C4C1634E9}" destId="{52F93095-CB79-43EB-BEFB-080A55CED11F}" srcOrd="4" destOrd="0" presId="urn:microsoft.com/office/officeart/2008/layout/VerticalCurvedList"/>
    <dgm:cxn modelId="{922DF15E-8E53-4170-84C0-43CCDB657117}" type="presParOf" srcId="{52F93095-CB79-43EB-BEFB-080A55CED11F}" destId="{C840FE09-AFDE-4486-95C9-8966688A1F8C}" srcOrd="0" destOrd="0" presId="urn:microsoft.com/office/officeart/2008/layout/VerticalCurvedList"/>
    <dgm:cxn modelId="{4ECAF0F2-9DE9-4602-A262-76F027BD7EF7}" type="presParOf" srcId="{89C18F16-2EA1-4C7B-B4FE-1E6C4C1634E9}" destId="{725F17EC-446D-4A60-AF5C-AA7903790371}" srcOrd="5" destOrd="0" presId="urn:microsoft.com/office/officeart/2008/layout/VerticalCurvedList"/>
    <dgm:cxn modelId="{FFA9E0BE-ABB7-4834-8AAA-7597F073756E}" type="presParOf" srcId="{89C18F16-2EA1-4C7B-B4FE-1E6C4C1634E9}" destId="{933E207A-E8E4-4216-8E30-0FFF538853AC}" srcOrd="6" destOrd="0" presId="urn:microsoft.com/office/officeart/2008/layout/VerticalCurvedList"/>
    <dgm:cxn modelId="{B422FD91-12B5-484B-9B39-9FF29F24950D}" type="presParOf" srcId="{933E207A-E8E4-4216-8E30-0FFF538853AC}" destId="{7B6B8D68-3E61-4C32-B754-C330509C9ACD}" srcOrd="0" destOrd="0" presId="urn:microsoft.com/office/officeart/2008/layout/VerticalCurvedList"/>
    <dgm:cxn modelId="{D227851A-FDDA-4357-918C-1B90E588595F}" type="presParOf" srcId="{89C18F16-2EA1-4C7B-B4FE-1E6C4C1634E9}" destId="{F30F046F-57B6-4332-80F2-5A8BE5E9EF9A}" srcOrd="7" destOrd="0" presId="urn:microsoft.com/office/officeart/2008/layout/VerticalCurvedList"/>
    <dgm:cxn modelId="{C0EA6A87-31B3-4054-B818-0D827C2F1C47}" type="presParOf" srcId="{89C18F16-2EA1-4C7B-B4FE-1E6C4C1634E9}" destId="{975A1209-DF86-433E-8DCA-C8DC3035DD8B}" srcOrd="8" destOrd="0" presId="urn:microsoft.com/office/officeart/2008/layout/VerticalCurvedList"/>
    <dgm:cxn modelId="{805F24B8-71CF-4C2D-BD43-4BBE09856D74}" type="presParOf" srcId="{975A1209-DF86-433E-8DCA-C8DC3035DD8B}" destId="{D14E16C0-720B-4A9E-B41D-836245F8E4A6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7AFCB4-4DB6-4205-BB2A-22F00CA3A758}">
      <dsp:nvSpPr>
        <dsp:cNvPr id="0" name=""/>
        <dsp:cNvSpPr/>
      </dsp:nvSpPr>
      <dsp:spPr>
        <a:xfrm>
          <a:off x="-4594335" y="-704407"/>
          <a:ext cx="5472816" cy="5472816"/>
        </a:xfrm>
        <a:prstGeom prst="blockArc">
          <a:avLst>
            <a:gd name="adj1" fmla="val 18900000"/>
            <a:gd name="adj2" fmla="val 2700000"/>
            <a:gd name="adj3" fmla="val 395"/>
          </a:avLst>
        </a:prstGeom>
        <a:noFill/>
        <a:ln w="254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89F2C10-C0B0-4BB8-B2DD-47CA0973C925}">
      <dsp:nvSpPr>
        <dsp:cNvPr id="0" name=""/>
        <dsp:cNvSpPr/>
      </dsp:nvSpPr>
      <dsp:spPr>
        <a:xfrm>
          <a:off x="460128" y="312440"/>
          <a:ext cx="5580684" cy="625205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6257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人工管理阶段</a:t>
          </a:r>
        </a:p>
      </dsp:txBody>
      <dsp:txXfrm>
        <a:off x="460128" y="312440"/>
        <a:ext cx="5580684" cy="625205"/>
      </dsp:txXfrm>
    </dsp:sp>
    <dsp:sp modelId="{EDE7093B-751D-4705-8A09-1C13C23DC015}">
      <dsp:nvSpPr>
        <dsp:cNvPr id="0" name=""/>
        <dsp:cNvSpPr/>
      </dsp:nvSpPr>
      <dsp:spPr>
        <a:xfrm>
          <a:off x="69375" y="234289"/>
          <a:ext cx="781507" cy="7815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9C856F8-306B-44B5-98DD-4D4E12957F86}">
      <dsp:nvSpPr>
        <dsp:cNvPr id="0" name=""/>
        <dsp:cNvSpPr/>
      </dsp:nvSpPr>
      <dsp:spPr>
        <a:xfrm>
          <a:off x="818573" y="1250411"/>
          <a:ext cx="5222240" cy="625205"/>
        </a:xfrm>
        <a:prstGeom prst="rect">
          <a:avLst/>
        </a:prstGeom>
        <a:solidFill>
          <a:schemeClr val="accent5">
            <a:hueOff val="-3311292"/>
            <a:satOff val="13270"/>
            <a:lumOff val="2876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6257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文件系统阶段</a:t>
          </a:r>
        </a:p>
      </dsp:txBody>
      <dsp:txXfrm>
        <a:off x="818573" y="1250411"/>
        <a:ext cx="5222240" cy="625205"/>
      </dsp:txXfrm>
    </dsp:sp>
    <dsp:sp modelId="{C840FE09-AFDE-4486-95C9-8966688A1F8C}">
      <dsp:nvSpPr>
        <dsp:cNvPr id="0" name=""/>
        <dsp:cNvSpPr/>
      </dsp:nvSpPr>
      <dsp:spPr>
        <a:xfrm>
          <a:off x="427819" y="1172260"/>
          <a:ext cx="781507" cy="7815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3311292"/>
              <a:satOff val="13270"/>
              <a:lumOff val="2876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25F17EC-446D-4A60-AF5C-AA7903790371}">
      <dsp:nvSpPr>
        <dsp:cNvPr id="0" name=""/>
        <dsp:cNvSpPr/>
      </dsp:nvSpPr>
      <dsp:spPr>
        <a:xfrm>
          <a:off x="818573" y="2188382"/>
          <a:ext cx="5222240" cy="625205"/>
        </a:xfrm>
        <a:prstGeom prst="rect">
          <a:avLst/>
        </a:prstGeom>
        <a:solidFill>
          <a:schemeClr val="accent5">
            <a:hueOff val="-6622584"/>
            <a:satOff val="26541"/>
            <a:lumOff val="575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6257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数据库系统阶段</a:t>
          </a:r>
        </a:p>
      </dsp:txBody>
      <dsp:txXfrm>
        <a:off x="818573" y="2188382"/>
        <a:ext cx="5222240" cy="625205"/>
      </dsp:txXfrm>
    </dsp:sp>
    <dsp:sp modelId="{7B6B8D68-3E61-4C32-B754-C330509C9ACD}">
      <dsp:nvSpPr>
        <dsp:cNvPr id="0" name=""/>
        <dsp:cNvSpPr/>
      </dsp:nvSpPr>
      <dsp:spPr>
        <a:xfrm>
          <a:off x="427819" y="2110232"/>
          <a:ext cx="781507" cy="7815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6622584"/>
              <a:satOff val="26541"/>
              <a:lumOff val="5752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30F046F-57B6-4332-80F2-5A8BE5E9EF9A}">
      <dsp:nvSpPr>
        <dsp:cNvPr id="0" name=""/>
        <dsp:cNvSpPr/>
      </dsp:nvSpPr>
      <dsp:spPr>
        <a:xfrm>
          <a:off x="460128" y="3126353"/>
          <a:ext cx="5580684" cy="625205"/>
        </a:xfrm>
        <a:prstGeom prst="rect">
          <a:avLst/>
        </a:prstGeom>
        <a:solidFill>
          <a:schemeClr val="accent5">
            <a:hueOff val="-9933876"/>
            <a:satOff val="39811"/>
            <a:lumOff val="862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6257" tIns="50800" rIns="50800" bIns="5080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kern="12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分布式数据库系统阶段</a:t>
          </a:r>
        </a:p>
      </dsp:txBody>
      <dsp:txXfrm>
        <a:off x="460128" y="3126353"/>
        <a:ext cx="5580684" cy="625205"/>
      </dsp:txXfrm>
    </dsp:sp>
    <dsp:sp modelId="{D14E16C0-720B-4A9E-B41D-836245F8E4A6}">
      <dsp:nvSpPr>
        <dsp:cNvPr id="0" name=""/>
        <dsp:cNvSpPr/>
      </dsp:nvSpPr>
      <dsp:spPr>
        <a:xfrm>
          <a:off x="69375" y="3048203"/>
          <a:ext cx="781507" cy="781507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-9933876"/>
              <a:satOff val="39811"/>
              <a:lumOff val="8628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B77AB3-BF30-4177-A1C2-7D1238AA7578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237B6A-8C0D-4907-B647-9B4416D306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280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AD3E8-DEE5-44EE-81B3-C1447FAEBEF8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728240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9.png"/><Relationship Id="rId4" Type="http://schemas.openxmlformats.org/officeDocument/2006/relationships/notesSlide" Target="../notesSlides/notesSlide10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12" r="870" b="-282"/>
          <a:stretch/>
        </p:blipFill>
        <p:spPr>
          <a:xfrm>
            <a:off x="0" y="0"/>
            <a:ext cx="9144000" cy="5169503"/>
          </a:xfrm>
          <a:prstGeom prst="rect">
            <a:avLst/>
          </a:prstGeom>
        </p:spPr>
      </p:pic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26B09B90-CEE2-D126-9DCD-52241C57E297}"/>
              </a:ext>
            </a:extLst>
          </p:cNvPr>
          <p:cNvSpPr/>
          <p:nvPr/>
        </p:nvSpPr>
        <p:spPr>
          <a:xfrm>
            <a:off x="0" y="26003"/>
            <a:ext cx="9144000" cy="51435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2000">
                <a:srgbClr val="FFFFFF">
                  <a:alpha val="69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815CA79-E5C5-4017-A859-A9785A0F28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" y="2427734"/>
            <a:ext cx="5309485" cy="887492"/>
          </a:xfrm>
          <a:noFill/>
        </p:spPr>
        <p:txBody>
          <a:bodyPr>
            <a:noAutofit/>
          </a:bodyPr>
          <a:lstStyle/>
          <a:p>
            <a:r>
              <a:rPr lang="zh-CN" altLang="en-US" sz="6000" b="1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智能物流技术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0049389-911C-E876-18DD-3F918CEF7B43}"/>
              </a:ext>
            </a:extLst>
          </p:cNvPr>
          <p:cNvSpPr txBox="1"/>
          <p:nvPr/>
        </p:nvSpPr>
        <p:spPr>
          <a:xfrm>
            <a:off x="1176333" y="3844825"/>
            <a:ext cx="2242786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XXXX</a:t>
            </a:r>
            <a:endParaRPr lang="zh-CN" altLang="en-US" sz="2400" b="1" dirty="0">
              <a:solidFill>
                <a:srgbClr val="FF0000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AFCBC801-DD58-94DB-F519-1DDC655BAB4F}"/>
              </a:ext>
            </a:extLst>
          </p:cNvPr>
          <p:cNvGrpSpPr/>
          <p:nvPr/>
        </p:nvGrpSpPr>
        <p:grpSpPr>
          <a:xfrm>
            <a:off x="376951" y="3744961"/>
            <a:ext cx="607098" cy="591654"/>
            <a:chOff x="1097035" y="5247430"/>
            <a:chExt cx="750887" cy="749300"/>
          </a:xfrm>
        </p:grpSpPr>
        <p:sp>
          <p:nvSpPr>
            <p:cNvPr id="13" name="椭圆 31">
              <a:extLst>
                <a:ext uri="{FF2B5EF4-FFF2-40B4-BE49-F238E27FC236}">
                  <a16:creationId xmlns:a16="http://schemas.microsoft.com/office/drawing/2014/main" xmlns="" id="{EDD357DE-0DD4-FDF2-1ECC-7CF8FDEC7C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7035" y="5247430"/>
              <a:ext cx="750887" cy="749300"/>
            </a:xfrm>
            <a:prstGeom prst="ellipse">
              <a:avLst/>
            </a:prstGeom>
            <a:solidFill>
              <a:srgbClr val="EB9B17">
                <a:alpha val="13000"/>
              </a:srgbClr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4" name="组合 44">
              <a:extLst>
                <a:ext uri="{FF2B5EF4-FFF2-40B4-BE49-F238E27FC236}">
                  <a16:creationId xmlns:a16="http://schemas.microsoft.com/office/drawing/2014/main" xmlns="" id="{B93683CE-9607-816D-EF8A-40B5CC12A9B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58099" y="5465412"/>
              <a:ext cx="288925" cy="323850"/>
              <a:chOff x="0" y="0"/>
              <a:chExt cx="402656" cy="450303"/>
            </a:xfrm>
          </p:grpSpPr>
          <p:sp>
            <p:nvSpPr>
              <p:cNvPr id="15" name="Freeform 108">
                <a:extLst>
                  <a:ext uri="{FF2B5EF4-FFF2-40B4-BE49-F238E27FC236}">
                    <a16:creationId xmlns:a16="http://schemas.microsoft.com/office/drawing/2014/main" xmlns="" id="{FBB47B5E-5D20-B316-419D-9AAFD7F9C539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69134" y="167228"/>
                <a:ext cx="56988" cy="57923"/>
              </a:xfrm>
              <a:custGeom>
                <a:avLst/>
                <a:gdLst>
                  <a:gd name="T0" fmla="*/ 28494 w 26"/>
                  <a:gd name="T1" fmla="*/ 0 h 26"/>
                  <a:gd name="T2" fmla="*/ 0 w 26"/>
                  <a:gd name="T3" fmla="*/ 28962 h 26"/>
                  <a:gd name="T4" fmla="*/ 28494 w 26"/>
                  <a:gd name="T5" fmla="*/ 57923 h 26"/>
                  <a:gd name="T6" fmla="*/ 56988 w 26"/>
                  <a:gd name="T7" fmla="*/ 28962 h 26"/>
                  <a:gd name="T8" fmla="*/ 28494 w 26"/>
                  <a:gd name="T9" fmla="*/ 0 h 26"/>
                  <a:gd name="T10" fmla="*/ 28494 w 26"/>
                  <a:gd name="T11" fmla="*/ 51240 h 26"/>
                  <a:gd name="T12" fmla="*/ 6576 w 26"/>
                  <a:gd name="T13" fmla="*/ 28962 h 26"/>
                  <a:gd name="T14" fmla="*/ 28494 w 26"/>
                  <a:gd name="T15" fmla="*/ 6683 h 26"/>
                  <a:gd name="T16" fmla="*/ 50412 w 26"/>
                  <a:gd name="T17" fmla="*/ 28962 h 26"/>
                  <a:gd name="T18" fmla="*/ 28494 w 26"/>
                  <a:gd name="T19" fmla="*/ 51240 h 2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6"/>
                  <a:gd name="T31" fmla="*/ 0 h 26"/>
                  <a:gd name="T32" fmla="*/ 26 w 26"/>
                  <a:gd name="T33" fmla="*/ 26 h 2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6" h="26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  <a:moveTo>
                      <a:pt x="13" y="23"/>
                    </a:moveTo>
                    <a:cubicBezTo>
                      <a:pt x="8" y="23"/>
                      <a:pt x="3" y="18"/>
                      <a:pt x="3" y="13"/>
                    </a:cubicBezTo>
                    <a:cubicBezTo>
                      <a:pt x="3" y="7"/>
                      <a:pt x="8" y="3"/>
                      <a:pt x="13" y="3"/>
                    </a:cubicBezTo>
                    <a:cubicBezTo>
                      <a:pt x="19" y="3"/>
                      <a:pt x="23" y="7"/>
                      <a:pt x="23" y="13"/>
                    </a:cubicBezTo>
                    <a:cubicBezTo>
                      <a:pt x="23" y="18"/>
                      <a:pt x="19" y="23"/>
                      <a:pt x="13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Freeform 109">
                <a:extLst>
                  <a:ext uri="{FF2B5EF4-FFF2-40B4-BE49-F238E27FC236}">
                    <a16:creationId xmlns:a16="http://schemas.microsoft.com/office/drawing/2014/main" xmlns="" id="{7055D418-3532-0AFB-06C4-F115B3483237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197125" y="129859"/>
                <a:ext cx="48580" cy="48580"/>
              </a:xfrm>
              <a:custGeom>
                <a:avLst/>
                <a:gdLst>
                  <a:gd name="T0" fmla="*/ 24290 w 22"/>
                  <a:gd name="T1" fmla="*/ 0 h 22"/>
                  <a:gd name="T2" fmla="*/ 0 w 22"/>
                  <a:gd name="T3" fmla="*/ 24290 h 22"/>
                  <a:gd name="T4" fmla="*/ 24290 w 22"/>
                  <a:gd name="T5" fmla="*/ 48580 h 22"/>
                  <a:gd name="T6" fmla="*/ 48580 w 22"/>
                  <a:gd name="T7" fmla="*/ 24290 h 22"/>
                  <a:gd name="T8" fmla="*/ 24290 w 22"/>
                  <a:gd name="T9" fmla="*/ 0 h 22"/>
                  <a:gd name="T10" fmla="*/ 24290 w 22"/>
                  <a:gd name="T11" fmla="*/ 37539 h 22"/>
                  <a:gd name="T12" fmla="*/ 11041 w 22"/>
                  <a:gd name="T13" fmla="*/ 24290 h 22"/>
                  <a:gd name="T14" fmla="*/ 24290 w 22"/>
                  <a:gd name="T15" fmla="*/ 11041 h 22"/>
                  <a:gd name="T16" fmla="*/ 37539 w 22"/>
                  <a:gd name="T17" fmla="*/ 24290 h 22"/>
                  <a:gd name="T18" fmla="*/ 24290 w 22"/>
                  <a:gd name="T19" fmla="*/ 37539 h 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2"/>
                  <a:gd name="T31" fmla="*/ 0 h 22"/>
                  <a:gd name="T32" fmla="*/ 22 w 22"/>
                  <a:gd name="T33" fmla="*/ 22 h 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2" h="22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7" y="22"/>
                      <a:pt x="22" y="17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7"/>
                    </a:moveTo>
                    <a:cubicBezTo>
                      <a:pt x="8" y="17"/>
                      <a:pt x="5" y="14"/>
                      <a:pt x="5" y="11"/>
                    </a:cubicBezTo>
                    <a:cubicBezTo>
                      <a:pt x="5" y="8"/>
                      <a:pt x="8" y="5"/>
                      <a:pt x="11" y="5"/>
                    </a:cubicBezTo>
                    <a:cubicBezTo>
                      <a:pt x="14" y="5"/>
                      <a:pt x="17" y="8"/>
                      <a:pt x="17" y="11"/>
                    </a:cubicBezTo>
                    <a:cubicBezTo>
                      <a:pt x="17" y="14"/>
                      <a:pt x="14" y="17"/>
                      <a:pt x="11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Freeform 110">
                <a:extLst>
                  <a:ext uri="{FF2B5EF4-FFF2-40B4-BE49-F238E27FC236}">
                    <a16:creationId xmlns:a16="http://schemas.microsoft.com/office/drawing/2014/main" xmlns="" id="{5E69B1C1-DAC0-EE7C-7CBD-85B4F1B25C27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82213" y="181242"/>
                <a:ext cx="30830" cy="30830"/>
              </a:xfrm>
              <a:custGeom>
                <a:avLst/>
                <a:gdLst>
                  <a:gd name="T0" fmla="*/ 15415 w 14"/>
                  <a:gd name="T1" fmla="*/ 0 h 14"/>
                  <a:gd name="T2" fmla="*/ 0 w 14"/>
                  <a:gd name="T3" fmla="*/ 15415 h 14"/>
                  <a:gd name="T4" fmla="*/ 15415 w 14"/>
                  <a:gd name="T5" fmla="*/ 30830 h 14"/>
                  <a:gd name="T6" fmla="*/ 30830 w 14"/>
                  <a:gd name="T7" fmla="*/ 15415 h 14"/>
                  <a:gd name="T8" fmla="*/ 15415 w 14"/>
                  <a:gd name="T9" fmla="*/ 0 h 14"/>
                  <a:gd name="T10" fmla="*/ 15415 w 14"/>
                  <a:gd name="T11" fmla="*/ 22021 h 14"/>
                  <a:gd name="T12" fmla="*/ 8809 w 14"/>
                  <a:gd name="T13" fmla="*/ 15415 h 14"/>
                  <a:gd name="T14" fmla="*/ 15415 w 14"/>
                  <a:gd name="T15" fmla="*/ 6606 h 14"/>
                  <a:gd name="T16" fmla="*/ 24224 w 14"/>
                  <a:gd name="T17" fmla="*/ 15415 h 14"/>
                  <a:gd name="T18" fmla="*/ 15415 w 14"/>
                  <a:gd name="T19" fmla="*/ 22021 h 1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14"/>
                  <a:gd name="T32" fmla="*/ 14 w 14"/>
                  <a:gd name="T33" fmla="*/ 14 h 1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0"/>
                    </a:moveTo>
                    <a:cubicBezTo>
                      <a:pt x="5" y="10"/>
                      <a:pt x="4" y="9"/>
                      <a:pt x="4" y="7"/>
                    </a:cubicBezTo>
                    <a:cubicBezTo>
                      <a:pt x="4" y="5"/>
                      <a:pt x="5" y="3"/>
                      <a:pt x="7" y="3"/>
                    </a:cubicBezTo>
                    <a:cubicBezTo>
                      <a:pt x="9" y="3"/>
                      <a:pt x="11" y="5"/>
                      <a:pt x="11" y="7"/>
                    </a:cubicBezTo>
                    <a:cubicBezTo>
                      <a:pt x="11" y="9"/>
                      <a:pt x="9" y="10"/>
                      <a:pt x="7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Freeform 111">
                <a:extLst>
                  <a:ext uri="{FF2B5EF4-FFF2-40B4-BE49-F238E27FC236}">
                    <a16:creationId xmlns:a16="http://schemas.microsoft.com/office/drawing/2014/main" xmlns="" id="{EB0031E2-9DB6-710B-62A1-9A30484446FE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172834" y="105568"/>
                <a:ext cx="97161" cy="97161"/>
              </a:xfrm>
              <a:custGeom>
                <a:avLst/>
                <a:gdLst>
                  <a:gd name="T0" fmla="*/ 48581 w 44"/>
                  <a:gd name="T1" fmla="*/ 0 h 44"/>
                  <a:gd name="T2" fmla="*/ 0 w 44"/>
                  <a:gd name="T3" fmla="*/ 48581 h 44"/>
                  <a:gd name="T4" fmla="*/ 48581 w 44"/>
                  <a:gd name="T5" fmla="*/ 97161 h 44"/>
                  <a:gd name="T6" fmla="*/ 97161 w 44"/>
                  <a:gd name="T7" fmla="*/ 48581 h 44"/>
                  <a:gd name="T8" fmla="*/ 48581 w 44"/>
                  <a:gd name="T9" fmla="*/ 0 h 44"/>
                  <a:gd name="T10" fmla="*/ 48581 w 44"/>
                  <a:gd name="T11" fmla="*/ 86120 h 44"/>
                  <a:gd name="T12" fmla="*/ 11041 w 44"/>
                  <a:gd name="T13" fmla="*/ 48581 h 44"/>
                  <a:gd name="T14" fmla="*/ 48581 w 44"/>
                  <a:gd name="T15" fmla="*/ 13249 h 44"/>
                  <a:gd name="T16" fmla="*/ 86120 w 44"/>
                  <a:gd name="T17" fmla="*/ 48581 h 44"/>
                  <a:gd name="T18" fmla="*/ 48581 w 44"/>
                  <a:gd name="T19" fmla="*/ 86120 h 4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4"/>
                  <a:gd name="T31" fmla="*/ 0 h 44"/>
                  <a:gd name="T32" fmla="*/ 44 w 44"/>
                  <a:gd name="T33" fmla="*/ 44 h 4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22" y="39"/>
                    </a:moveTo>
                    <a:cubicBezTo>
                      <a:pt x="13" y="39"/>
                      <a:pt x="5" y="31"/>
                      <a:pt x="5" y="22"/>
                    </a:cubicBezTo>
                    <a:cubicBezTo>
                      <a:pt x="5" y="13"/>
                      <a:pt x="13" y="6"/>
                      <a:pt x="22" y="6"/>
                    </a:cubicBezTo>
                    <a:cubicBezTo>
                      <a:pt x="31" y="6"/>
                      <a:pt x="39" y="13"/>
                      <a:pt x="39" y="22"/>
                    </a:cubicBezTo>
                    <a:cubicBezTo>
                      <a:pt x="39" y="31"/>
                      <a:pt x="31" y="39"/>
                      <a:pt x="22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Freeform 112">
                <a:extLst>
                  <a:ext uri="{FF2B5EF4-FFF2-40B4-BE49-F238E27FC236}">
                    <a16:creationId xmlns:a16="http://schemas.microsoft.com/office/drawing/2014/main" xmlns="" id="{0FBC8C61-F803-4B09-A257-4C4D3979141E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02656" cy="450303"/>
              </a:xfrm>
              <a:custGeom>
                <a:avLst/>
                <a:gdLst>
                  <a:gd name="T0" fmla="*/ 347346 w 182"/>
                  <a:gd name="T1" fmla="*/ 211907 h 204"/>
                  <a:gd name="T2" fmla="*/ 338497 w 182"/>
                  <a:gd name="T3" fmla="*/ 105954 h 204"/>
                  <a:gd name="T4" fmla="*/ 172567 w 182"/>
                  <a:gd name="T5" fmla="*/ 0 h 204"/>
                  <a:gd name="T6" fmla="*/ 2212 w 182"/>
                  <a:gd name="T7" fmla="*/ 174382 h 204"/>
                  <a:gd name="T8" fmla="*/ 0 w 182"/>
                  <a:gd name="T9" fmla="*/ 450303 h 204"/>
                  <a:gd name="T10" fmla="*/ 250001 w 182"/>
                  <a:gd name="T11" fmla="*/ 388497 h 204"/>
                  <a:gd name="T12" fmla="*/ 325222 w 182"/>
                  <a:gd name="T13" fmla="*/ 388497 h 204"/>
                  <a:gd name="T14" fmla="*/ 325222 w 182"/>
                  <a:gd name="T15" fmla="*/ 388497 h 204"/>
                  <a:gd name="T16" fmla="*/ 345134 w 182"/>
                  <a:gd name="T17" fmla="*/ 333313 h 204"/>
                  <a:gd name="T18" fmla="*/ 323010 w 182"/>
                  <a:gd name="T19" fmla="*/ 320068 h 204"/>
                  <a:gd name="T20" fmla="*/ 345134 w 182"/>
                  <a:gd name="T21" fmla="*/ 309031 h 204"/>
                  <a:gd name="T22" fmla="*/ 342921 w 182"/>
                  <a:gd name="T23" fmla="*/ 304617 h 204"/>
                  <a:gd name="T24" fmla="*/ 376107 w 182"/>
                  <a:gd name="T25" fmla="*/ 245018 h 204"/>
                  <a:gd name="T26" fmla="*/ 137169 w 182"/>
                  <a:gd name="T27" fmla="*/ 205285 h 204"/>
                  <a:gd name="T28" fmla="*/ 137169 w 182"/>
                  <a:gd name="T29" fmla="*/ 225152 h 204"/>
                  <a:gd name="T30" fmla="*/ 119469 w 182"/>
                  <a:gd name="T31" fmla="*/ 231774 h 204"/>
                  <a:gd name="T32" fmla="*/ 106195 w 182"/>
                  <a:gd name="T33" fmla="*/ 242810 h 204"/>
                  <a:gd name="T34" fmla="*/ 88496 w 182"/>
                  <a:gd name="T35" fmla="*/ 236188 h 204"/>
                  <a:gd name="T36" fmla="*/ 70797 w 182"/>
                  <a:gd name="T37" fmla="*/ 236188 h 204"/>
                  <a:gd name="T38" fmla="*/ 61947 w 182"/>
                  <a:gd name="T39" fmla="*/ 218529 h 204"/>
                  <a:gd name="T40" fmla="*/ 48673 w 182"/>
                  <a:gd name="T41" fmla="*/ 205285 h 204"/>
                  <a:gd name="T42" fmla="*/ 57522 w 182"/>
                  <a:gd name="T43" fmla="*/ 187626 h 204"/>
                  <a:gd name="T44" fmla="*/ 57522 w 182"/>
                  <a:gd name="T45" fmla="*/ 167760 h 204"/>
                  <a:gd name="T46" fmla="*/ 75221 w 182"/>
                  <a:gd name="T47" fmla="*/ 161138 h 204"/>
                  <a:gd name="T48" fmla="*/ 88496 w 182"/>
                  <a:gd name="T49" fmla="*/ 150101 h 204"/>
                  <a:gd name="T50" fmla="*/ 106195 w 182"/>
                  <a:gd name="T51" fmla="*/ 156723 h 204"/>
                  <a:gd name="T52" fmla="*/ 126107 w 182"/>
                  <a:gd name="T53" fmla="*/ 156723 h 204"/>
                  <a:gd name="T54" fmla="*/ 132744 w 182"/>
                  <a:gd name="T55" fmla="*/ 174382 h 204"/>
                  <a:gd name="T56" fmla="*/ 146018 w 182"/>
                  <a:gd name="T57" fmla="*/ 187626 h 204"/>
                  <a:gd name="T58" fmla="*/ 300886 w 182"/>
                  <a:gd name="T59" fmla="*/ 169967 h 204"/>
                  <a:gd name="T60" fmla="*/ 278762 w 182"/>
                  <a:gd name="T61" fmla="*/ 192041 h 204"/>
                  <a:gd name="T62" fmla="*/ 267700 w 182"/>
                  <a:gd name="T63" fmla="*/ 220737 h 204"/>
                  <a:gd name="T64" fmla="*/ 236726 w 182"/>
                  <a:gd name="T65" fmla="*/ 220737 h 204"/>
                  <a:gd name="T66" fmla="*/ 207965 w 182"/>
                  <a:gd name="T67" fmla="*/ 231774 h 204"/>
                  <a:gd name="T68" fmla="*/ 183629 w 182"/>
                  <a:gd name="T69" fmla="*/ 211907 h 204"/>
                  <a:gd name="T70" fmla="*/ 154868 w 182"/>
                  <a:gd name="T71" fmla="*/ 200870 h 204"/>
                  <a:gd name="T72" fmla="*/ 154868 w 182"/>
                  <a:gd name="T73" fmla="*/ 169967 h 204"/>
                  <a:gd name="T74" fmla="*/ 141593 w 182"/>
                  <a:gd name="T75" fmla="*/ 141272 h 204"/>
                  <a:gd name="T76" fmla="*/ 163717 w 182"/>
                  <a:gd name="T77" fmla="*/ 116990 h 204"/>
                  <a:gd name="T78" fmla="*/ 174779 w 182"/>
                  <a:gd name="T79" fmla="*/ 88295 h 204"/>
                  <a:gd name="T80" fmla="*/ 207965 w 182"/>
                  <a:gd name="T81" fmla="*/ 88295 h 204"/>
                  <a:gd name="T82" fmla="*/ 236726 w 182"/>
                  <a:gd name="T83" fmla="*/ 77258 h 204"/>
                  <a:gd name="T84" fmla="*/ 258850 w 182"/>
                  <a:gd name="T85" fmla="*/ 97124 h 204"/>
                  <a:gd name="T86" fmla="*/ 287611 w 182"/>
                  <a:gd name="T87" fmla="*/ 108161 h 204"/>
                  <a:gd name="T88" fmla="*/ 287611 w 182"/>
                  <a:gd name="T89" fmla="*/ 141272 h 204"/>
                  <a:gd name="T90" fmla="*/ 300886 w 182"/>
                  <a:gd name="T91" fmla="*/ 169967 h 20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82"/>
                  <a:gd name="T139" fmla="*/ 0 h 204"/>
                  <a:gd name="T140" fmla="*/ 182 w 182"/>
                  <a:gd name="T141" fmla="*/ 204 h 204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82" h="204">
                    <a:moveTo>
                      <a:pt x="170" y="111"/>
                    </a:moveTo>
                    <a:cubicBezTo>
                      <a:pt x="166" y="107"/>
                      <a:pt x="160" y="102"/>
                      <a:pt x="157" y="96"/>
                    </a:cubicBezTo>
                    <a:cubicBezTo>
                      <a:pt x="153" y="87"/>
                      <a:pt x="158" y="79"/>
                      <a:pt x="157" y="70"/>
                    </a:cubicBezTo>
                    <a:cubicBezTo>
                      <a:pt x="157" y="63"/>
                      <a:pt x="155" y="54"/>
                      <a:pt x="153" y="48"/>
                    </a:cubicBezTo>
                    <a:cubicBezTo>
                      <a:pt x="149" y="37"/>
                      <a:pt x="142" y="28"/>
                      <a:pt x="133" y="21"/>
                    </a:cubicBezTo>
                    <a:cubicBezTo>
                      <a:pt x="119" y="8"/>
                      <a:pt x="100" y="0"/>
                      <a:pt x="78" y="0"/>
                    </a:cubicBezTo>
                    <a:cubicBezTo>
                      <a:pt x="35" y="0"/>
                      <a:pt x="0" y="32"/>
                      <a:pt x="0" y="71"/>
                    </a:cubicBezTo>
                    <a:cubicBezTo>
                      <a:pt x="0" y="74"/>
                      <a:pt x="0" y="77"/>
                      <a:pt x="1" y="79"/>
                    </a:cubicBezTo>
                    <a:cubicBezTo>
                      <a:pt x="1" y="96"/>
                      <a:pt x="6" y="117"/>
                      <a:pt x="22" y="139"/>
                    </a:cubicBezTo>
                    <a:cubicBezTo>
                      <a:pt x="22" y="139"/>
                      <a:pt x="43" y="182"/>
                      <a:pt x="0" y="204"/>
                    </a:cubicBezTo>
                    <a:cubicBezTo>
                      <a:pt x="95" y="204"/>
                      <a:pt x="95" y="204"/>
                      <a:pt x="95" y="204"/>
                    </a:cubicBezTo>
                    <a:cubicBezTo>
                      <a:pt x="95" y="204"/>
                      <a:pt x="102" y="176"/>
                      <a:pt x="113" y="176"/>
                    </a:cubicBezTo>
                    <a:cubicBezTo>
                      <a:pt x="123" y="176"/>
                      <a:pt x="133" y="177"/>
                      <a:pt x="142" y="176"/>
                    </a:cubicBezTo>
                    <a:cubicBezTo>
                      <a:pt x="144" y="177"/>
                      <a:pt x="146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54" y="173"/>
                      <a:pt x="149" y="157"/>
                      <a:pt x="149" y="157"/>
                    </a:cubicBezTo>
                    <a:cubicBezTo>
                      <a:pt x="153" y="155"/>
                      <a:pt x="156" y="153"/>
                      <a:pt x="156" y="151"/>
                    </a:cubicBezTo>
                    <a:cubicBezTo>
                      <a:pt x="156" y="150"/>
                      <a:pt x="156" y="150"/>
                      <a:pt x="156" y="150"/>
                    </a:cubicBezTo>
                    <a:cubicBezTo>
                      <a:pt x="156" y="148"/>
                      <a:pt x="152" y="146"/>
                      <a:pt x="146" y="145"/>
                    </a:cubicBezTo>
                    <a:cubicBezTo>
                      <a:pt x="149" y="145"/>
                      <a:pt x="149" y="145"/>
                      <a:pt x="149" y="145"/>
                    </a:cubicBezTo>
                    <a:cubicBezTo>
                      <a:pt x="153" y="145"/>
                      <a:pt x="156" y="143"/>
                      <a:pt x="156" y="140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56" y="139"/>
                      <a:pt x="156" y="138"/>
                      <a:pt x="155" y="138"/>
                    </a:cubicBezTo>
                    <a:cubicBezTo>
                      <a:pt x="156" y="135"/>
                      <a:pt x="159" y="121"/>
                      <a:pt x="160" y="121"/>
                    </a:cubicBezTo>
                    <a:cubicBezTo>
                      <a:pt x="182" y="119"/>
                      <a:pt x="170" y="111"/>
                      <a:pt x="170" y="111"/>
                    </a:cubicBezTo>
                    <a:close/>
                    <a:moveTo>
                      <a:pt x="66" y="93"/>
                    </a:move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5"/>
                      <a:pt x="61" y="97"/>
                      <a:pt x="60" y="99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2" y="106"/>
                      <a:pt x="50" y="107"/>
                      <a:pt x="48" y="107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38" y="107"/>
                      <a:pt x="36" y="106"/>
                      <a:pt x="34" y="105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97"/>
                      <a:pt x="26" y="95"/>
                      <a:pt x="26" y="93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26" y="83"/>
                      <a:pt x="27" y="81"/>
                      <a:pt x="28" y="79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6" y="72"/>
                      <a:pt x="38" y="71"/>
                      <a:pt x="40" y="71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50" y="71"/>
                      <a:pt x="52" y="72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81"/>
                      <a:pt x="62" y="83"/>
                      <a:pt x="63" y="85"/>
                    </a:cubicBezTo>
                    <a:cubicBezTo>
                      <a:pt x="66" y="85"/>
                      <a:pt x="66" y="85"/>
                      <a:pt x="66" y="85"/>
                    </a:cubicBezTo>
                    <a:lnTo>
                      <a:pt x="66" y="93"/>
                    </a:lnTo>
                    <a:close/>
                    <a:moveTo>
                      <a:pt x="136" y="77"/>
                    </a:moveTo>
                    <a:cubicBezTo>
                      <a:pt x="130" y="77"/>
                      <a:pt x="130" y="77"/>
                      <a:pt x="130" y="77"/>
                    </a:cubicBezTo>
                    <a:cubicBezTo>
                      <a:pt x="129" y="80"/>
                      <a:pt x="128" y="84"/>
                      <a:pt x="126" y="87"/>
                    </a:cubicBezTo>
                    <a:cubicBezTo>
                      <a:pt x="130" y="91"/>
                      <a:pt x="130" y="91"/>
                      <a:pt x="130" y="91"/>
                    </a:cubicBezTo>
                    <a:cubicBezTo>
                      <a:pt x="121" y="100"/>
                      <a:pt x="121" y="100"/>
                      <a:pt x="121" y="100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14" y="98"/>
                      <a:pt x="110" y="99"/>
                      <a:pt x="107" y="100"/>
                    </a:cubicBezTo>
                    <a:cubicBezTo>
                      <a:pt x="107" y="105"/>
                      <a:pt x="107" y="105"/>
                      <a:pt x="107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4" y="100"/>
                      <a:pt x="94" y="100"/>
                      <a:pt x="94" y="100"/>
                    </a:cubicBezTo>
                    <a:cubicBezTo>
                      <a:pt x="90" y="100"/>
                      <a:pt x="86" y="98"/>
                      <a:pt x="83" y="96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4" y="87"/>
                      <a:pt x="74" y="87"/>
                      <a:pt x="74" y="87"/>
                    </a:cubicBezTo>
                    <a:cubicBezTo>
                      <a:pt x="72" y="84"/>
                      <a:pt x="71" y="81"/>
                      <a:pt x="70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0"/>
                      <a:pt x="72" y="56"/>
                      <a:pt x="74" y="53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6" y="42"/>
                      <a:pt x="90" y="41"/>
                      <a:pt x="94" y="40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10" y="41"/>
                      <a:pt x="114" y="42"/>
                      <a:pt x="117" y="44"/>
                    </a:cubicBezTo>
                    <a:cubicBezTo>
                      <a:pt x="121" y="40"/>
                      <a:pt x="121" y="40"/>
                      <a:pt x="121" y="40"/>
                    </a:cubicBezTo>
                    <a:cubicBezTo>
                      <a:pt x="130" y="49"/>
                      <a:pt x="130" y="49"/>
                      <a:pt x="130" y="49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8" y="57"/>
                      <a:pt x="130" y="60"/>
                      <a:pt x="130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6" y="77"/>
                    </a:lnTo>
                    <a:close/>
                  </a:path>
                </a:pathLst>
              </a:custGeom>
              <a:solidFill>
                <a:srgbClr val="EB9B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6F02C3F4-F3CC-C243-7604-596355C572C8}"/>
              </a:ext>
            </a:extLst>
          </p:cNvPr>
          <p:cNvGrpSpPr/>
          <p:nvPr/>
        </p:nvGrpSpPr>
        <p:grpSpPr>
          <a:xfrm>
            <a:off x="459652" y="1205376"/>
            <a:ext cx="716681" cy="634181"/>
            <a:chOff x="1179357" y="1622322"/>
            <a:chExt cx="1533364" cy="1356852"/>
          </a:xfrm>
        </p:grpSpPr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E3D06961-1010-3E84-E308-6737F33782E2}"/>
                </a:ext>
              </a:extLst>
            </p:cNvPr>
            <p:cNvCxnSpPr/>
            <p:nvPr/>
          </p:nvCxnSpPr>
          <p:spPr>
            <a:xfrm>
              <a:off x="1238865" y="1622322"/>
              <a:ext cx="0" cy="1356852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23F36DDA-CBA3-6993-D677-D27690867427}"/>
                </a:ext>
              </a:extLst>
            </p:cNvPr>
            <p:cNvCxnSpPr/>
            <p:nvPr/>
          </p:nvCxnSpPr>
          <p:spPr>
            <a:xfrm>
              <a:off x="1179357" y="1622322"/>
              <a:ext cx="1533364" cy="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4B2105A0-34FC-182C-13CB-AF4132778C89}"/>
              </a:ext>
            </a:extLst>
          </p:cNvPr>
          <p:cNvSpPr/>
          <p:nvPr/>
        </p:nvSpPr>
        <p:spPr>
          <a:xfrm>
            <a:off x="673751" y="1279355"/>
            <a:ext cx="1826462" cy="99257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171450"/>
            <a:r>
              <a:rPr lang="en-US" altLang="zh-CN" sz="6000" dirty="0">
                <a:solidFill>
                  <a:srgbClr val="FF0000"/>
                </a:solidFill>
                <a:latin typeface="Aa润行体 (非商业使用)" panose="02010600010101010101" pitchFamily="2" charset="-122"/>
                <a:ea typeface="Aa润行体 (非商业使用)" panose="02010600010101010101" pitchFamily="2" charset="-122"/>
                <a:cs typeface="+mn-ea"/>
                <a:sym typeface="+mn-lt"/>
              </a:rPr>
              <a:t>2023</a:t>
            </a:r>
            <a:endParaRPr lang="de-DE" altLang="zh-CN" sz="6000" dirty="0">
              <a:solidFill>
                <a:srgbClr val="FF0000"/>
              </a:solidFill>
              <a:latin typeface="Aa润行体 (非商业使用)" panose="02010600010101010101" pitchFamily="2" charset="-122"/>
              <a:ea typeface="Aa润行体 (非商业使用)" panose="0201060001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4014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="" xmlns:a16="http://schemas.microsoft.com/office/drawing/2014/main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="" xmlns:a16="http://schemas.microsoft.com/office/drawing/2014/main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="" xmlns:a16="http://schemas.microsoft.com/office/drawing/2014/main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="" xmlns:a16="http://schemas.microsoft.com/office/drawing/2014/main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="" xmlns:a16="http://schemas.microsoft.com/office/drawing/2014/main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="" xmlns:a16="http://schemas.microsoft.com/office/drawing/2014/main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="" xmlns:a16="http://schemas.microsoft.com/office/drawing/2014/main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="" xmlns:a16="http://schemas.microsoft.com/office/drawing/2014/main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="" xmlns:a16="http://schemas.microsoft.com/office/drawing/2014/main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三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常见的数据模型</a:t>
            </a:r>
            <a:endParaRPr lang="zh-CN" altLang="zh-CN" sz="2400" dirty="0"/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B5FCDD18-3DAC-4FCF-837D-14788CE8C92F}"/>
              </a:ext>
            </a:extLst>
          </p:cNvPr>
          <p:cNvSpPr/>
          <p:nvPr/>
        </p:nvSpPr>
        <p:spPr>
          <a:xfrm>
            <a:off x="346470" y="1292107"/>
            <a:ext cx="4038666" cy="37828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9875" algn="just">
              <a:lnSpc>
                <a:spcPct val="150000"/>
              </a:lnSpc>
            </a:pP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面向对象模型的数据结构是对象，一个对象又一组属性和一组方法组成，属性用来描述对象的特征，方法用来描述对象的操作。一个对象的属性可以是另一个对象，另一个对象的属性还可以用其他对象描述，以此来模拟现实世界中的复杂实体。面向对象模型是新一代数据库系统的基础，是数据库技术发展的方向。</a:t>
            </a:r>
          </a:p>
        </p:txBody>
      </p:sp>
      <p:sp>
        <p:nvSpPr>
          <p:cNvPr id="29" name="文本框 13">
            <a:extLst>
              <a:ext uri="{FF2B5EF4-FFF2-40B4-BE49-F238E27FC236}">
                <a16:creationId xmlns="" xmlns:a16="http://schemas.microsoft.com/office/drawing/2014/main" id="{BE1FAAC1-7C54-4715-8424-7F402EF8DB6C}"/>
              </a:ext>
            </a:extLst>
          </p:cNvPr>
          <p:cNvSpPr txBox="1"/>
          <p:nvPr/>
        </p:nvSpPr>
        <p:spPr>
          <a:xfrm>
            <a:off x="370711" y="891997"/>
            <a:ext cx="31454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kern="1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000" b="1" kern="1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四</a:t>
            </a:r>
            <a:r>
              <a:rPr lang="zh-CN" altLang="zh-CN" sz="2000" b="1" kern="1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）面向对象模型</a:t>
            </a:r>
          </a:p>
        </p:txBody>
      </p:sp>
      <p:pic>
        <p:nvPicPr>
          <p:cNvPr id="30" name="Picture 2">
            <a:extLst>
              <a:ext uri="{FF2B5EF4-FFF2-40B4-BE49-F238E27FC236}">
                <a16:creationId xmlns="" xmlns:a16="http://schemas.microsoft.com/office/drawing/2014/main" id="{194AC18B-D7F7-4460-8084-7E07ACBBACD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8" t="2500" r="11249" b="7490"/>
          <a:stretch/>
        </p:blipFill>
        <p:spPr bwMode="auto">
          <a:xfrm>
            <a:off x="4711246" y="1491630"/>
            <a:ext cx="4392488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02890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="" xmlns:a16="http://schemas.microsoft.com/office/drawing/2014/main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="" xmlns:a16="http://schemas.microsoft.com/office/drawing/2014/main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="" xmlns:a16="http://schemas.microsoft.com/office/drawing/2014/main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="" xmlns:a16="http://schemas.microsoft.com/office/drawing/2014/main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="" xmlns:a16="http://schemas.microsoft.com/office/drawing/2014/main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="" xmlns:a16="http://schemas.microsoft.com/office/drawing/2014/main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="" xmlns:a16="http://schemas.microsoft.com/office/drawing/2014/main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="" xmlns:a16="http://schemas.microsoft.com/office/drawing/2014/main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="" xmlns:a16="http://schemas.microsoft.com/office/drawing/2014/main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449353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四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数据库技术在物流中的应用</a:t>
            </a:r>
            <a:endParaRPr lang="zh-CN" altLang="zh-CN" sz="2400" dirty="0"/>
          </a:p>
        </p:txBody>
      </p:sp>
      <p:pic>
        <p:nvPicPr>
          <p:cNvPr id="28" name="5815e2ceae484c8b9b117f8e38709a88">
            <a:hlinkClick r:id="" action="ppaction://media"/>
            <a:extLst>
              <a:ext uri="{FF2B5EF4-FFF2-40B4-BE49-F238E27FC236}">
                <a16:creationId xmlns="" xmlns:a16="http://schemas.microsoft.com/office/drawing/2014/main" id="{2B0F7FD0-096C-4D6A-91A3-64AAC451F91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88020" y="781918"/>
            <a:ext cx="7167959" cy="4031977"/>
          </a:xfrm>
          <a:prstGeom prst="rect">
            <a:avLst/>
          </a:prstGeom>
          <a:ln>
            <a:noFill/>
          </a:ln>
          <a:effectLst/>
          <a:scene3d>
            <a:camera prst="orthographicFront"/>
            <a:lightRig rig="balanced" dir="t"/>
          </a:scene3d>
          <a:sp3d prstMaterial="softEdge">
            <a:bevelT w="203200" h="101600" prst="cross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32700217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1200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28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12" r="870" b="-282"/>
          <a:stretch/>
        </p:blipFill>
        <p:spPr>
          <a:xfrm>
            <a:off x="0" y="0"/>
            <a:ext cx="9144000" cy="5169503"/>
          </a:xfrm>
          <a:prstGeom prst="rect">
            <a:avLst/>
          </a:prstGeom>
        </p:spPr>
      </p:pic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26B09B90-CEE2-D126-9DCD-52241C57E297}"/>
              </a:ext>
            </a:extLst>
          </p:cNvPr>
          <p:cNvSpPr/>
          <p:nvPr/>
        </p:nvSpPr>
        <p:spPr>
          <a:xfrm>
            <a:off x="0" y="26003"/>
            <a:ext cx="9144000" cy="51435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2000">
                <a:srgbClr val="FFFFFF">
                  <a:alpha val="69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D2EEA33C-85BC-650F-8D4D-0F53FD26F4B3}"/>
              </a:ext>
            </a:extLst>
          </p:cNvPr>
          <p:cNvGrpSpPr/>
          <p:nvPr/>
        </p:nvGrpSpPr>
        <p:grpSpPr>
          <a:xfrm>
            <a:off x="612869" y="1607168"/>
            <a:ext cx="955574" cy="845574"/>
            <a:chOff x="1179357" y="1622322"/>
            <a:chExt cx="1533364" cy="1356852"/>
          </a:xfrm>
        </p:grpSpPr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C804AE08-E86C-6066-E471-F76BAEB517B8}"/>
                </a:ext>
              </a:extLst>
            </p:cNvPr>
            <p:cNvCxnSpPr/>
            <p:nvPr/>
          </p:nvCxnSpPr>
          <p:spPr>
            <a:xfrm>
              <a:off x="1238865" y="1622322"/>
              <a:ext cx="0" cy="1356852"/>
            </a:xfrm>
            <a:prstGeom prst="line">
              <a:avLst/>
            </a:prstGeom>
            <a:ln w="114300">
              <a:solidFill>
                <a:srgbClr val="FEDA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1CF884CB-7D47-A320-7B51-9151B6B0BF0B}"/>
                </a:ext>
              </a:extLst>
            </p:cNvPr>
            <p:cNvCxnSpPr/>
            <p:nvPr/>
          </p:nvCxnSpPr>
          <p:spPr>
            <a:xfrm>
              <a:off x="1179357" y="1622322"/>
              <a:ext cx="1533364" cy="0"/>
            </a:xfrm>
            <a:prstGeom prst="line">
              <a:avLst/>
            </a:prstGeom>
            <a:ln w="114300">
              <a:solidFill>
                <a:srgbClr val="FEDA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089F974-2E8F-768C-B7CB-246E0E24C81A}"/>
              </a:ext>
            </a:extLst>
          </p:cNvPr>
          <p:cNvSpPr/>
          <p:nvPr/>
        </p:nvSpPr>
        <p:spPr>
          <a:xfrm>
            <a:off x="898335" y="1705806"/>
            <a:ext cx="243528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28600"/>
            <a:r>
              <a:rPr lang="en-US" altLang="zh-CN" sz="8000" dirty="0" smtClean="0">
                <a:solidFill>
                  <a:srgbClr val="EB9B17"/>
                </a:solidFill>
                <a:latin typeface="Aa润行体 (非商业使用)" panose="02010600010101010101" pitchFamily="2" charset="-122"/>
                <a:ea typeface="Aa润行体 (非商业使用)" panose="02010600010101010101" pitchFamily="2" charset="-122"/>
                <a:cs typeface="+mn-ea"/>
                <a:sym typeface="+mn-lt"/>
              </a:rPr>
              <a:t>2023</a:t>
            </a:r>
            <a:endParaRPr lang="de-DE" altLang="zh-CN" sz="8000" dirty="0">
              <a:solidFill>
                <a:srgbClr val="EB9B17"/>
              </a:solidFill>
              <a:latin typeface="Aa润行体 (非商业使用)" panose="02010600010101010101" pitchFamily="2" charset="-122"/>
              <a:ea typeface="Aa润行体 (非商业使用)" panose="02010600010101010101" pitchFamily="2" charset="-122"/>
              <a:cs typeface="+mn-ea"/>
              <a:sym typeface="+mn-lt"/>
            </a:endParaRPr>
          </a:p>
        </p:txBody>
      </p:sp>
      <p:sp>
        <p:nvSpPr>
          <p:cNvPr id="29" name="标题 1">
            <a:extLst>
              <a:ext uri="{FF2B5EF4-FFF2-40B4-BE49-F238E27FC236}">
                <a16:creationId xmlns:a16="http://schemas.microsoft.com/office/drawing/2014/main" xmlns="" id="{3307E31D-3E63-A257-2E88-FCCB19C5A49C}"/>
              </a:ext>
            </a:extLst>
          </p:cNvPr>
          <p:cNvSpPr txBox="1">
            <a:spLocks/>
          </p:cNvSpPr>
          <p:nvPr/>
        </p:nvSpPr>
        <p:spPr>
          <a:xfrm>
            <a:off x="-437727" y="2937196"/>
            <a:ext cx="7491392" cy="1183323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7200" dirty="0">
                <a:solidFill>
                  <a:srgbClr val="EB9B1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感谢您的观看</a:t>
            </a:r>
          </a:p>
        </p:txBody>
      </p:sp>
    </p:spTree>
    <p:extLst>
      <p:ext uri="{BB962C8B-B14F-4D97-AF65-F5344CB8AC3E}">
        <p14:creationId xmlns:p14="http://schemas.microsoft.com/office/powerpoint/2010/main" val="3446879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73" y="1073430"/>
            <a:ext cx="4515732" cy="3010488"/>
          </a:xfrm>
          <a:prstGeom prst="parallelogram">
            <a:avLst/>
          </a:prstGeom>
        </p:spPr>
      </p:pic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0C477168-DA1B-44EC-84B6-F6169427A9F4}"/>
              </a:ext>
            </a:extLst>
          </p:cNvPr>
          <p:cNvGrpSpPr/>
          <p:nvPr/>
        </p:nvGrpSpPr>
        <p:grpSpPr>
          <a:xfrm>
            <a:off x="-10552" y="-10551"/>
            <a:ext cx="1267852" cy="985361"/>
            <a:chOff x="-14069" y="-14068"/>
            <a:chExt cx="8860302" cy="6886134"/>
          </a:xfrm>
        </p:grpSpPr>
        <p:sp>
          <p:nvSpPr>
            <p:cNvPr id="48" name="直角三角形 47">
              <a:extLst>
                <a:ext uri="{FF2B5EF4-FFF2-40B4-BE49-F238E27FC236}">
                  <a16:creationId xmlns="" xmlns:a16="http://schemas.microsoft.com/office/drawing/2014/main" id="{35190B29-996E-4409-B7AF-D7B6D30D3E43}"/>
                </a:ext>
              </a:extLst>
            </p:cNvPr>
            <p:cNvSpPr/>
            <p:nvPr/>
          </p:nvSpPr>
          <p:spPr>
            <a:xfrm rot="5400000">
              <a:off x="-1740877" y="1740877"/>
              <a:ext cx="6858000" cy="3376246"/>
            </a:xfrm>
            <a:prstGeom prst="rtTriangl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9" name="任意多边形 17">
              <a:extLst>
                <a:ext uri="{FF2B5EF4-FFF2-40B4-BE49-F238E27FC236}">
                  <a16:creationId xmlns="" xmlns:a16="http://schemas.microsoft.com/office/drawing/2014/main" id="{328B9F66-A9B2-4000-A841-F8999AA44873}"/>
                </a:ext>
              </a:extLst>
            </p:cNvPr>
            <p:cNvSpPr/>
            <p:nvPr/>
          </p:nvSpPr>
          <p:spPr>
            <a:xfrm>
              <a:off x="-14069" y="-2"/>
              <a:ext cx="6133514" cy="6872068"/>
            </a:xfrm>
            <a:custGeom>
              <a:avLst/>
              <a:gdLst>
                <a:gd name="connsiteX0" fmla="*/ 4061393 w 6133514"/>
                <a:gd name="connsiteY0" fmla="*/ 0 h 6872068"/>
                <a:gd name="connsiteX1" fmla="*/ 6133514 w 6133514"/>
                <a:gd name="connsiteY1" fmla="*/ 0 h 6872068"/>
                <a:gd name="connsiteX2" fmla="*/ 2747370 w 6133514"/>
                <a:gd name="connsiteY2" fmla="*/ 6872067 h 6872068"/>
                <a:gd name="connsiteX3" fmla="*/ 2072122 w 6133514"/>
                <a:gd name="connsiteY3" fmla="*/ 6872067 h 6872068"/>
                <a:gd name="connsiteX4" fmla="*/ 2072121 w 6133514"/>
                <a:gd name="connsiteY4" fmla="*/ 6872068 h 6872068"/>
                <a:gd name="connsiteX5" fmla="*/ 0 w 6133514"/>
                <a:gd name="connsiteY5" fmla="*/ 6872068 h 6872068"/>
                <a:gd name="connsiteX6" fmla="*/ 3386144 w 6133514"/>
                <a:gd name="connsiteY6" fmla="*/ 1 h 6872068"/>
                <a:gd name="connsiteX7" fmla="*/ 4061393 w 6133514"/>
                <a:gd name="connsiteY7" fmla="*/ 1 h 6872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33514" h="6872068">
                  <a:moveTo>
                    <a:pt x="4061393" y="0"/>
                  </a:moveTo>
                  <a:lnTo>
                    <a:pt x="6133514" y="0"/>
                  </a:lnTo>
                  <a:lnTo>
                    <a:pt x="2747370" y="6872067"/>
                  </a:lnTo>
                  <a:lnTo>
                    <a:pt x="2072122" y="6872067"/>
                  </a:lnTo>
                  <a:lnTo>
                    <a:pt x="2072121" y="6872068"/>
                  </a:lnTo>
                  <a:lnTo>
                    <a:pt x="0" y="6872068"/>
                  </a:lnTo>
                  <a:lnTo>
                    <a:pt x="3386144" y="1"/>
                  </a:lnTo>
                  <a:lnTo>
                    <a:pt x="4061393" y="1"/>
                  </a:lnTo>
                  <a:close/>
                </a:path>
              </a:pathLst>
            </a:custGeom>
            <a:solidFill>
              <a:srgbClr val="FDB4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18">
              <a:extLst>
                <a:ext uri="{FF2B5EF4-FFF2-40B4-BE49-F238E27FC236}">
                  <a16:creationId xmlns="" xmlns:a16="http://schemas.microsoft.com/office/drawing/2014/main" id="{2115A9CF-ABBB-4DFB-A6CB-AEAA2BA7D57B}"/>
                </a:ext>
              </a:extLst>
            </p:cNvPr>
            <p:cNvSpPr/>
            <p:nvPr/>
          </p:nvSpPr>
          <p:spPr>
            <a:xfrm>
              <a:off x="2712719" y="-14068"/>
              <a:ext cx="6133514" cy="6872068"/>
            </a:xfrm>
            <a:custGeom>
              <a:avLst/>
              <a:gdLst>
                <a:gd name="connsiteX0" fmla="*/ 4061393 w 6133514"/>
                <a:gd name="connsiteY0" fmla="*/ 0 h 6872068"/>
                <a:gd name="connsiteX1" fmla="*/ 6133514 w 6133514"/>
                <a:gd name="connsiteY1" fmla="*/ 0 h 6872068"/>
                <a:gd name="connsiteX2" fmla="*/ 2747370 w 6133514"/>
                <a:gd name="connsiteY2" fmla="*/ 6872067 h 6872068"/>
                <a:gd name="connsiteX3" fmla="*/ 2072122 w 6133514"/>
                <a:gd name="connsiteY3" fmla="*/ 6872067 h 6872068"/>
                <a:gd name="connsiteX4" fmla="*/ 2072121 w 6133514"/>
                <a:gd name="connsiteY4" fmla="*/ 6872068 h 6872068"/>
                <a:gd name="connsiteX5" fmla="*/ 0 w 6133514"/>
                <a:gd name="connsiteY5" fmla="*/ 6872068 h 6872068"/>
                <a:gd name="connsiteX6" fmla="*/ 3386144 w 6133514"/>
                <a:gd name="connsiteY6" fmla="*/ 1 h 6872068"/>
                <a:gd name="connsiteX7" fmla="*/ 4061393 w 6133514"/>
                <a:gd name="connsiteY7" fmla="*/ 1 h 6872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33514" h="6872068">
                  <a:moveTo>
                    <a:pt x="4061393" y="0"/>
                  </a:moveTo>
                  <a:lnTo>
                    <a:pt x="6133514" y="0"/>
                  </a:lnTo>
                  <a:lnTo>
                    <a:pt x="2747370" y="6872067"/>
                  </a:lnTo>
                  <a:lnTo>
                    <a:pt x="2072122" y="6872067"/>
                  </a:lnTo>
                  <a:lnTo>
                    <a:pt x="2072121" y="6872068"/>
                  </a:lnTo>
                  <a:lnTo>
                    <a:pt x="0" y="6872068"/>
                  </a:lnTo>
                  <a:lnTo>
                    <a:pt x="3386144" y="1"/>
                  </a:lnTo>
                  <a:lnTo>
                    <a:pt x="4061393" y="1"/>
                  </a:lnTo>
                  <a:close/>
                </a:path>
              </a:pathLst>
            </a:custGeom>
            <a:solidFill>
              <a:srgbClr val="E635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="" xmlns:a16="http://schemas.microsoft.com/office/drawing/2014/main" id="{7680DF65-53A9-47BE-8CBC-07C2373EA165}"/>
              </a:ext>
            </a:extLst>
          </p:cNvPr>
          <p:cNvGrpSpPr/>
          <p:nvPr/>
        </p:nvGrpSpPr>
        <p:grpSpPr>
          <a:xfrm rot="16200000" flipV="1">
            <a:off x="8030517" y="4030365"/>
            <a:ext cx="1267852" cy="985361"/>
            <a:chOff x="-14069" y="-14068"/>
            <a:chExt cx="8860302" cy="6886134"/>
          </a:xfrm>
        </p:grpSpPr>
        <p:sp>
          <p:nvSpPr>
            <p:cNvPr id="52" name="直角三角形 51">
              <a:extLst>
                <a:ext uri="{FF2B5EF4-FFF2-40B4-BE49-F238E27FC236}">
                  <a16:creationId xmlns="" xmlns:a16="http://schemas.microsoft.com/office/drawing/2014/main" id="{03A140FB-B98D-4D35-B11D-802F8948B655}"/>
                </a:ext>
              </a:extLst>
            </p:cNvPr>
            <p:cNvSpPr/>
            <p:nvPr/>
          </p:nvSpPr>
          <p:spPr>
            <a:xfrm rot="5400000">
              <a:off x="-1740877" y="1740877"/>
              <a:ext cx="6858000" cy="3376246"/>
            </a:xfrm>
            <a:prstGeom prst="rtTriangl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3" name="任意多边形 17">
              <a:extLst>
                <a:ext uri="{FF2B5EF4-FFF2-40B4-BE49-F238E27FC236}">
                  <a16:creationId xmlns="" xmlns:a16="http://schemas.microsoft.com/office/drawing/2014/main" id="{6B6FB0CC-9F09-46D1-8619-F805CF42125F}"/>
                </a:ext>
              </a:extLst>
            </p:cNvPr>
            <p:cNvSpPr/>
            <p:nvPr/>
          </p:nvSpPr>
          <p:spPr>
            <a:xfrm>
              <a:off x="-14069" y="-2"/>
              <a:ext cx="6133514" cy="6872068"/>
            </a:xfrm>
            <a:custGeom>
              <a:avLst/>
              <a:gdLst>
                <a:gd name="connsiteX0" fmla="*/ 4061393 w 6133514"/>
                <a:gd name="connsiteY0" fmla="*/ 0 h 6872068"/>
                <a:gd name="connsiteX1" fmla="*/ 6133514 w 6133514"/>
                <a:gd name="connsiteY1" fmla="*/ 0 h 6872068"/>
                <a:gd name="connsiteX2" fmla="*/ 2747370 w 6133514"/>
                <a:gd name="connsiteY2" fmla="*/ 6872067 h 6872068"/>
                <a:gd name="connsiteX3" fmla="*/ 2072122 w 6133514"/>
                <a:gd name="connsiteY3" fmla="*/ 6872067 h 6872068"/>
                <a:gd name="connsiteX4" fmla="*/ 2072121 w 6133514"/>
                <a:gd name="connsiteY4" fmla="*/ 6872068 h 6872068"/>
                <a:gd name="connsiteX5" fmla="*/ 0 w 6133514"/>
                <a:gd name="connsiteY5" fmla="*/ 6872068 h 6872068"/>
                <a:gd name="connsiteX6" fmla="*/ 3386144 w 6133514"/>
                <a:gd name="connsiteY6" fmla="*/ 1 h 6872068"/>
                <a:gd name="connsiteX7" fmla="*/ 4061393 w 6133514"/>
                <a:gd name="connsiteY7" fmla="*/ 1 h 6872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33514" h="6872068">
                  <a:moveTo>
                    <a:pt x="4061393" y="0"/>
                  </a:moveTo>
                  <a:lnTo>
                    <a:pt x="6133514" y="0"/>
                  </a:lnTo>
                  <a:lnTo>
                    <a:pt x="2747370" y="6872067"/>
                  </a:lnTo>
                  <a:lnTo>
                    <a:pt x="2072122" y="6872067"/>
                  </a:lnTo>
                  <a:lnTo>
                    <a:pt x="2072121" y="6872068"/>
                  </a:lnTo>
                  <a:lnTo>
                    <a:pt x="0" y="6872068"/>
                  </a:lnTo>
                  <a:lnTo>
                    <a:pt x="3386144" y="1"/>
                  </a:lnTo>
                  <a:lnTo>
                    <a:pt x="4061393" y="1"/>
                  </a:lnTo>
                  <a:close/>
                </a:path>
              </a:pathLst>
            </a:custGeom>
            <a:solidFill>
              <a:srgbClr val="FDB4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 18">
              <a:extLst>
                <a:ext uri="{FF2B5EF4-FFF2-40B4-BE49-F238E27FC236}">
                  <a16:creationId xmlns="" xmlns:a16="http://schemas.microsoft.com/office/drawing/2014/main" id="{EF8A4F01-CC10-427F-A73C-26ED6BF64258}"/>
                </a:ext>
              </a:extLst>
            </p:cNvPr>
            <p:cNvSpPr/>
            <p:nvPr/>
          </p:nvSpPr>
          <p:spPr>
            <a:xfrm>
              <a:off x="2712719" y="-14068"/>
              <a:ext cx="6133514" cy="6872068"/>
            </a:xfrm>
            <a:custGeom>
              <a:avLst/>
              <a:gdLst>
                <a:gd name="connsiteX0" fmla="*/ 4061393 w 6133514"/>
                <a:gd name="connsiteY0" fmla="*/ 0 h 6872068"/>
                <a:gd name="connsiteX1" fmla="*/ 6133514 w 6133514"/>
                <a:gd name="connsiteY1" fmla="*/ 0 h 6872068"/>
                <a:gd name="connsiteX2" fmla="*/ 2747370 w 6133514"/>
                <a:gd name="connsiteY2" fmla="*/ 6872067 h 6872068"/>
                <a:gd name="connsiteX3" fmla="*/ 2072122 w 6133514"/>
                <a:gd name="connsiteY3" fmla="*/ 6872067 h 6872068"/>
                <a:gd name="connsiteX4" fmla="*/ 2072121 w 6133514"/>
                <a:gd name="connsiteY4" fmla="*/ 6872068 h 6872068"/>
                <a:gd name="connsiteX5" fmla="*/ 0 w 6133514"/>
                <a:gd name="connsiteY5" fmla="*/ 6872068 h 6872068"/>
                <a:gd name="connsiteX6" fmla="*/ 3386144 w 6133514"/>
                <a:gd name="connsiteY6" fmla="*/ 1 h 6872068"/>
                <a:gd name="connsiteX7" fmla="*/ 4061393 w 6133514"/>
                <a:gd name="connsiteY7" fmla="*/ 1 h 6872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33514" h="6872068">
                  <a:moveTo>
                    <a:pt x="4061393" y="0"/>
                  </a:moveTo>
                  <a:lnTo>
                    <a:pt x="6133514" y="0"/>
                  </a:lnTo>
                  <a:lnTo>
                    <a:pt x="2747370" y="6872067"/>
                  </a:lnTo>
                  <a:lnTo>
                    <a:pt x="2072122" y="6872067"/>
                  </a:lnTo>
                  <a:lnTo>
                    <a:pt x="2072121" y="6872068"/>
                  </a:lnTo>
                  <a:lnTo>
                    <a:pt x="0" y="6872068"/>
                  </a:lnTo>
                  <a:lnTo>
                    <a:pt x="3386144" y="1"/>
                  </a:lnTo>
                  <a:lnTo>
                    <a:pt x="4061393" y="1"/>
                  </a:lnTo>
                  <a:close/>
                </a:path>
              </a:pathLst>
            </a:custGeom>
            <a:solidFill>
              <a:srgbClr val="E635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26B09B90-CEE2-D126-9DCD-52241C57E297}"/>
              </a:ext>
            </a:extLst>
          </p:cNvPr>
          <p:cNvSpPr/>
          <p:nvPr/>
        </p:nvSpPr>
        <p:spPr>
          <a:xfrm>
            <a:off x="1535" y="1001422"/>
            <a:ext cx="4630755" cy="3082496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2000">
                <a:srgbClr val="FFFFFF">
                  <a:alpha val="69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9" name="矩形 38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SpPr/>
          <p:nvPr/>
        </p:nvSpPr>
        <p:spPr>
          <a:xfrm>
            <a:off x="741247" y="2646630"/>
            <a:ext cx="3110510" cy="438581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E6353F"/>
                </a:solidFill>
                <a:latin typeface="Franklin Gothic Demi" panose="020B0703020102020204" pitchFamily="34" charset="0"/>
                <a:ea typeface="微软雅黑" panose="020B0503020204020204" pitchFamily="34" charset="-122"/>
                <a:cs typeface="BrowalliaUPC" panose="020B0604020202020204" pitchFamily="34" charset="-34"/>
              </a:rPr>
              <a:t>CONTENTS</a:t>
            </a:r>
          </a:p>
        </p:txBody>
      </p:sp>
      <p:sp>
        <p:nvSpPr>
          <p:cNvPr id="40" name="文本框 39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SpPr txBox="1"/>
          <p:nvPr/>
        </p:nvSpPr>
        <p:spPr>
          <a:xfrm>
            <a:off x="1650171" y="1980340"/>
            <a:ext cx="1292662" cy="761747"/>
          </a:xfrm>
          <a:prstGeom prst="rect">
            <a:avLst/>
          </a:prstGeom>
          <a:noFill/>
          <a:effectLst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4500" b="1" dirty="0">
                <a:ln>
                  <a:solidFill>
                    <a:schemeClr val="bg1"/>
                  </a:solidFill>
                </a:ln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Kartika" panose="02020503030404060203" pitchFamily="18" charset="0"/>
              </a:rPr>
              <a:t>目录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779888" y="1609241"/>
            <a:ext cx="3960440" cy="1866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itchFamily="49" charset="-122"/>
                <a:ea typeface="黑体" pitchFamily="49" charset="-122"/>
              </a:rPr>
              <a:t>1.</a:t>
            </a:r>
            <a:r>
              <a:rPr lang="zh-CN" altLang="en-US" sz="2000" dirty="0">
                <a:latin typeface="黑体" pitchFamily="49" charset="-122"/>
                <a:ea typeface="黑体" pitchFamily="49" charset="-122"/>
              </a:rPr>
              <a:t>数据库技术概述</a:t>
            </a:r>
            <a:endParaRPr lang="en-US" altLang="zh-CN" sz="2000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itchFamily="49" charset="-122"/>
                <a:ea typeface="黑体" pitchFamily="49" charset="-122"/>
              </a:rPr>
              <a:t>2.</a:t>
            </a:r>
            <a:r>
              <a:rPr lang="zh-CN" altLang="en-US" sz="2000" dirty="0">
                <a:latin typeface="黑体" pitchFamily="49" charset="-122"/>
                <a:ea typeface="黑体" pitchFamily="49" charset="-122"/>
              </a:rPr>
              <a:t>数据库技术发展历程</a:t>
            </a:r>
            <a:endParaRPr lang="en-US" altLang="zh-CN" sz="2000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itchFamily="49" charset="-122"/>
                <a:ea typeface="黑体" pitchFamily="49" charset="-122"/>
              </a:rPr>
              <a:t>3.</a:t>
            </a:r>
            <a:r>
              <a:rPr lang="zh-CN" altLang="en-US" sz="2000" dirty="0">
                <a:latin typeface="黑体" pitchFamily="49" charset="-122"/>
                <a:ea typeface="黑体" pitchFamily="49" charset="-122"/>
              </a:rPr>
              <a:t>常用的数据模型</a:t>
            </a:r>
            <a:endParaRPr lang="en-US" altLang="zh-CN" sz="2000" dirty="0"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000" dirty="0">
                <a:latin typeface="黑体" pitchFamily="49" charset="-122"/>
                <a:ea typeface="黑体" pitchFamily="49" charset="-122"/>
              </a:rPr>
              <a:t>4.</a:t>
            </a:r>
            <a:r>
              <a:rPr lang="zh-CN" altLang="en-US" sz="2000" dirty="0">
                <a:latin typeface="黑体" pitchFamily="49" charset="-122"/>
                <a:ea typeface="黑体" pitchFamily="49" charset="-122"/>
              </a:rPr>
              <a:t>数据库技术在物流中的应用</a:t>
            </a:r>
            <a:endParaRPr lang="en-US" altLang="zh-CN" sz="2000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1331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="" xmlns:a16="http://schemas.microsoft.com/office/drawing/2014/main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="" xmlns:a16="http://schemas.microsoft.com/office/drawing/2014/main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="" xmlns:a16="http://schemas.microsoft.com/office/drawing/2014/main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="" xmlns:a16="http://schemas.microsoft.com/office/drawing/2014/main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="" xmlns:a16="http://schemas.microsoft.com/office/drawing/2014/main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="" xmlns:a16="http://schemas.microsoft.com/office/drawing/2014/main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="" xmlns:a16="http://schemas.microsoft.com/office/drawing/2014/main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="" xmlns:a16="http://schemas.microsoft.com/office/drawing/2014/main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="" xmlns:a16="http://schemas.microsoft.com/office/drawing/2014/main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/>
              <a:t>一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数据库技术概述</a:t>
            </a:r>
            <a:endParaRPr lang="zh-CN" altLang="zh-CN" sz="2400" dirty="0"/>
          </a:p>
        </p:txBody>
      </p:sp>
      <p:sp>
        <p:nvSpPr>
          <p:cNvPr id="28" name="矩形 27"/>
          <p:cNvSpPr/>
          <p:nvPr/>
        </p:nvSpPr>
        <p:spPr>
          <a:xfrm>
            <a:off x="267744" y="1697619"/>
            <a:ext cx="4052986" cy="2536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zh-CN" sz="1800" kern="100" dirty="0"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随着数据量的增加，需要有计划、有组织地收集、整理和存储这些数据，数据库技术为海量数据的整理和存储提供了可能。数据库是指长期存储在计算机内、有组织的、可共享的数据集合。</a:t>
            </a:r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7594" y="1563638"/>
            <a:ext cx="4392000" cy="21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文本框 2">
            <a:extLst>
              <a:ext uri="{FF2B5EF4-FFF2-40B4-BE49-F238E27FC236}">
                <a16:creationId xmlns="" xmlns:a16="http://schemas.microsoft.com/office/drawing/2014/main" id="{8C986028-C886-46A2-AB40-626D7C211E78}"/>
              </a:ext>
            </a:extLst>
          </p:cNvPr>
          <p:cNvSpPr txBox="1"/>
          <p:nvPr/>
        </p:nvSpPr>
        <p:spPr>
          <a:xfrm>
            <a:off x="346470" y="1163528"/>
            <a:ext cx="2880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kern="1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（一）数据库的定义</a:t>
            </a:r>
          </a:p>
        </p:txBody>
      </p:sp>
    </p:spTree>
    <p:extLst>
      <p:ext uri="{BB962C8B-B14F-4D97-AF65-F5344CB8AC3E}">
        <p14:creationId xmlns:p14="http://schemas.microsoft.com/office/powerpoint/2010/main" val="2533651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="" xmlns:a16="http://schemas.microsoft.com/office/drawing/2014/main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="" xmlns:a16="http://schemas.microsoft.com/office/drawing/2014/main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="" xmlns:a16="http://schemas.microsoft.com/office/drawing/2014/main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="" xmlns:a16="http://schemas.microsoft.com/office/drawing/2014/main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="" xmlns:a16="http://schemas.microsoft.com/office/drawing/2014/main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="" xmlns:a16="http://schemas.microsoft.com/office/drawing/2014/main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="" xmlns:a16="http://schemas.microsoft.com/office/drawing/2014/main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="" xmlns:a16="http://schemas.microsoft.com/office/drawing/2014/main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="" xmlns:a16="http://schemas.microsoft.com/office/drawing/2014/main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/>
              <a:t>一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数据库技术概述</a:t>
            </a:r>
            <a:endParaRPr lang="zh-CN" altLang="zh-CN" sz="2400" dirty="0"/>
          </a:p>
        </p:txBody>
      </p:sp>
      <p:sp>
        <p:nvSpPr>
          <p:cNvPr id="28" name="矩形 27"/>
          <p:cNvSpPr/>
          <p:nvPr/>
        </p:nvSpPr>
        <p:spPr>
          <a:xfrm>
            <a:off x="302417" y="1829467"/>
            <a:ext cx="4052986" cy="2120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9875" algn="just">
              <a:lnSpc>
                <a:spcPct val="150000"/>
              </a:lnSpc>
            </a:pP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数据库系统（</a:t>
            </a:r>
            <a:r>
              <a:rPr lang="en-US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Database System</a:t>
            </a: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），是由数据库及其管理软件组成的系统，是存储介质、处理对象和管理系统的集合体。数据库系统通常由软件、数据库和数据管理员组成。</a:t>
            </a:r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627594" y="1563638"/>
            <a:ext cx="4392000" cy="219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文本框 2">
            <a:extLst>
              <a:ext uri="{FF2B5EF4-FFF2-40B4-BE49-F238E27FC236}">
                <a16:creationId xmlns="" xmlns:a16="http://schemas.microsoft.com/office/drawing/2014/main" id="{8C986028-C886-46A2-AB40-626D7C211E78}"/>
              </a:ext>
            </a:extLst>
          </p:cNvPr>
          <p:cNvSpPr txBox="1"/>
          <p:nvPr/>
        </p:nvSpPr>
        <p:spPr>
          <a:xfrm>
            <a:off x="346470" y="1163528"/>
            <a:ext cx="31454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kern="1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000" b="1" kern="1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zh-CN" sz="2000" b="1" kern="1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）数据库系统的定义</a:t>
            </a:r>
          </a:p>
        </p:txBody>
      </p:sp>
    </p:spTree>
    <p:extLst>
      <p:ext uri="{BB962C8B-B14F-4D97-AF65-F5344CB8AC3E}">
        <p14:creationId xmlns:p14="http://schemas.microsoft.com/office/powerpoint/2010/main" val="176131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="" xmlns:a16="http://schemas.microsoft.com/office/drawing/2014/main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="" xmlns:a16="http://schemas.microsoft.com/office/drawing/2014/main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="" xmlns:a16="http://schemas.microsoft.com/office/drawing/2014/main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="" xmlns:a16="http://schemas.microsoft.com/office/drawing/2014/main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="" xmlns:a16="http://schemas.microsoft.com/office/drawing/2014/main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="" xmlns:a16="http://schemas.microsoft.com/office/drawing/2014/main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="" xmlns:a16="http://schemas.microsoft.com/office/drawing/2014/main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="" xmlns:a16="http://schemas.microsoft.com/office/drawing/2014/main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="" xmlns:a16="http://schemas.microsoft.com/office/drawing/2014/main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/>
              <a:t>一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数据库技术概述</a:t>
            </a:r>
            <a:endParaRPr lang="zh-CN" altLang="zh-CN" sz="2400" dirty="0"/>
          </a:p>
        </p:txBody>
      </p:sp>
      <p:sp>
        <p:nvSpPr>
          <p:cNvPr id="28" name="矩形 27"/>
          <p:cNvSpPr/>
          <p:nvPr/>
        </p:nvSpPr>
        <p:spPr>
          <a:xfrm>
            <a:off x="302417" y="1551237"/>
            <a:ext cx="4197575" cy="33510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9875" algn="just">
              <a:lnSpc>
                <a:spcPct val="150000"/>
              </a:lnSpc>
            </a:pPr>
            <a:r>
              <a:rPr lang="zh-CN" altLang="en-US" sz="2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数据库系统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一般由</a:t>
            </a: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个部分组成：</a:t>
            </a:r>
          </a:p>
          <a:p>
            <a:pPr indent="269875" algn="just">
              <a:lnSpc>
                <a:spcPct val="150000"/>
              </a:lnSpc>
            </a:pP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数据库。</a:t>
            </a:r>
          </a:p>
          <a:p>
            <a:pPr indent="269875" algn="just">
              <a:lnSpc>
                <a:spcPct val="150000"/>
              </a:lnSpc>
            </a:pP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硬件。</a:t>
            </a:r>
          </a:p>
          <a:p>
            <a:pPr indent="269875" algn="just">
              <a:lnSpc>
                <a:spcPct val="150000"/>
              </a:lnSpc>
            </a:pP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软件。</a:t>
            </a:r>
            <a:endParaRPr lang="en-US" altLang="zh-CN" sz="2400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269875" algn="just">
              <a:lnSpc>
                <a:spcPct val="150000"/>
              </a:lnSpc>
            </a:pPr>
            <a:r>
              <a:rPr lang="en-US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zh-CN" sz="2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人员</a:t>
            </a:r>
            <a:r>
              <a:rPr lang="zh-CN" altLang="en-US" sz="2400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">
            <a:extLst>
              <a:ext uri="{FF2B5EF4-FFF2-40B4-BE49-F238E27FC236}">
                <a16:creationId xmlns="" xmlns:a16="http://schemas.microsoft.com/office/drawing/2014/main" id="{8C986028-C886-46A2-AB40-626D7C211E78}"/>
              </a:ext>
            </a:extLst>
          </p:cNvPr>
          <p:cNvSpPr txBox="1"/>
          <p:nvPr/>
        </p:nvSpPr>
        <p:spPr>
          <a:xfrm>
            <a:off x="346470" y="966522"/>
            <a:ext cx="31454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kern="1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000" b="1" kern="1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zh-CN" altLang="zh-CN" sz="2000" b="1" kern="1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）数据库系统的组成</a:t>
            </a:r>
          </a:p>
        </p:txBody>
      </p:sp>
      <p:pic>
        <p:nvPicPr>
          <p:cNvPr id="30" name="图片 29">
            <a:extLst>
              <a:ext uri="{FF2B5EF4-FFF2-40B4-BE49-F238E27FC236}">
                <a16:creationId xmlns="" xmlns:a16="http://schemas.microsoft.com/office/drawing/2014/main" id="{19CC2BBD-D51E-416D-9084-DB07DA361A4D}"/>
              </a:ext>
            </a:extLst>
          </p:cNvPr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7325" y="853757"/>
            <a:ext cx="3914140" cy="34359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257230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="" xmlns:a16="http://schemas.microsoft.com/office/drawing/2014/main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="" xmlns:a16="http://schemas.microsoft.com/office/drawing/2014/main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="" xmlns:a16="http://schemas.microsoft.com/office/drawing/2014/main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="" xmlns:a16="http://schemas.microsoft.com/office/drawing/2014/main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="" xmlns:a16="http://schemas.microsoft.com/office/drawing/2014/main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="" xmlns:a16="http://schemas.microsoft.com/office/drawing/2014/main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="" xmlns:a16="http://schemas.microsoft.com/office/drawing/2014/main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="" xmlns:a16="http://schemas.microsoft.com/office/drawing/2014/main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="" xmlns:a16="http://schemas.microsoft.com/office/drawing/2014/main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/>
              <a:t>二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数据库技术发展历程</a:t>
            </a:r>
            <a:endParaRPr lang="zh-CN" altLang="zh-CN" sz="2400" dirty="0"/>
          </a:p>
        </p:txBody>
      </p:sp>
      <p:graphicFrame>
        <p:nvGraphicFramePr>
          <p:cNvPr id="28" name="图示 27">
            <a:extLst>
              <a:ext uri="{FF2B5EF4-FFF2-40B4-BE49-F238E27FC236}">
                <a16:creationId xmlns="" xmlns:a16="http://schemas.microsoft.com/office/drawing/2014/main" id="{16EF112D-06C8-4BDE-B184-7C132B258EA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529226739"/>
              </p:ext>
            </p:extLst>
          </p:nvPr>
        </p:nvGraphicFramePr>
        <p:xfrm>
          <a:off x="1619672" y="843558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560981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="" xmlns:a16="http://schemas.microsoft.com/office/drawing/2014/main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="" xmlns:a16="http://schemas.microsoft.com/office/drawing/2014/main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="" xmlns:a16="http://schemas.microsoft.com/office/drawing/2014/main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="" xmlns:a16="http://schemas.microsoft.com/office/drawing/2014/main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="" xmlns:a16="http://schemas.microsoft.com/office/drawing/2014/main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="" xmlns:a16="http://schemas.microsoft.com/office/drawing/2014/main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="" xmlns:a16="http://schemas.microsoft.com/office/drawing/2014/main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="" xmlns:a16="http://schemas.microsoft.com/office/drawing/2014/main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="" xmlns:a16="http://schemas.microsoft.com/office/drawing/2014/main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三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常见的数据模型</a:t>
            </a:r>
            <a:endParaRPr lang="zh-CN" altLang="zh-CN" sz="2400" dirty="0"/>
          </a:p>
        </p:txBody>
      </p:sp>
      <p:pic>
        <p:nvPicPr>
          <p:cNvPr id="28" name="Picture 2">
            <a:extLst>
              <a:ext uri="{FF2B5EF4-FFF2-40B4-BE49-F238E27FC236}">
                <a16:creationId xmlns="" xmlns:a16="http://schemas.microsoft.com/office/drawing/2014/main" id="{0D0FDC1B-024A-4FBC-BEE2-7493BCC2F00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796"/>
          <a:stretch/>
        </p:blipFill>
        <p:spPr bwMode="auto">
          <a:xfrm>
            <a:off x="4355403" y="1200234"/>
            <a:ext cx="4572000" cy="241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B5FCDD18-3DAC-4FCF-837D-14788CE8C92F}"/>
              </a:ext>
            </a:extLst>
          </p:cNvPr>
          <p:cNvSpPr/>
          <p:nvPr/>
        </p:nvSpPr>
        <p:spPr>
          <a:xfrm>
            <a:off x="302417" y="1707654"/>
            <a:ext cx="4052986" cy="2533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9875" algn="just">
              <a:lnSpc>
                <a:spcPct val="150000"/>
              </a:lnSpc>
            </a:pP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层次模型的数据结构是层次结构，也称树形结构，结构中的每个节点表示一个实体类型，这些节点应满足：①有且只有一个节点，无双亲节点，这个节点成为根节点；②其他节点有且仅有一个双亲节点。</a:t>
            </a:r>
          </a:p>
        </p:txBody>
      </p:sp>
      <p:sp>
        <p:nvSpPr>
          <p:cNvPr id="30" name="文本框 13">
            <a:extLst>
              <a:ext uri="{FF2B5EF4-FFF2-40B4-BE49-F238E27FC236}">
                <a16:creationId xmlns="" xmlns:a16="http://schemas.microsoft.com/office/drawing/2014/main" id="{BE1FAAC1-7C54-4715-8424-7F402EF8DB6C}"/>
              </a:ext>
            </a:extLst>
          </p:cNvPr>
          <p:cNvSpPr txBox="1"/>
          <p:nvPr/>
        </p:nvSpPr>
        <p:spPr>
          <a:xfrm>
            <a:off x="346470" y="1163528"/>
            <a:ext cx="31454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kern="1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000" b="1" kern="1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zh-CN" sz="2000" b="1" kern="1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000" b="1" kern="1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层次模型</a:t>
            </a:r>
            <a:endParaRPr lang="zh-CN" altLang="zh-CN" sz="2000" b="1" kern="1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4856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="" xmlns:a16="http://schemas.microsoft.com/office/drawing/2014/main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="" xmlns:a16="http://schemas.microsoft.com/office/drawing/2014/main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="" xmlns:a16="http://schemas.microsoft.com/office/drawing/2014/main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="" xmlns:a16="http://schemas.microsoft.com/office/drawing/2014/main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="" xmlns:a16="http://schemas.microsoft.com/office/drawing/2014/main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="" xmlns:a16="http://schemas.microsoft.com/office/drawing/2014/main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="" xmlns:a16="http://schemas.microsoft.com/office/drawing/2014/main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="" xmlns:a16="http://schemas.microsoft.com/office/drawing/2014/main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="" xmlns:a16="http://schemas.microsoft.com/office/drawing/2014/main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三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常见的数据模型</a:t>
            </a:r>
            <a:endParaRPr lang="zh-CN" altLang="zh-CN" sz="2400" dirty="0"/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B5FCDD18-3DAC-4FCF-837D-14788CE8C92F}"/>
              </a:ext>
            </a:extLst>
          </p:cNvPr>
          <p:cNvSpPr/>
          <p:nvPr/>
        </p:nvSpPr>
        <p:spPr>
          <a:xfrm>
            <a:off x="302417" y="1707654"/>
            <a:ext cx="3858646" cy="2120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9875" algn="just">
              <a:lnSpc>
                <a:spcPct val="150000"/>
              </a:lnSpc>
            </a:pP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网状结构的数据结构是网络结构。在数据库系统中，把满足以下两个条件的基本层次联系集合称为网状模型：①一个节点可以有多个双亲节点；②多个节点可以无双亲节点</a:t>
            </a:r>
            <a:r>
              <a:rPr lang="zh-CN" altLang="en-US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kern="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13">
            <a:extLst>
              <a:ext uri="{FF2B5EF4-FFF2-40B4-BE49-F238E27FC236}">
                <a16:creationId xmlns="" xmlns:a16="http://schemas.microsoft.com/office/drawing/2014/main" id="{BE1FAAC1-7C54-4715-8424-7F402EF8DB6C}"/>
              </a:ext>
            </a:extLst>
          </p:cNvPr>
          <p:cNvSpPr txBox="1"/>
          <p:nvPr/>
        </p:nvSpPr>
        <p:spPr>
          <a:xfrm>
            <a:off x="346470" y="1163528"/>
            <a:ext cx="31454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kern="1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000" b="1" kern="1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r>
              <a:rPr lang="zh-CN" altLang="zh-CN" sz="2000" b="1" kern="1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000" b="1" kern="1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网状模型</a:t>
            </a:r>
            <a:endParaRPr lang="zh-CN" altLang="zh-CN" sz="2000" b="1" kern="1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" name="Picture 2">
            <a:extLst>
              <a:ext uri="{FF2B5EF4-FFF2-40B4-BE49-F238E27FC236}">
                <a16:creationId xmlns="" xmlns:a16="http://schemas.microsoft.com/office/drawing/2014/main" id="{96BCD508-CA6E-4F98-A431-720F08B718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1552" y="1345917"/>
            <a:ext cx="3571875" cy="2057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16074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="" xmlns:a16="http://schemas.microsoft.com/office/drawing/2014/main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="" xmlns:a16="http://schemas.microsoft.com/office/drawing/2014/main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="" xmlns:a16="http://schemas.microsoft.com/office/drawing/2014/main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="" xmlns:a16="http://schemas.microsoft.com/office/drawing/2014/main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="" xmlns:a16="http://schemas.microsoft.com/office/drawing/2014/main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="" xmlns:a16="http://schemas.microsoft.com/office/drawing/2014/main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="" xmlns:a16="http://schemas.microsoft.com/office/drawing/2014/main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="" xmlns:a16="http://schemas.microsoft.com/office/drawing/2014/main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="" xmlns:a16="http://schemas.microsoft.com/office/drawing/2014/main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三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常见的数据模型</a:t>
            </a:r>
            <a:endParaRPr lang="zh-CN" altLang="zh-CN" sz="2400" dirty="0"/>
          </a:p>
        </p:txBody>
      </p: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B5FCDD18-3DAC-4FCF-837D-14788CE8C92F}"/>
              </a:ext>
            </a:extLst>
          </p:cNvPr>
          <p:cNvSpPr/>
          <p:nvPr/>
        </p:nvSpPr>
        <p:spPr>
          <a:xfrm>
            <a:off x="346470" y="1887129"/>
            <a:ext cx="3858646" cy="1705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9875" algn="just">
              <a:lnSpc>
                <a:spcPct val="150000"/>
              </a:lnSpc>
            </a:pPr>
            <a:r>
              <a:rPr lang="zh-CN" altLang="zh-CN" kern="1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关系模型的数据结构是二维表，由行和列组成，一张二维表成为一个关系。关系模型中的主要概念有关系、属性、元组、域和关键字等。</a:t>
            </a:r>
          </a:p>
        </p:txBody>
      </p:sp>
      <p:sp>
        <p:nvSpPr>
          <p:cNvPr id="29" name="文本框 13">
            <a:extLst>
              <a:ext uri="{FF2B5EF4-FFF2-40B4-BE49-F238E27FC236}">
                <a16:creationId xmlns="" xmlns:a16="http://schemas.microsoft.com/office/drawing/2014/main" id="{BE1FAAC1-7C54-4715-8424-7F402EF8DB6C}"/>
              </a:ext>
            </a:extLst>
          </p:cNvPr>
          <p:cNvSpPr txBox="1"/>
          <p:nvPr/>
        </p:nvSpPr>
        <p:spPr>
          <a:xfrm>
            <a:off x="346470" y="1163528"/>
            <a:ext cx="314541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zh-CN" sz="2000" b="1" kern="1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000" b="1" kern="1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r>
              <a:rPr lang="zh-CN" altLang="zh-CN" sz="2000" b="1" kern="1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000" b="1" kern="100" dirty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关系模型</a:t>
            </a:r>
            <a:endParaRPr lang="zh-CN" altLang="zh-CN" sz="2000" b="1" kern="100" dirty="0">
              <a:solidFill>
                <a:srgbClr val="00B0F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0" name="Picture 2">
            <a:extLst>
              <a:ext uri="{FF2B5EF4-FFF2-40B4-BE49-F238E27FC236}">
                <a16:creationId xmlns="" xmlns:a16="http://schemas.microsoft.com/office/drawing/2014/main" id="{25A07745-61FE-455F-B0F3-7B68270F782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523321"/>
            <a:ext cx="3238500" cy="3924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1406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513</Words>
  <Application>Microsoft Office PowerPoint</Application>
  <PresentationFormat>全屏显示(16:9)</PresentationFormat>
  <Paragraphs>79</Paragraphs>
  <Slides>12</Slides>
  <Notes>10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智能物流技术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Waimen-Cheung</dc:creator>
  <cp:lastModifiedBy>Administrator</cp:lastModifiedBy>
  <cp:revision>51</cp:revision>
  <dcterms:created xsi:type="dcterms:W3CDTF">2021-03-07T05:42:09Z</dcterms:created>
  <dcterms:modified xsi:type="dcterms:W3CDTF">2023-05-01T05:07:08Z</dcterms:modified>
</cp:coreProperties>
</file>