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91" r:id="rId2"/>
    <p:sldId id="296" r:id="rId3"/>
    <p:sldId id="300" r:id="rId4"/>
    <p:sldId id="301" r:id="rId5"/>
    <p:sldId id="295" r:id="rId6"/>
    <p:sldId id="297" r:id="rId7"/>
    <p:sldId id="302" r:id="rId8"/>
    <p:sldId id="298" r:id="rId9"/>
    <p:sldId id="299" r:id="rId10"/>
    <p:sldId id="304" r:id="rId11"/>
    <p:sldId id="305" r:id="rId12"/>
    <p:sldId id="306" r:id="rId13"/>
    <p:sldId id="307" r:id="rId14"/>
    <p:sldId id="308" r:id="rId15"/>
    <p:sldId id="309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876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:a16="http://schemas.microsoft.com/office/drawing/2014/main" xmlns="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:a16="http://schemas.microsoft.com/office/drawing/2014/main" xmlns="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:a16="http://schemas.microsoft.com/office/drawing/2014/main" xmlns="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xmlns="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xmlns="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:a16="http://schemas.microsoft.com/office/drawing/2014/main" xmlns="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:a16="http://schemas.microsoft.com/office/drawing/2014/main" xmlns="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350597" cy="96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356464" y="1707654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（一）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从</a:t>
            </a:r>
            <a:r>
              <a:rPr lang="en-US" altLang="zh-CN" sz="2000" dirty="0"/>
              <a:t>GIS</a:t>
            </a:r>
            <a:r>
              <a:rPr lang="zh-CN" altLang="zh-CN" sz="2000" dirty="0"/>
              <a:t>的定义中，我们可知</a:t>
            </a:r>
            <a:r>
              <a:rPr lang="en-US" altLang="zh-CN" sz="2000" dirty="0"/>
              <a:t>GIS</a:t>
            </a:r>
            <a:r>
              <a:rPr lang="zh-CN" altLang="zh-CN" sz="2000" dirty="0"/>
              <a:t>由</a:t>
            </a:r>
            <a:r>
              <a:rPr lang="en-US" altLang="zh-CN" sz="2000" dirty="0"/>
              <a:t>5</a:t>
            </a:r>
            <a:r>
              <a:rPr lang="zh-CN" altLang="zh-CN" sz="2000" dirty="0"/>
              <a:t>部分组成，即计算机硬件系统、软件系统、空间数据及系统的维护和使用人及应用模型。其核心内容是硬件和</a:t>
            </a:r>
            <a:r>
              <a:rPr lang="zh-CN" altLang="zh-CN" sz="2000" dirty="0" smtClean="0"/>
              <a:t>软件</a:t>
            </a:r>
            <a:r>
              <a:rPr lang="zh-CN" altLang="en-US" sz="2000" dirty="0" smtClean="0"/>
              <a:t>。</a:t>
            </a:r>
            <a:endParaRPr lang="zh-CN" altLang="en-US" sz="2000" dirty="0"/>
          </a:p>
        </p:txBody>
      </p:sp>
      <p:pic>
        <p:nvPicPr>
          <p:cNvPr id="11266" name="Picture 2" descr="https://img-blog.csdnimg.cn/20190408100338766.png?x-oss-process=image/watermark,type_ZmFuZ3poZW5naGVpdGk,shadow_10,text_aHR0cHM6Ly9ibG9nLmNzZG4ubmV0L3dlaXhpbl80NDA2ODk5Mg==,size_16,color_FFFFFF,t_7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11" y="1918220"/>
            <a:ext cx="4165235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144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350597" cy="96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6" name="Rectangle 2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pSp>
        <p:nvGrpSpPr>
          <p:cNvPr id="7" name="Group 1"/>
          <p:cNvGrpSpPr>
            <a:grpSpLocks/>
          </p:cNvGrpSpPr>
          <p:nvPr/>
        </p:nvGrpSpPr>
        <p:grpSpPr bwMode="auto">
          <a:xfrm>
            <a:off x="1560194" y="986788"/>
            <a:ext cx="5827931" cy="3631541"/>
            <a:chOff x="2321" y="6964"/>
            <a:chExt cx="7460" cy="4340"/>
          </a:xfrm>
        </p:grpSpPr>
        <p:sp>
          <p:nvSpPr>
            <p:cNvPr id="8" name="Rectangle 27"/>
            <p:cNvSpPr>
              <a:spLocks noChangeArrowheads="1"/>
            </p:cNvSpPr>
            <p:nvPr/>
          </p:nvSpPr>
          <p:spPr bwMode="auto">
            <a:xfrm>
              <a:off x="6896" y="7850"/>
              <a:ext cx="871" cy="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系统操作</a:t>
              </a:r>
              <a:endParaRPr kumimoji="0" lang="zh-CN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9" name="Rectangle 26"/>
            <p:cNvSpPr>
              <a:spLocks noChangeArrowheads="1"/>
            </p:cNvSpPr>
            <p:nvPr/>
          </p:nvSpPr>
          <p:spPr bwMode="auto">
            <a:xfrm>
              <a:off x="6948" y="8727"/>
              <a:ext cx="871" cy="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系统支持</a:t>
              </a:r>
              <a:endParaRPr kumimoji="0" lang="zh-CN" alt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0" name="Rectangle 25"/>
            <p:cNvSpPr>
              <a:spLocks noChangeArrowheads="1"/>
            </p:cNvSpPr>
            <p:nvPr/>
          </p:nvSpPr>
          <p:spPr bwMode="auto">
            <a:xfrm>
              <a:off x="6988" y="9590"/>
              <a:ext cx="871" cy="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地理分析</a:t>
              </a:r>
              <a:endParaRPr kumimoji="0" lang="zh-CN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1" name="Rectangle 24"/>
            <p:cNvSpPr>
              <a:spLocks noChangeArrowheads="1"/>
            </p:cNvSpPr>
            <p:nvPr/>
          </p:nvSpPr>
          <p:spPr bwMode="auto">
            <a:xfrm>
              <a:off x="4395" y="7888"/>
              <a:ext cx="871" cy="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数据输入</a:t>
              </a:r>
              <a:endParaRPr kumimoji="0" lang="zh-CN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sp>
          <p:nvSpPr>
            <p:cNvPr id="12" name="Rectangle 23"/>
            <p:cNvSpPr>
              <a:spLocks noChangeArrowheads="1"/>
            </p:cNvSpPr>
            <p:nvPr/>
          </p:nvSpPr>
          <p:spPr bwMode="auto">
            <a:xfrm>
              <a:off x="4395" y="8740"/>
              <a:ext cx="871" cy="38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zh-CN" altLang="zh-CN" sz="10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  <a:ea typeface="宋体" pitchFamily="2" charset="-122"/>
                  <a:cs typeface="Times New Roman" pitchFamily="18" charset="0"/>
                </a:rPr>
                <a:t>数据存储</a:t>
              </a:r>
              <a:endParaRPr kumimoji="0" lang="zh-CN" altLang="zh-CN" sz="3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endParaRPr>
            </a:p>
          </p:txBody>
        </p:sp>
        <p:grpSp>
          <p:nvGrpSpPr>
            <p:cNvPr id="13" name="Group 2"/>
            <p:cNvGrpSpPr>
              <a:grpSpLocks/>
            </p:cNvGrpSpPr>
            <p:nvPr/>
          </p:nvGrpSpPr>
          <p:grpSpPr bwMode="auto">
            <a:xfrm>
              <a:off x="2321" y="6964"/>
              <a:ext cx="7460" cy="4340"/>
              <a:chOff x="2321" y="6964"/>
              <a:chExt cx="7460" cy="4340"/>
            </a:xfrm>
          </p:grpSpPr>
          <p:grpSp>
            <p:nvGrpSpPr>
              <p:cNvPr id="14" name="Group 15"/>
              <p:cNvGrpSpPr>
                <a:grpSpLocks/>
              </p:cNvGrpSpPr>
              <p:nvPr/>
            </p:nvGrpSpPr>
            <p:grpSpPr bwMode="auto">
              <a:xfrm>
                <a:off x="4364" y="8275"/>
                <a:ext cx="3455" cy="1790"/>
                <a:chOff x="4364" y="13436"/>
                <a:chExt cx="3455" cy="1790"/>
              </a:xfrm>
            </p:grpSpPr>
            <p:sp>
              <p:nvSpPr>
                <p:cNvPr id="43" name="AutoShape 22"/>
                <p:cNvSpPr>
                  <a:spLocks noChangeShapeType="1"/>
                </p:cNvSpPr>
                <p:nvPr/>
              </p:nvSpPr>
              <p:spPr bwMode="auto">
                <a:xfrm>
                  <a:off x="4395" y="13436"/>
                  <a:ext cx="10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b="1"/>
                </a:p>
              </p:txBody>
            </p:sp>
            <p:sp>
              <p:nvSpPr>
                <p:cNvPr id="44" name="AutoShape 21"/>
                <p:cNvSpPr>
                  <a:spLocks noChangeShapeType="1"/>
                </p:cNvSpPr>
                <p:nvPr/>
              </p:nvSpPr>
              <p:spPr bwMode="auto">
                <a:xfrm>
                  <a:off x="4395" y="14362"/>
                  <a:ext cx="10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b="1"/>
                </a:p>
              </p:txBody>
            </p:sp>
            <p:sp>
              <p:nvSpPr>
                <p:cNvPr id="45" name="AutoShape 20"/>
                <p:cNvSpPr>
                  <a:spLocks noChangeShapeType="1"/>
                </p:cNvSpPr>
                <p:nvPr/>
              </p:nvSpPr>
              <p:spPr bwMode="auto">
                <a:xfrm>
                  <a:off x="4364" y="15226"/>
                  <a:ext cx="10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b="1"/>
                </a:p>
              </p:txBody>
            </p:sp>
            <p:sp>
              <p:nvSpPr>
                <p:cNvPr id="46" name="AutoShape 19"/>
                <p:cNvSpPr>
                  <a:spLocks noChangeShapeType="1"/>
                </p:cNvSpPr>
                <p:nvPr/>
              </p:nvSpPr>
              <p:spPr bwMode="auto">
                <a:xfrm flipH="1">
                  <a:off x="6715" y="13442"/>
                  <a:ext cx="10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b="1"/>
                </a:p>
              </p:txBody>
            </p:sp>
            <p:sp>
              <p:nvSpPr>
                <p:cNvPr id="47" name="AutoShape 18"/>
                <p:cNvSpPr>
                  <a:spLocks noChangeShapeType="1"/>
                </p:cNvSpPr>
                <p:nvPr/>
              </p:nvSpPr>
              <p:spPr bwMode="auto">
                <a:xfrm flipH="1">
                  <a:off x="6767" y="14355"/>
                  <a:ext cx="10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b="1"/>
                </a:p>
              </p:txBody>
            </p:sp>
            <p:sp>
              <p:nvSpPr>
                <p:cNvPr id="48" name="AutoShape 17"/>
                <p:cNvSpPr>
                  <a:spLocks noChangeShapeType="1"/>
                </p:cNvSpPr>
                <p:nvPr/>
              </p:nvSpPr>
              <p:spPr bwMode="auto">
                <a:xfrm flipH="1">
                  <a:off x="6762" y="15219"/>
                  <a:ext cx="1052" cy="0"/>
                </a:xfrm>
                <a:prstGeom prst="straightConnector1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 type="triangle" w="med" len="med"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 sz="3200" b="1"/>
                </a:p>
              </p:txBody>
            </p:sp>
            <p:sp>
              <p:nvSpPr>
                <p:cNvPr id="49" name="Rectangle 16"/>
                <p:cNvSpPr>
                  <a:spLocks noChangeArrowheads="1"/>
                </p:cNvSpPr>
                <p:nvPr/>
              </p:nvSpPr>
              <p:spPr bwMode="auto">
                <a:xfrm>
                  <a:off x="4364" y="14738"/>
                  <a:ext cx="871" cy="387"/>
                </a:xfrm>
                <a:prstGeom prst="rect">
                  <a:avLst/>
                </a:prstGeom>
                <a:solidFill>
                  <a:srgbClr val="FFFFF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0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信息输入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</p:grpSp>
          <p:grpSp>
            <p:nvGrpSpPr>
              <p:cNvPr id="15" name="Group 3"/>
              <p:cNvGrpSpPr>
                <a:grpSpLocks/>
              </p:cNvGrpSpPr>
              <p:nvPr/>
            </p:nvGrpSpPr>
            <p:grpSpPr bwMode="auto">
              <a:xfrm>
                <a:off x="2321" y="6964"/>
                <a:ext cx="7460" cy="4340"/>
                <a:chOff x="2321" y="6964"/>
                <a:chExt cx="7460" cy="4340"/>
              </a:xfrm>
            </p:grpSpPr>
            <p:sp>
              <p:nvSpPr>
                <p:cNvPr id="20" name="Oval 14"/>
                <p:cNvSpPr>
                  <a:spLocks noChangeArrowheads="1"/>
                </p:cNvSpPr>
                <p:nvPr/>
              </p:nvSpPr>
              <p:spPr bwMode="auto">
                <a:xfrm>
                  <a:off x="5201" y="10653"/>
                  <a:ext cx="1878" cy="65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用户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28" name="AutoShape 13"/>
                <p:cNvSpPr>
                  <a:spLocks noChangeArrowheads="1"/>
                </p:cNvSpPr>
                <p:nvPr/>
              </p:nvSpPr>
              <p:spPr bwMode="auto">
                <a:xfrm>
                  <a:off x="5507" y="7888"/>
                  <a:ext cx="1177" cy="2578"/>
                </a:xfrm>
                <a:prstGeom prst="diamond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地理信息数据库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29" name="AutoShape 12"/>
                <p:cNvSpPr>
                  <a:spLocks noChangeArrowheads="1"/>
                </p:cNvSpPr>
                <p:nvPr/>
              </p:nvSpPr>
              <p:spPr bwMode="auto">
                <a:xfrm>
                  <a:off x="2367" y="8037"/>
                  <a:ext cx="1828" cy="57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输入设备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30" name="AutoShape 11"/>
                <p:cNvSpPr>
                  <a:spLocks noChangeArrowheads="1"/>
                </p:cNvSpPr>
                <p:nvPr/>
              </p:nvSpPr>
              <p:spPr bwMode="auto">
                <a:xfrm>
                  <a:off x="2367" y="8928"/>
                  <a:ext cx="1828" cy="57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存储设备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34" name="AutoShape 10"/>
                <p:cNvSpPr>
                  <a:spLocks noChangeArrowheads="1"/>
                </p:cNvSpPr>
                <p:nvPr/>
              </p:nvSpPr>
              <p:spPr bwMode="auto">
                <a:xfrm>
                  <a:off x="2367" y="9792"/>
                  <a:ext cx="1828" cy="57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输出设备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37" name="AutoShape 9"/>
                <p:cNvSpPr>
                  <a:spLocks noChangeArrowheads="1"/>
                </p:cNvSpPr>
                <p:nvPr/>
              </p:nvSpPr>
              <p:spPr bwMode="auto">
                <a:xfrm>
                  <a:off x="7953" y="8011"/>
                  <a:ext cx="1828" cy="57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计算机系统软件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38" name="AutoShape 8"/>
                <p:cNvSpPr>
                  <a:spLocks noChangeArrowheads="1"/>
                </p:cNvSpPr>
                <p:nvPr/>
              </p:nvSpPr>
              <p:spPr bwMode="auto">
                <a:xfrm>
                  <a:off x="7953" y="8902"/>
                  <a:ext cx="1828" cy="57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en-US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GIS</a:t>
                  </a:r>
                  <a:r>
                    <a:rPr kumimoji="0" lang="zh-CN" altLang="en-US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软件</a:t>
                  </a:r>
                  <a:endParaRPr kumimoji="0" lang="zh-CN" altLang="en-US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39" name="AutoShape 7"/>
                <p:cNvSpPr>
                  <a:spLocks noChangeArrowheads="1"/>
                </p:cNvSpPr>
                <p:nvPr/>
              </p:nvSpPr>
              <p:spPr bwMode="auto">
                <a:xfrm>
                  <a:off x="7953" y="9766"/>
                  <a:ext cx="1828" cy="576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应用分析程序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40" name="Oval 6"/>
                <p:cNvSpPr>
                  <a:spLocks noChangeArrowheads="1"/>
                </p:cNvSpPr>
                <p:nvPr/>
              </p:nvSpPr>
              <p:spPr bwMode="auto">
                <a:xfrm>
                  <a:off x="2321" y="6973"/>
                  <a:ext cx="1878" cy="65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硬件系统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41" name="Oval 5"/>
                <p:cNvSpPr>
                  <a:spLocks noChangeArrowheads="1"/>
                </p:cNvSpPr>
                <p:nvPr/>
              </p:nvSpPr>
              <p:spPr bwMode="auto">
                <a:xfrm>
                  <a:off x="5162" y="6973"/>
                  <a:ext cx="1878" cy="65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地理数据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  <p:sp>
              <p:nvSpPr>
                <p:cNvPr id="42" name="Oval 4"/>
                <p:cNvSpPr>
                  <a:spLocks noChangeArrowheads="1"/>
                </p:cNvSpPr>
                <p:nvPr/>
              </p:nvSpPr>
              <p:spPr bwMode="auto">
                <a:xfrm>
                  <a:off x="7888" y="6964"/>
                  <a:ext cx="1878" cy="651"/>
                </a:xfrm>
                <a:prstGeom prst="ellipse">
                  <a:avLst/>
                </a:prstGeom>
                <a:solidFill>
                  <a:srgbClr val="FFFFFF"/>
                </a:solidFill>
                <a:ln w="9525">
                  <a:solidFill>
                    <a:srgbClr val="000000"/>
                  </a:solidFill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ctr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</a:pPr>
                  <a:r>
                    <a:rPr kumimoji="0" lang="zh-CN" altLang="zh-CN" sz="1400" b="1" i="0" u="none" strike="noStrike" cap="none" normalizeH="0" baseline="0" smtClean="0">
                      <a:ln>
                        <a:noFill/>
                      </a:ln>
                      <a:solidFill>
                        <a:schemeClr val="tx1"/>
                      </a:solidFill>
                      <a:effectLst/>
                      <a:latin typeface="Times New Roman" pitchFamily="18" charset="0"/>
                      <a:ea typeface="宋体" pitchFamily="2" charset="-122"/>
                      <a:cs typeface="Times New Roman" pitchFamily="18" charset="0"/>
                    </a:rPr>
                    <a:t>软件系统</a:t>
                  </a:r>
                  <a:endParaRPr kumimoji="0" lang="zh-CN" altLang="zh-CN" sz="3200" b="1" i="0" u="none" strike="noStrike" cap="none" normalizeH="0" baseline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Arial" pitchFamily="34" charset="0"/>
                    <a:ea typeface="宋体" pitchFamily="2" charset="-122"/>
                    <a:cs typeface="宋体" pitchFamily="2" charset="-122"/>
                  </a:endParaRPr>
                </a:p>
              </p:txBody>
            </p:sp>
          </p:grpSp>
        </p:grpSp>
      </p:grpSp>
      <p:sp>
        <p:nvSpPr>
          <p:cNvPr id="50" name="Rectangle 46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indent="26987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宋体" pitchFamily="2" charset="-122"/>
              </a:defRPr>
            </a:lvl9pPr>
          </a:lstStyle>
          <a:p>
            <a:pPr marL="0" marR="0" lvl="0" indent="2698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34341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350597" cy="96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373246" y="177966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（二）</a:t>
            </a:r>
            <a:r>
              <a:rPr lang="en-US" altLang="zh-CN" sz="2000" dirty="0"/>
              <a:t>GIS</a:t>
            </a:r>
            <a:r>
              <a:rPr lang="zh-CN" altLang="zh-CN" sz="2000" dirty="0"/>
              <a:t>的功能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一个实用的</a:t>
            </a:r>
            <a:r>
              <a:rPr lang="en-US" altLang="zh-CN" sz="2000" dirty="0"/>
              <a:t>GIS</a:t>
            </a:r>
            <a:r>
              <a:rPr lang="zh-CN" altLang="zh-CN" sz="2000" dirty="0"/>
              <a:t>要支持对空间数据的采集输入、编辑处理、存储管理、查询分析和可视化输出等功能。</a:t>
            </a:r>
          </a:p>
        </p:txBody>
      </p:sp>
      <p:pic>
        <p:nvPicPr>
          <p:cNvPr id="12290" name="Picture 2" descr="https://images2017.cnblogs.com/blog/1061021/201712/1061021-20171216200128827-78146783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000" y="1874264"/>
            <a:ext cx="4035209" cy="1875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3285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350597" cy="96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235684" y="2049133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除上述五大功能外，还有用户接口模块，用于接收用户的指令、程序或数据，是用户和系统交互的工具，主要包括用户界面、程序接口与数据接口。</a:t>
            </a:r>
            <a:endParaRPr lang="zh-CN" altLang="en-US" sz="2000" dirty="0"/>
          </a:p>
        </p:txBody>
      </p:sp>
      <p:pic>
        <p:nvPicPr>
          <p:cNvPr id="13316" name="Picture 4" descr="https://img1.baidu.com/it/u=2248656865,56275967&amp;fm=253&amp;fmt=auto&amp;app=138&amp;f=PNG?w=1013&amp;h=5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00" y="2058747"/>
            <a:ext cx="4032448" cy="1990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637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350597" cy="96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373246" y="1707654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（三）</a:t>
            </a:r>
            <a:r>
              <a:rPr lang="en-US" altLang="zh-CN" sz="2000" dirty="0"/>
              <a:t>GIS</a:t>
            </a:r>
            <a:r>
              <a:rPr lang="zh-CN" altLang="zh-CN" sz="2000" dirty="0"/>
              <a:t>的类型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1. </a:t>
            </a:r>
            <a:r>
              <a:rPr lang="zh-CN" altLang="zh-CN" sz="2000" dirty="0"/>
              <a:t>按内容分类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GIS </a:t>
            </a:r>
            <a:r>
              <a:rPr lang="zh-CN" altLang="zh-CN" sz="2000" dirty="0"/>
              <a:t>按内容可分为专题地理信息系统、区域地理信息系统和地理信息系统工具三类。</a:t>
            </a:r>
          </a:p>
        </p:txBody>
      </p:sp>
      <p:pic>
        <p:nvPicPr>
          <p:cNvPr id="14338" name="Picture 2" descr="https://img.mp.sohu.com/upload/20170520/7ed6691ded1747ba88a9c068af2a32d2_th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60834"/>
            <a:ext cx="4137973" cy="24200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3082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350597" cy="9679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 smtClean="0"/>
              <a:t>二</a:t>
            </a:r>
            <a:r>
              <a:rPr lang="zh-CN" altLang="zh-CN" sz="2000" dirty="0"/>
              <a:t>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3995936" y="1851670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2. </a:t>
            </a:r>
            <a:r>
              <a:rPr lang="zh-CN" altLang="zh-CN" sz="2000" dirty="0"/>
              <a:t>按用途分类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GIS </a:t>
            </a:r>
            <a:r>
              <a:rPr lang="zh-CN" altLang="zh-CN" sz="2000" dirty="0"/>
              <a:t>按用途的不同可分为多种地理信息系统，如自然资源查询信息系统、规划与评价信息系统和土地管理信息系统。</a:t>
            </a:r>
          </a:p>
        </p:txBody>
      </p:sp>
      <p:pic>
        <p:nvPicPr>
          <p:cNvPr id="15362" name="Picture 2" descr="https://inews.gtimg.com/newsapp_bt/0/13514942784/10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1" y="1489018"/>
            <a:ext cx="35523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10584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5905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3S</a:t>
            </a:r>
            <a:r>
              <a:rPr lang="zh-CN" altLang="en-US" sz="2000" dirty="0" smtClean="0"/>
              <a:t>技术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144997" y="891371"/>
            <a:ext cx="4572000" cy="424731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3S</a:t>
            </a:r>
            <a:r>
              <a:rPr lang="zh-CN" altLang="zh-CN" sz="2000" dirty="0"/>
              <a:t>技术是遥感技术</a:t>
            </a:r>
            <a:r>
              <a:rPr lang="en-US" altLang="zh-CN" sz="2000" dirty="0"/>
              <a:t>(Remote sensing</a:t>
            </a:r>
            <a:r>
              <a:rPr lang="zh-CN" altLang="zh-CN" sz="2000" dirty="0"/>
              <a:t>，</a:t>
            </a:r>
            <a:r>
              <a:rPr lang="en-US" altLang="zh-CN" sz="2000" dirty="0"/>
              <a:t>RS)</a:t>
            </a:r>
            <a:r>
              <a:rPr lang="zh-CN" altLang="zh-CN" sz="2000" dirty="0"/>
              <a:t>、地理信息系统</a:t>
            </a:r>
            <a:r>
              <a:rPr lang="en-US" altLang="zh-CN" sz="2000" dirty="0"/>
              <a:t>(Geography information systems</a:t>
            </a:r>
            <a:r>
              <a:rPr lang="zh-CN" altLang="zh-CN" sz="2000" dirty="0"/>
              <a:t>，</a:t>
            </a:r>
            <a:r>
              <a:rPr lang="en-US" altLang="zh-CN" sz="2000" dirty="0"/>
              <a:t>GIS)</a:t>
            </a:r>
            <a:r>
              <a:rPr lang="zh-CN" altLang="zh-CN" sz="2000" dirty="0"/>
              <a:t>和全球定位系统</a:t>
            </a:r>
            <a:r>
              <a:rPr lang="en-US" altLang="zh-CN" sz="2000" dirty="0"/>
              <a:t>(Global positioning systems</a:t>
            </a:r>
            <a:r>
              <a:rPr lang="zh-CN" altLang="zh-CN" sz="2000" dirty="0"/>
              <a:t>，</a:t>
            </a:r>
            <a:r>
              <a:rPr lang="en-US" altLang="zh-CN" sz="2000" dirty="0"/>
              <a:t>GPS)</a:t>
            </a:r>
            <a:r>
              <a:rPr lang="zh-CN" altLang="zh-CN" sz="2000" dirty="0"/>
              <a:t>的统称，是空间技术、传感器技术、卫星定位与导航技术和计算机技术、通讯技术相结合，多学科高度集成的对空间信息进行采集、处理、管理、分析、表达、传播和应用的现代信息技术。</a:t>
            </a:r>
          </a:p>
        </p:txBody>
      </p:sp>
      <p:pic>
        <p:nvPicPr>
          <p:cNvPr id="18434" name="Picture 2" descr="https://bkimg.cdn.bcebos.com/pic/9825bc315c6034a881f62274c51349540923762b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1" y="1563638"/>
            <a:ext cx="3771522" cy="3022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2950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5905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3S</a:t>
            </a:r>
            <a:r>
              <a:rPr lang="zh-CN" altLang="en-US" sz="2000" dirty="0" smtClean="0"/>
              <a:t>技术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235205" y="1707654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RS</a:t>
            </a:r>
            <a:r>
              <a:rPr lang="zh-CN" altLang="zh-CN" sz="2000" dirty="0"/>
              <a:t>是指从高空或外层空间接收来自地球表层各类地物的电磁波信息，并通过对这些信息进行扫描、摄影、传输和处理，从而对地表各类地物和现象进行远距离控测和识别的现代综合技术。</a:t>
            </a:r>
            <a:endParaRPr lang="zh-CN" altLang="en-US" sz="2000" dirty="0"/>
          </a:p>
        </p:txBody>
      </p:sp>
      <p:pic>
        <p:nvPicPr>
          <p:cNvPr id="16386" name="Picture 2" descr="https://n.sinaimg.cn/spider20220927/209/w1080h729/20220927/ac9d-8d17ac780aa293d0f45367d94570178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0" y="1647841"/>
            <a:ext cx="3834923" cy="25885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462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5905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3S</a:t>
            </a:r>
            <a:r>
              <a:rPr lang="zh-CN" altLang="en-US" sz="2000" dirty="0" smtClean="0"/>
              <a:t>技术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340316" y="1419622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遥感技术可用于植被资源调查、气候气象观测预报、作物产量估测、病虫害预测、环境质量监测、交通线路网络与旅游景点分布等方面</a:t>
            </a:r>
            <a:r>
              <a:rPr lang="zh-CN" altLang="zh-CN" sz="2000" dirty="0" smtClean="0"/>
              <a:t>。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另外，利用热红外遥感图像能够对城市的热岛效应进行有效的调查。</a:t>
            </a:r>
            <a:endParaRPr lang="zh-CN" altLang="en-US" sz="2000" dirty="0"/>
          </a:p>
        </p:txBody>
      </p:sp>
      <p:pic>
        <p:nvPicPr>
          <p:cNvPr id="17410" name="Picture 2" descr="https://www.51wendang.com/pic/b54f8502a102e4800c8ed622/4-810-jpg_6-1080-0-0-10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0" y="1426603"/>
            <a:ext cx="3834923" cy="28761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58109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5905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3S</a:t>
            </a:r>
            <a:r>
              <a:rPr lang="zh-CN" altLang="en-US" sz="2000" dirty="0" smtClean="0"/>
              <a:t>技术</a:t>
            </a:r>
            <a:endParaRPr lang="en-US" altLang="zh-CN" sz="20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18680"/>
            <a:ext cx="5374358" cy="36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矩形 5"/>
          <p:cNvSpPr/>
          <p:nvPr/>
        </p:nvSpPr>
        <p:spPr>
          <a:xfrm>
            <a:off x="5481861" y="1487719"/>
            <a:ext cx="345251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RS</a:t>
            </a:r>
            <a:r>
              <a:rPr lang="zh-CN" altLang="zh-CN" sz="2000" dirty="0"/>
              <a:t>、</a:t>
            </a:r>
            <a:r>
              <a:rPr lang="en-US" altLang="zh-CN" sz="2000" dirty="0"/>
              <a:t>GPS</a:t>
            </a:r>
            <a:r>
              <a:rPr lang="zh-CN" altLang="zh-CN" sz="2000" dirty="0"/>
              <a:t>和</a:t>
            </a:r>
            <a:r>
              <a:rPr lang="en-US" altLang="zh-CN" sz="2000" dirty="0"/>
              <a:t>GIS</a:t>
            </a:r>
            <a:r>
              <a:rPr lang="zh-CN" altLang="zh-CN" sz="2000" dirty="0"/>
              <a:t>在空间信息采集、动态分析与管理等方面各具特色，且具有较强的互补性。这一特点使得</a:t>
            </a:r>
            <a:r>
              <a:rPr lang="en-US" altLang="zh-CN" sz="2000" dirty="0"/>
              <a:t>3S</a:t>
            </a:r>
            <a:r>
              <a:rPr lang="zh-CN" altLang="zh-CN" sz="2000" dirty="0"/>
              <a:t>技术在应用中紧密结合，并逐步朝着一体化集成的方向发展。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978434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="" xmlns:a16="http://schemas.microsoft.com/office/drawing/2014/main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="" xmlns:a16="http://schemas.microsoft.com/office/drawing/2014/main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="" xmlns:a16="http://schemas.microsoft.com/office/drawing/2014/main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="" xmlns:a16="http://schemas.microsoft.com/office/drawing/2014/main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="" xmlns:a16="http://schemas.microsoft.com/office/drawing/2014/main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="" xmlns:a16="http://schemas.microsoft.com/office/drawing/2014/main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387128"/>
            <a:ext cx="396044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一</a:t>
            </a:r>
            <a:r>
              <a:rPr lang="zh-CN" altLang="en-US" sz="2000" dirty="0" smtClean="0"/>
              <a:t>、</a:t>
            </a:r>
            <a:r>
              <a:rPr lang="en-US" altLang="zh-CN" sz="2000" dirty="0" smtClean="0"/>
              <a:t>GIS</a:t>
            </a:r>
            <a:r>
              <a:rPr lang="zh-CN" altLang="zh-CN" sz="2000" dirty="0" smtClean="0"/>
              <a:t>简介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二、</a:t>
            </a:r>
            <a:r>
              <a:rPr lang="en-US" altLang="zh-CN" sz="2000" dirty="0"/>
              <a:t>GIS</a:t>
            </a:r>
            <a:r>
              <a:rPr lang="zh-CN" altLang="zh-CN" sz="2000" dirty="0"/>
              <a:t>的组成、功能及类型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三、</a:t>
            </a:r>
            <a:r>
              <a:rPr lang="en-US" altLang="zh-CN" sz="2000" dirty="0"/>
              <a:t>3S</a:t>
            </a:r>
            <a:r>
              <a:rPr lang="zh-CN" altLang="zh-CN" sz="2000" dirty="0"/>
              <a:t>技术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四、</a:t>
            </a:r>
            <a:r>
              <a:rPr lang="en-US" altLang="zh-CN" sz="2000" dirty="0"/>
              <a:t>3S</a:t>
            </a:r>
            <a:r>
              <a:rPr lang="zh-CN" altLang="zh-CN" sz="2000" dirty="0"/>
              <a:t>技术应用</a:t>
            </a:r>
            <a:r>
              <a:rPr lang="zh-CN" altLang="zh-CN" sz="2000" dirty="0" smtClean="0"/>
              <a:t>案例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5905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3S</a:t>
            </a:r>
            <a:r>
              <a:rPr lang="zh-CN" altLang="en-US" sz="2000" dirty="0" smtClean="0"/>
              <a:t>技术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097164" y="896183"/>
            <a:ext cx="4795315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（三）</a:t>
            </a:r>
            <a:r>
              <a:rPr lang="en-US" altLang="zh-CN" sz="2000" dirty="0"/>
              <a:t>3S</a:t>
            </a:r>
            <a:r>
              <a:rPr lang="zh-CN" altLang="zh-CN" sz="2000" dirty="0"/>
              <a:t>技术的集成与应用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3S</a:t>
            </a:r>
            <a:r>
              <a:rPr lang="zh-CN" altLang="zh-CN" sz="2000" dirty="0"/>
              <a:t>技术在我国发展很快，而且由于地理信息的普适性，使得其应用早已突破了地学研究的领域，目前</a:t>
            </a:r>
            <a:r>
              <a:rPr lang="en-US" altLang="zh-CN" sz="2000" dirty="0"/>
              <a:t>, 3S</a:t>
            </a:r>
            <a:r>
              <a:rPr lang="zh-CN" altLang="zh-CN" sz="2000" dirty="0"/>
              <a:t>已广泛应用于城市规划、城市管网规划、交通、电讯管网及配线、电力配网、测绘、环境保护与监测、国土详查、土地利用、地籍管理、 公安、国防、作战指挥、教育、地质勘察、矿产资源、旅游业及卫生事业等。</a:t>
            </a:r>
          </a:p>
        </p:txBody>
      </p:sp>
      <p:pic>
        <p:nvPicPr>
          <p:cNvPr id="9218" name="Picture 2" descr="https://clst.cau.edu.cn/picture/0/a8fb478ae8e4470faf92ecd1fb52928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14" y="1347614"/>
            <a:ext cx="3744416" cy="31099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959110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5905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三</a:t>
            </a:r>
            <a:r>
              <a:rPr lang="zh-CN" altLang="zh-CN" sz="2000" dirty="0" smtClean="0"/>
              <a:t>、</a:t>
            </a:r>
            <a:r>
              <a:rPr lang="en-US" altLang="zh-CN" sz="2000" dirty="0" smtClean="0"/>
              <a:t>3S</a:t>
            </a:r>
            <a:r>
              <a:rPr lang="zh-CN" altLang="en-US" sz="2000" dirty="0" smtClean="0"/>
              <a:t>技术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5003949" y="1885427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1.GPS</a:t>
            </a:r>
            <a:r>
              <a:rPr lang="zh-CN" altLang="zh-CN" sz="2000" dirty="0"/>
              <a:t>与</a:t>
            </a:r>
            <a:r>
              <a:rPr lang="en-US" altLang="zh-CN" sz="2000" dirty="0"/>
              <a:t>GIS</a:t>
            </a:r>
            <a:r>
              <a:rPr lang="zh-CN" altLang="zh-CN" sz="2000" dirty="0"/>
              <a:t>的集成与应用。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2.RS</a:t>
            </a:r>
            <a:r>
              <a:rPr lang="zh-CN" altLang="zh-CN" sz="2000" dirty="0"/>
              <a:t>与</a:t>
            </a:r>
            <a:r>
              <a:rPr lang="en-US" altLang="zh-CN" sz="2000" dirty="0"/>
              <a:t>GIS</a:t>
            </a:r>
            <a:r>
              <a:rPr lang="zh-CN" altLang="zh-CN" sz="2000" dirty="0"/>
              <a:t>的集成与应用。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3.GPS</a:t>
            </a:r>
            <a:r>
              <a:rPr lang="zh-CN" altLang="zh-CN" sz="2000" dirty="0"/>
              <a:t>与</a:t>
            </a:r>
            <a:r>
              <a:rPr lang="en-US" altLang="zh-CN" sz="2000" dirty="0"/>
              <a:t>RS</a:t>
            </a:r>
            <a:r>
              <a:rPr lang="zh-CN" altLang="zh-CN" sz="2000" dirty="0"/>
              <a:t>的集成与应用。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4.3S</a:t>
            </a:r>
            <a:r>
              <a:rPr lang="zh-CN" altLang="zh-CN" sz="2000" dirty="0"/>
              <a:t>技术集成与应用</a:t>
            </a:r>
          </a:p>
        </p:txBody>
      </p:sp>
      <p:pic>
        <p:nvPicPr>
          <p:cNvPr id="19458" name="Picture 2" descr="https://bkimg.cdn.bcebos.com/pic/ac345982b2b7d0a20cf40599e8bb61094b36acaf2c2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893" y="1594782"/>
            <a:ext cx="4515567" cy="2705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74300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484976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四</a:t>
            </a:r>
            <a:r>
              <a:rPr lang="zh-CN" altLang="zh-CN" sz="2000" dirty="0" smtClean="0"/>
              <a:t>、</a:t>
            </a:r>
            <a:r>
              <a:rPr lang="en-US" altLang="zh-CN" sz="2000" dirty="0"/>
              <a:t>3S</a:t>
            </a:r>
            <a:r>
              <a:rPr lang="zh-CN" altLang="zh-CN" sz="2000" dirty="0"/>
              <a:t>技术应用案例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3830184" y="915566"/>
            <a:ext cx="495160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1</a:t>
            </a:r>
            <a:r>
              <a:rPr lang="zh-CN" altLang="zh-CN" sz="2000" dirty="0"/>
              <a:t>．对人群流动进行高精度定点定位，揭示疫情时空格局与空间传播规律。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2</a:t>
            </a:r>
            <a:r>
              <a:rPr lang="zh-CN" altLang="zh-CN" sz="2000" dirty="0"/>
              <a:t>．实现</a:t>
            </a:r>
            <a:r>
              <a:rPr lang="en-US" altLang="zh-CN" sz="2000" dirty="0"/>
              <a:t>"</a:t>
            </a:r>
            <a:r>
              <a:rPr lang="zh-CN" altLang="zh-CN" sz="2000" dirty="0"/>
              <a:t>非接触式</a:t>
            </a:r>
            <a:r>
              <a:rPr lang="en-US" altLang="zh-CN" sz="2000" dirty="0"/>
              <a:t>"</a:t>
            </a:r>
            <a:r>
              <a:rPr lang="zh-CN" altLang="zh-CN" sz="2000" dirty="0"/>
              <a:t>操作，避免交叉感染。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3</a:t>
            </a:r>
            <a:r>
              <a:rPr lang="zh-CN" altLang="zh-CN" sz="2000" dirty="0"/>
              <a:t>．卫星遥感技术（</a:t>
            </a:r>
            <a:r>
              <a:rPr lang="en-US" altLang="zh-CN" sz="2000" dirty="0"/>
              <a:t>RS</a:t>
            </a:r>
            <a:r>
              <a:rPr lang="zh-CN" altLang="zh-CN" sz="2000" dirty="0"/>
              <a:t>）在疫情监测及紧急施工上的应用。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4</a:t>
            </a:r>
            <a:r>
              <a:rPr lang="zh-CN" altLang="zh-CN" sz="2000" dirty="0"/>
              <a:t>．全球导航定位系统（</a:t>
            </a:r>
            <a:r>
              <a:rPr lang="en-US" altLang="zh-CN" sz="2000" dirty="0"/>
              <a:t>GNSS</a:t>
            </a:r>
            <a:r>
              <a:rPr lang="zh-CN" altLang="zh-CN" sz="2000" dirty="0"/>
              <a:t>）为抗疫一线提供时空体系精准服务。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5</a:t>
            </a:r>
            <a:r>
              <a:rPr lang="zh-CN" altLang="zh-CN" sz="2000" dirty="0"/>
              <a:t>．基于</a:t>
            </a:r>
            <a:r>
              <a:rPr lang="en-US" altLang="zh-CN" sz="2000" dirty="0"/>
              <a:t>GIS</a:t>
            </a:r>
            <a:r>
              <a:rPr lang="zh-CN" altLang="zh-CN" sz="2000" dirty="0"/>
              <a:t>的疫情应急管理信息系统建设。</a:t>
            </a:r>
          </a:p>
        </p:txBody>
      </p:sp>
      <p:pic>
        <p:nvPicPr>
          <p:cNvPr id="20484" name="Picture 4" descr="https://media2.hntv.tv/data_01/1/1/2021/08/22/2c6f127b66114a130765b8254a88a0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8381" y="987574"/>
            <a:ext cx="3197004" cy="38164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6980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2233048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356464" y="987574"/>
            <a:ext cx="4572000" cy="383181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/>
              <a:t>（一）概述</a:t>
            </a:r>
          </a:p>
          <a:p>
            <a:pPr>
              <a:lnSpc>
                <a:spcPct val="150000"/>
              </a:lnSpc>
            </a:pPr>
            <a:r>
              <a:rPr lang="zh-CN" altLang="zh-CN" dirty="0"/>
              <a:t>地理信息系统（</a:t>
            </a:r>
            <a:r>
              <a:rPr lang="en-US" altLang="zh-CN" dirty="0"/>
              <a:t>Geographic Information System</a:t>
            </a:r>
            <a:r>
              <a:rPr lang="zh-CN" altLang="zh-CN" dirty="0"/>
              <a:t>，</a:t>
            </a:r>
            <a:r>
              <a:rPr lang="en-US" altLang="zh-CN" dirty="0"/>
              <a:t>GIS</a:t>
            </a:r>
            <a:r>
              <a:rPr lang="zh-CN" altLang="zh-CN" dirty="0"/>
              <a:t>），我国国家标准《物流术语》中给出的定义是，由计算机软硬件环境、地理空间数据、系统维护和使用人员四部分组成的空间信息系统，对整个或部分地球表层（包括大气层）空间中的有关地理分布数据进行采集、储存、管理、运算、分析、显示和描述的技术系统（</a:t>
            </a:r>
            <a:r>
              <a:rPr lang="en-US" altLang="zh-CN" dirty="0"/>
              <a:t>GB/T18354-2006</a:t>
            </a:r>
            <a:r>
              <a:rPr lang="zh-CN" altLang="zh-CN" dirty="0"/>
              <a:t>）。</a:t>
            </a:r>
          </a:p>
        </p:txBody>
      </p:sp>
      <p:pic>
        <p:nvPicPr>
          <p:cNvPr id="1026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780" y="2049244"/>
            <a:ext cx="3924217" cy="17084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927907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499992" y="1628701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地理信息系统是一门综合性学科，结合地理学与地图学以及遥感和计算机科学，已经广泛的应用在不同的领域，是用于输入、存储、查询、分析和显示地理数据的</a:t>
            </a:r>
            <a:r>
              <a:rPr lang="zh-CN" altLang="zh-CN" sz="2000" dirty="0" smtClean="0"/>
              <a:t>计算机系统</a:t>
            </a:r>
            <a:r>
              <a:rPr lang="en-US" altLang="zh-CN" sz="2000" dirty="0" smtClean="0"/>
              <a:t>.</a:t>
            </a:r>
            <a:endParaRPr lang="zh-CN" altLang="en-US" sz="2000" dirty="0"/>
          </a:p>
        </p:txBody>
      </p:sp>
      <p:pic>
        <p:nvPicPr>
          <p:cNvPr id="6146" name="Picture 2" descr="https://nimg.ws.126.net/?url=https://cms-bucket.nosdn.127.net/catchpic/a/a1/a1fbadbe82ee073e2e4ae41eb10688fa.jpg&amp;thumbnail=660x2147483647&amp;quality=80&amp;type=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72" y="1694837"/>
            <a:ext cx="4316001" cy="2469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8937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144997" y="1059582"/>
            <a:ext cx="4572000" cy="37856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地理信息作为一种特殊的信息，它同样来源于地理数据。地理数据是各种地理特征和现象间关系的符号化表示，是指表征地理环境中要素的数量、质量、分布特征及其规律的数字、文字、图像等的总和。地理数据主要包括空间位置数据、属性特征数据及时域特征数据三个部分。</a:t>
            </a:r>
          </a:p>
        </p:txBody>
      </p:sp>
      <p:pic>
        <p:nvPicPr>
          <p:cNvPr id="7170" name="Picture 2" descr="https://inews.gtimg.com/newsapp_bt/0/13363658907/1000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56"/>
          <a:stretch/>
        </p:blipFill>
        <p:spPr bwMode="auto">
          <a:xfrm>
            <a:off x="233021" y="1491630"/>
            <a:ext cx="3744416" cy="259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5311897" y="1491630"/>
            <a:ext cx="2943434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（二）</a:t>
            </a:r>
            <a:r>
              <a:rPr lang="zh-CN" altLang="zh-CN" sz="2000" dirty="0" smtClean="0"/>
              <a:t>特点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en-US" altLang="zh-CN" sz="2000" dirty="0"/>
              <a:t>1.</a:t>
            </a:r>
            <a:r>
              <a:rPr lang="zh-CN" altLang="zh-CN" sz="2000" dirty="0"/>
              <a:t>公共的地理定位基础。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2.</a:t>
            </a:r>
            <a:r>
              <a:rPr lang="zh-CN" altLang="zh-CN" sz="2000" dirty="0"/>
              <a:t>标准化和数字化。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3.</a:t>
            </a:r>
            <a:r>
              <a:rPr lang="zh-CN" altLang="zh-CN" sz="2000" dirty="0"/>
              <a:t>多维结构。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4.</a:t>
            </a:r>
            <a:r>
              <a:rPr lang="zh-CN" altLang="zh-CN" sz="2000" dirty="0"/>
              <a:t>具有丰富的信息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  <p:pic>
        <p:nvPicPr>
          <p:cNvPr id="28" name="图片 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1" y="1851670"/>
            <a:ext cx="4926013" cy="2147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18870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847696" y="1470720"/>
            <a:ext cx="42963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（三）发展历程</a:t>
            </a:r>
          </a:p>
          <a:p>
            <a:pPr>
              <a:lnSpc>
                <a:spcPct val="150000"/>
              </a:lnSpc>
            </a:pPr>
            <a:r>
              <a:rPr lang="en-US" altLang="zh-CN" sz="2000" dirty="0"/>
              <a:t>1.GIS</a:t>
            </a:r>
            <a:r>
              <a:rPr lang="zh-CN" altLang="zh-CN" sz="2000" dirty="0"/>
              <a:t>国外发展</a:t>
            </a:r>
            <a:r>
              <a:rPr lang="zh-CN" altLang="zh-CN" sz="2000" dirty="0" smtClean="0"/>
              <a:t>情况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</a:t>
            </a:r>
            <a:r>
              <a:rPr lang="en-US" altLang="zh-CN" sz="2000" dirty="0"/>
              <a:t>1963</a:t>
            </a:r>
            <a:r>
              <a:rPr lang="zh-CN" altLang="zh-CN" sz="2000" dirty="0"/>
              <a:t>年，</a:t>
            </a:r>
            <a:r>
              <a:rPr lang="zh-CN" altLang="zh-CN" sz="2000" dirty="0" smtClean="0"/>
              <a:t>加拿大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</a:t>
            </a:r>
            <a:r>
              <a:rPr lang="en-US" altLang="zh-CN" sz="2000" dirty="0"/>
              <a:t>1965</a:t>
            </a:r>
            <a:r>
              <a:rPr lang="zh-CN" altLang="zh-CN" sz="2000" dirty="0"/>
              <a:t>年，</a:t>
            </a:r>
            <a:r>
              <a:rPr lang="zh-CN" altLang="zh-CN" sz="2000" dirty="0" smtClean="0"/>
              <a:t>美国哈佛大学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 smtClean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</a:t>
            </a:r>
            <a:r>
              <a:rPr lang="en-US" altLang="zh-CN" sz="2000" dirty="0"/>
              <a:t>1967</a:t>
            </a:r>
            <a:r>
              <a:rPr lang="zh-CN" altLang="zh-CN" sz="2000" dirty="0"/>
              <a:t>年世界第一个投入实际操作的</a:t>
            </a:r>
            <a:r>
              <a:rPr lang="en-US" altLang="zh-CN" sz="2000" dirty="0"/>
              <a:t>GIS</a:t>
            </a:r>
            <a:r>
              <a:rPr lang="zh-CN" altLang="zh-CN" sz="2000" dirty="0"/>
              <a:t>系统</a:t>
            </a:r>
          </a:p>
        </p:txBody>
      </p:sp>
      <p:pic>
        <p:nvPicPr>
          <p:cNvPr id="10242" name="Picture 2" descr="https://5b0988e595225.cdn.sohucs.com/images/20190921/a55ea69365db45eb829756dee966940b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689" y="1688185"/>
            <a:ext cx="4511395" cy="2539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243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4144997" y="1635646"/>
            <a:ext cx="4572000" cy="240065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4</a:t>
            </a:r>
            <a:r>
              <a:rPr lang="zh-CN" altLang="zh-CN" sz="2000" dirty="0"/>
              <a:t>）目前，</a:t>
            </a:r>
            <a:r>
              <a:rPr lang="en-US" altLang="zh-CN" sz="2000" dirty="0"/>
              <a:t>GIS</a:t>
            </a:r>
            <a:r>
              <a:rPr lang="zh-CN" altLang="zh-CN" sz="2000" dirty="0"/>
              <a:t>技术已成功应用包括资源管理、自动制图、设施管理、城市和区域规划、人口和商业管理、交通运输、石油和天然气、教育、军事等九大类别的一百多个领域。</a:t>
            </a:r>
            <a:endParaRPr lang="zh-CN" altLang="en-US" sz="2000" dirty="0"/>
          </a:p>
        </p:txBody>
      </p:sp>
      <p:pic>
        <p:nvPicPr>
          <p:cNvPr id="8194" name="Picture 2" descr="https://img1.baidu.com/it/u=3918326408,137706742&amp;fm=253&amp;fmt=auto&amp;app=138&amp;f=JPEG?w=720&amp;h=45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021" y="1728489"/>
            <a:ext cx="3692502" cy="23078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1008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555234" cy="501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/>
              <a:t>一、</a:t>
            </a:r>
            <a:r>
              <a:rPr lang="en-US" altLang="zh-CN" sz="2000" dirty="0"/>
              <a:t>GIS</a:t>
            </a:r>
            <a:r>
              <a:rPr lang="zh-CN" altLang="zh-CN" sz="2000" dirty="0"/>
              <a:t>简介</a:t>
            </a:r>
            <a:endParaRPr lang="en-US" altLang="zh-CN" sz="2000" dirty="0"/>
          </a:p>
        </p:txBody>
      </p:sp>
      <p:sp>
        <p:nvSpPr>
          <p:cNvPr id="6" name="矩形 5"/>
          <p:cNvSpPr/>
          <p:nvPr/>
        </p:nvSpPr>
        <p:spPr>
          <a:xfrm>
            <a:off x="379634" y="987574"/>
            <a:ext cx="854173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/>
              <a:t>2.GIS</a:t>
            </a:r>
            <a:r>
              <a:rPr lang="zh-CN" altLang="zh-CN" sz="2000" dirty="0"/>
              <a:t>国内发展情况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1</a:t>
            </a:r>
            <a:r>
              <a:rPr lang="zh-CN" altLang="zh-CN" sz="2000" dirty="0"/>
              <a:t>）准备阶段（</a:t>
            </a:r>
            <a:r>
              <a:rPr lang="en-US" altLang="zh-CN" sz="2000" dirty="0"/>
              <a:t>20</a:t>
            </a:r>
            <a:r>
              <a:rPr lang="zh-CN" altLang="zh-CN" sz="2000" dirty="0"/>
              <a:t>世纪</a:t>
            </a:r>
            <a:r>
              <a:rPr lang="en-US" altLang="zh-CN" sz="2000" dirty="0"/>
              <a:t>70</a:t>
            </a:r>
            <a:r>
              <a:rPr lang="zh-CN" altLang="zh-CN" sz="2000" dirty="0"/>
              <a:t>年代</a:t>
            </a:r>
            <a:r>
              <a:rPr lang="zh-CN" altLang="zh-CN" sz="2000" dirty="0" smtClean="0"/>
              <a:t>）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2</a:t>
            </a:r>
            <a:r>
              <a:rPr lang="zh-CN" altLang="zh-CN" sz="2000" dirty="0"/>
              <a:t>）实验阶段（</a:t>
            </a:r>
            <a:r>
              <a:rPr lang="en-US" altLang="zh-CN" sz="2000" dirty="0"/>
              <a:t>20</a:t>
            </a:r>
            <a:r>
              <a:rPr lang="zh-CN" altLang="zh-CN" sz="2000" dirty="0"/>
              <a:t>世纪</a:t>
            </a:r>
            <a:r>
              <a:rPr lang="en-US" altLang="zh-CN" sz="2000" dirty="0"/>
              <a:t>80</a:t>
            </a:r>
            <a:r>
              <a:rPr lang="zh-CN" altLang="zh-CN" sz="2000" dirty="0"/>
              <a:t>年代）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典型实验；专题实验；通用软件设计；机构建设和人才培养。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（</a:t>
            </a:r>
            <a:r>
              <a:rPr lang="en-US" altLang="zh-CN" sz="2000" dirty="0"/>
              <a:t>3</a:t>
            </a:r>
            <a:r>
              <a:rPr lang="zh-CN" altLang="zh-CN" sz="2000" dirty="0"/>
              <a:t>）快速发展阶段（</a:t>
            </a:r>
            <a:r>
              <a:rPr lang="en-US" altLang="zh-CN" sz="2000" dirty="0"/>
              <a:t>20</a:t>
            </a:r>
            <a:r>
              <a:rPr lang="zh-CN" altLang="zh-CN" sz="2000" dirty="0"/>
              <a:t>世纪</a:t>
            </a:r>
            <a:r>
              <a:rPr lang="en-US" altLang="zh-CN" sz="2000" dirty="0"/>
              <a:t>90</a:t>
            </a:r>
            <a:r>
              <a:rPr lang="zh-CN" altLang="zh-CN" sz="2000" dirty="0"/>
              <a:t>年代至今）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近年来，随着我国经济建设的迅速发展，加速了</a:t>
            </a:r>
            <a:r>
              <a:rPr lang="en-US" altLang="zh-CN" sz="2000" dirty="0"/>
              <a:t>GIS</a:t>
            </a:r>
            <a:r>
              <a:rPr lang="zh-CN" altLang="zh-CN" sz="2000" dirty="0"/>
              <a:t>应用的进程，在城市规划管理、交通运输、测绘、环保、农业等领域发挥</a:t>
            </a:r>
            <a:r>
              <a:rPr lang="en-US" altLang="zh-CN" sz="2000" dirty="0"/>
              <a:t>r</a:t>
            </a:r>
            <a:r>
              <a:rPr lang="zh-CN" altLang="zh-CN" sz="2000" dirty="0"/>
              <a:t>重要的作用，取得了良好的经济效益和社会效益</a:t>
            </a:r>
            <a:r>
              <a:rPr lang="zh-CN" altLang="zh-CN" sz="2000" dirty="0" smtClean="0"/>
              <a:t>。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66927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</TotalTime>
  <Words>1252</Words>
  <Application>Microsoft Office PowerPoint</Application>
  <PresentationFormat>全屏显示(16:9)</PresentationFormat>
  <Paragraphs>176</Paragraphs>
  <Slides>23</Slides>
  <Notes>21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4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61</cp:revision>
  <dcterms:created xsi:type="dcterms:W3CDTF">2021-03-07T05:42:09Z</dcterms:created>
  <dcterms:modified xsi:type="dcterms:W3CDTF">2023-05-01T03:11:22Z</dcterms:modified>
</cp:coreProperties>
</file>